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58" r:id="rId4"/>
    <p:sldId id="280" r:id="rId5"/>
    <p:sldId id="281" r:id="rId6"/>
    <p:sldId id="263" r:id="rId7"/>
    <p:sldId id="282" r:id="rId8"/>
    <p:sldId id="264" r:id="rId9"/>
    <p:sldId id="283" r:id="rId10"/>
    <p:sldId id="284" r:id="rId11"/>
    <p:sldId id="266" r:id="rId12"/>
    <p:sldId id="265" r:id="rId13"/>
    <p:sldId id="267" r:id="rId14"/>
    <p:sldId id="277" r:id="rId15"/>
    <p:sldId id="279" r:id="rId16"/>
  </p:sldIdLst>
  <p:sldSz cx="18288000" cy="10287000"/>
  <p:notesSz cx="6858000" cy="9144000"/>
  <p:embeddedFontLst>
    <p:embeddedFont>
      <p:font typeface="Barlow" panose="00000500000000000000" pitchFamily="2" charset="0"/>
      <p:regular r:id="rId18"/>
      <p:bold r:id="rId19"/>
    </p:embeddedFont>
    <p:embeddedFont>
      <p:font typeface="Manrope Light" panose="020B0604020202020204" charset="0"/>
      <p:regular r:id="rId20"/>
    </p:embeddedFont>
    <p:embeddedFont>
      <p:font typeface="Poppins" panose="00000500000000000000" pitchFamily="2" charset="0"/>
      <p:regular r:id="rId21"/>
      <p:bold r:id="rId22"/>
    </p:embeddedFont>
    <p:embeddedFont>
      <p:font typeface="Poppins Bold" panose="00000800000000000000" pitchFamily="2" charset="0"/>
      <p:regular r:id="rId23"/>
      <p:bold r:id="rId24"/>
    </p:embeddedFont>
    <p:embeddedFont>
      <p:font typeface="Proxima Nova Lt" panose="0200050603000002000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15C"/>
    <a:srgbClr val="00CDFF"/>
    <a:srgbClr val="8FF3AE"/>
    <a:srgbClr val="63E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6253" autoAdjust="0"/>
  </p:normalViewPr>
  <p:slideViewPr>
    <p:cSldViewPr>
      <p:cViewPr varScale="1">
        <p:scale>
          <a:sx n="43" d="100"/>
          <a:sy n="43" d="100"/>
        </p:scale>
        <p:origin x="74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073F7F-811A-4A7D-A2E9-C3B9092C3CBB}" type="datetimeFigureOut">
              <a:rPr lang="en-GB" smtClean="0"/>
              <a:t>11/09/2024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4208E1-3429-424F-8C3C-FDA60EAA0883}" type="slidenum">
              <a:rPr lang="en-GB" smtClean="0"/>
              <a:t>‹#›</a:t>
            </a:fld>
            <a:endParaRPr lang="en-GB"/>
          </a:p>
        </p:txBody>
      </p:sp>
    </p:spTree>
    <p:extLst>
      <p:ext uri="{BB962C8B-B14F-4D97-AF65-F5344CB8AC3E}">
        <p14:creationId xmlns:p14="http://schemas.microsoft.com/office/powerpoint/2010/main" val="3029792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4208E1-3429-424F-8C3C-FDA60EAA0883}" type="slidenum">
              <a:rPr lang="en-GB" smtClean="0"/>
              <a:t>3</a:t>
            </a:fld>
            <a:endParaRPr lang="en-GB"/>
          </a:p>
        </p:txBody>
      </p:sp>
    </p:spTree>
    <p:extLst>
      <p:ext uri="{BB962C8B-B14F-4D97-AF65-F5344CB8AC3E}">
        <p14:creationId xmlns:p14="http://schemas.microsoft.com/office/powerpoint/2010/main" val="2282648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4208E1-3429-424F-8C3C-FDA60EAA0883}" type="slidenum">
              <a:rPr lang="en-GB" smtClean="0"/>
              <a:t>14</a:t>
            </a:fld>
            <a:endParaRPr lang="en-GB"/>
          </a:p>
        </p:txBody>
      </p:sp>
    </p:spTree>
    <p:extLst>
      <p:ext uri="{BB962C8B-B14F-4D97-AF65-F5344CB8AC3E}">
        <p14:creationId xmlns:p14="http://schemas.microsoft.com/office/powerpoint/2010/main" val="2365770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200" dirty="0">
                <a:solidFill>
                  <a:srgbClr val="3B2D4D"/>
                </a:solidFill>
                <a:effectLst/>
                <a:latin typeface="Proxima Nova Lt" panose="02000506030000020004" pitchFamily="50" charset="0"/>
                <a:ea typeface="Calibri" panose="020F0502020204030204" pitchFamily="34" charset="0"/>
                <a:cs typeface="Times New Roman" panose="02020603050405020304" pitchFamily="18" charset="0"/>
              </a:rPr>
              <a:t>The starter provides the students with a paragraph about the Fire of London. Students need to identify the 4 errors in the statement. The following slide has the answers. </a:t>
            </a:r>
          </a:p>
          <a:p>
            <a:pPr>
              <a:lnSpc>
                <a:spcPct val="115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i="1" dirty="0">
                <a:solidFill>
                  <a:srgbClr val="3B2D4D"/>
                </a:solidFill>
                <a:effectLst/>
                <a:latin typeface="Proxima Nova Lt" panose="02000506030000020004" pitchFamily="50" charset="0"/>
                <a:ea typeface="Calibri" panose="020F0502020204030204" pitchFamily="34" charset="0"/>
                <a:cs typeface="Times New Roman" panose="02020603050405020304" pitchFamily="18" charset="0"/>
              </a:rPr>
              <a:t>In </a:t>
            </a:r>
            <a:r>
              <a:rPr lang="en-US" sz="1200" b="1" i="1" dirty="0">
                <a:solidFill>
                  <a:srgbClr val="3B2D4D"/>
                </a:solidFill>
                <a:effectLst/>
                <a:latin typeface="Proxima Nova Lt" panose="02000506030000020004" pitchFamily="50" charset="0"/>
                <a:ea typeface="Calibri" panose="020F0502020204030204" pitchFamily="34" charset="0"/>
                <a:cs typeface="Times New Roman" panose="02020603050405020304" pitchFamily="18" charset="0"/>
              </a:rPr>
              <a:t>1666</a:t>
            </a:r>
            <a:r>
              <a:rPr lang="en-US" sz="1200" i="1" dirty="0">
                <a:solidFill>
                  <a:srgbClr val="3B2D4D"/>
                </a:solidFill>
                <a:effectLst/>
                <a:latin typeface="Proxima Nova Lt" panose="02000506030000020004" pitchFamily="50" charset="0"/>
                <a:ea typeface="Calibri" panose="020F0502020204030204" pitchFamily="34" charset="0"/>
                <a:cs typeface="Times New Roman" panose="02020603050405020304" pitchFamily="18" charset="0"/>
              </a:rPr>
              <a:t>, a devastating fire swept through </a:t>
            </a:r>
            <a:r>
              <a:rPr lang="en-US" sz="1200" b="1" i="1" dirty="0">
                <a:solidFill>
                  <a:srgbClr val="3B2D4D"/>
                </a:solidFill>
                <a:effectLst/>
                <a:latin typeface="Proxima Nova Lt" panose="02000506030000020004" pitchFamily="50" charset="0"/>
                <a:ea typeface="Calibri" panose="020F0502020204030204" pitchFamily="34" charset="0"/>
                <a:cs typeface="Times New Roman" panose="02020603050405020304" pitchFamily="18" charset="0"/>
              </a:rPr>
              <a:t>London</a:t>
            </a:r>
            <a:r>
              <a:rPr lang="en-US" sz="1200" i="1" dirty="0">
                <a:solidFill>
                  <a:srgbClr val="3B2D4D"/>
                </a:solidFill>
                <a:effectLst/>
                <a:latin typeface="Proxima Nova Lt" panose="02000506030000020004" pitchFamily="50" charset="0"/>
                <a:ea typeface="Calibri" panose="020F0502020204030204" pitchFamily="34" charset="0"/>
                <a:cs typeface="Times New Roman" panose="02020603050405020304" pitchFamily="18" charset="0"/>
              </a:rPr>
              <a:t>, destroying 13200 houses, 87 parish churches, The Royal Exchange, Guildhall and St. </a:t>
            </a:r>
            <a:r>
              <a:rPr lang="en-US" sz="1200" b="1" i="1" dirty="0">
                <a:solidFill>
                  <a:srgbClr val="3B2D4D"/>
                </a:solidFill>
                <a:effectLst/>
                <a:latin typeface="Proxima Nova Lt" panose="02000506030000020004" pitchFamily="50" charset="0"/>
                <a:ea typeface="Calibri" panose="020F0502020204030204" pitchFamily="34" charset="0"/>
                <a:cs typeface="Times New Roman" panose="02020603050405020304" pitchFamily="18" charset="0"/>
              </a:rPr>
              <a:t>Paul’s</a:t>
            </a:r>
            <a:r>
              <a:rPr lang="en-US" sz="1200" i="1" dirty="0">
                <a:solidFill>
                  <a:srgbClr val="3B2D4D"/>
                </a:solidFill>
                <a:effectLst/>
                <a:latin typeface="Proxima Nova Lt" panose="02000506030000020004" pitchFamily="50" charset="0"/>
                <a:ea typeface="Calibri" panose="020F0502020204030204" pitchFamily="34" charset="0"/>
                <a:cs typeface="Times New Roman" panose="02020603050405020304" pitchFamily="18" charset="0"/>
              </a:rPr>
              <a:t> Cathedral. Instrumental to the swift reconstruction was that the Crown and City pressed for a full survey, and Parliament passed </a:t>
            </a:r>
            <a:r>
              <a:rPr lang="en-US" sz="1200" b="1" i="1" dirty="0">
                <a:solidFill>
                  <a:srgbClr val="3B2D4D"/>
                </a:solidFill>
                <a:effectLst/>
                <a:latin typeface="Proxima Nova Lt" panose="02000506030000020004" pitchFamily="50" charset="0"/>
                <a:ea typeface="Calibri" panose="020F0502020204030204" pitchFamily="34" charset="0"/>
                <a:cs typeface="Times New Roman" panose="02020603050405020304" pitchFamily="18" charset="0"/>
              </a:rPr>
              <a:t>two</a:t>
            </a:r>
            <a:r>
              <a:rPr lang="en-US" sz="1200" i="1" dirty="0">
                <a:solidFill>
                  <a:srgbClr val="3B2D4D"/>
                </a:solidFill>
                <a:effectLst/>
                <a:latin typeface="Proxima Nova Lt" panose="02000506030000020004" pitchFamily="50" charset="0"/>
                <a:ea typeface="Calibri" panose="020F0502020204030204" pitchFamily="34" charset="0"/>
                <a:cs typeface="Times New Roman" panose="02020603050405020304" pitchFamily="18" charset="0"/>
              </a:rPr>
              <a:t> Fire Acts.</a:t>
            </a:r>
            <a:r>
              <a:rPr lang="en-US" sz="1200" dirty="0">
                <a:solidFill>
                  <a:srgbClr val="3B2D4D"/>
                </a:solidFill>
                <a:effectLst/>
                <a:latin typeface="Proxima Nova Lt" panose="02000506030000020004" pitchFamily="50"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94208E1-3429-424F-8C3C-FDA60EAA0883}" type="slidenum">
              <a:rPr lang="en-GB" smtClean="0"/>
              <a:t>4</a:t>
            </a:fld>
            <a:endParaRPr lang="en-GB"/>
          </a:p>
        </p:txBody>
      </p:sp>
    </p:spTree>
    <p:extLst>
      <p:ext uri="{BB962C8B-B14F-4D97-AF65-F5344CB8AC3E}">
        <p14:creationId xmlns:p14="http://schemas.microsoft.com/office/powerpoint/2010/main" val="2641343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Ask the students to hold up on their finger how many answers they got correct. </a:t>
            </a:r>
          </a:p>
          <a:p>
            <a:endParaRPr lang="en-GB" dirty="0"/>
          </a:p>
        </p:txBody>
      </p:sp>
      <p:sp>
        <p:nvSpPr>
          <p:cNvPr id="4" name="Slide Number Placeholder 3"/>
          <p:cNvSpPr>
            <a:spLocks noGrp="1"/>
          </p:cNvSpPr>
          <p:nvPr>
            <p:ph type="sldNum" sz="quarter" idx="5"/>
          </p:nvPr>
        </p:nvSpPr>
        <p:spPr/>
        <p:txBody>
          <a:bodyPr/>
          <a:lstStyle/>
          <a:p>
            <a:fld id="{F94208E1-3429-424F-8C3C-FDA60EAA0883}" type="slidenum">
              <a:rPr lang="en-GB" smtClean="0"/>
              <a:t>5</a:t>
            </a:fld>
            <a:endParaRPr lang="en-GB"/>
          </a:p>
        </p:txBody>
      </p:sp>
    </p:spTree>
    <p:extLst>
      <p:ext uri="{BB962C8B-B14F-4D97-AF65-F5344CB8AC3E}">
        <p14:creationId xmlns:p14="http://schemas.microsoft.com/office/powerpoint/2010/main" val="966083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4208E1-3429-424F-8C3C-FDA60EAA0883}" type="slidenum">
              <a:rPr lang="en-GB" smtClean="0"/>
              <a:t>6</a:t>
            </a:fld>
            <a:endParaRPr lang="en-GB"/>
          </a:p>
        </p:txBody>
      </p:sp>
    </p:spTree>
    <p:extLst>
      <p:ext uri="{BB962C8B-B14F-4D97-AF65-F5344CB8AC3E}">
        <p14:creationId xmlns:p14="http://schemas.microsoft.com/office/powerpoint/2010/main" val="1815112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
                <a:srgbClr val="FF0000"/>
              </a:buClr>
              <a:buSzTx/>
              <a:buFont typeface="+mj-lt"/>
              <a:buNone/>
              <a:tabLst/>
              <a:defRPr/>
            </a:pPr>
            <a:r>
              <a:rPr lang="en-GB" sz="1200" dirty="0">
                <a:solidFill>
                  <a:srgbClr val="3B2D4D"/>
                </a:solidFill>
                <a:effectLst/>
                <a:latin typeface="Proxima Nova Lt" panose="02000506030000020004" pitchFamily="50" charset="0"/>
                <a:ea typeface="Calibri" panose="020F0502020204030204" pitchFamily="34" charset="0"/>
                <a:cs typeface="Times New Roman" panose="02020603050405020304" pitchFamily="18" charset="0"/>
              </a:rPr>
              <a:t>For this activity, students will have a couple of minutes to think independently about the original need for insurance in early human society. They will then pair with the person next to them to discuss their thoughts; then the class will have a discussion.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800"/>
              </a:spcAft>
              <a:buClr>
                <a:srgbClr val="FF0000"/>
              </a:buClr>
              <a:buFont typeface="+mj-lt"/>
              <a:buNone/>
            </a:pPr>
            <a:endParaRPr lang="en-GB" sz="1200" dirty="0">
              <a:solidFill>
                <a:srgbClr val="3B2D4D"/>
              </a:solidFill>
              <a:effectLst/>
              <a:latin typeface="Proxima Nova Lt" panose="02000506030000020004" pitchFamily="50" charset="0"/>
              <a:ea typeface="Calibri" panose="020F0502020204030204" pitchFamily="34" charset="0"/>
              <a:cs typeface="Times New Roman" panose="02020603050405020304" pitchFamily="18" charset="0"/>
            </a:endParaRPr>
          </a:p>
          <a:p>
            <a:pPr marL="0" lvl="0" indent="0">
              <a:lnSpc>
                <a:spcPct val="115000"/>
              </a:lnSpc>
              <a:spcAft>
                <a:spcPts val="800"/>
              </a:spcAft>
              <a:buClr>
                <a:srgbClr val="FF0000"/>
              </a:buClr>
              <a:buFont typeface="+mj-lt"/>
              <a:buNone/>
            </a:pPr>
            <a:r>
              <a:rPr lang="en-GB" sz="1200" dirty="0">
                <a:solidFill>
                  <a:srgbClr val="3B2D4D"/>
                </a:solidFill>
                <a:effectLst/>
                <a:latin typeface="Proxima Nova Lt" panose="02000506030000020004" pitchFamily="50" charset="0"/>
                <a:ea typeface="Calibri" panose="020F0502020204030204" pitchFamily="34" charset="0"/>
                <a:cs typeface="Times New Roman" panose="02020603050405020304" pitchFamily="18" charset="0"/>
              </a:rPr>
              <a:t>Talk through the original need for insurance being an initial agreement of mutual aid where if one family’s house was destroyed, the neighbours were obligated to support the rebuild of the house. The first method of distributing risk involved distribution of goods across many vessels to limit loss.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94208E1-3429-424F-8C3C-FDA60EAA0883}" type="slidenum">
              <a:rPr lang="en-GB" smtClean="0"/>
              <a:t>7</a:t>
            </a:fld>
            <a:endParaRPr lang="en-GB"/>
          </a:p>
        </p:txBody>
      </p:sp>
    </p:spTree>
    <p:extLst>
      <p:ext uri="{BB962C8B-B14F-4D97-AF65-F5344CB8AC3E}">
        <p14:creationId xmlns:p14="http://schemas.microsoft.com/office/powerpoint/2010/main" val="2056728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15000"/>
              </a:lnSpc>
              <a:spcBef>
                <a:spcPts val="0"/>
              </a:spcBef>
              <a:spcAft>
                <a:spcPts val="0"/>
              </a:spcAft>
              <a:buClr>
                <a:srgbClr val="E01349"/>
              </a:buClr>
              <a:buSzTx/>
              <a:buFont typeface="+mj-lt"/>
              <a:buAutoNum type="arabicPeriod"/>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b</a:t>
            </a:r>
          </a:p>
          <a:p>
            <a:pPr marL="342900" marR="0" lvl="0" indent="-342900" algn="l" defTabSz="914400" rtl="0" eaLnBrk="1" fontAlgn="auto" latinLnBrk="0" hangingPunct="1">
              <a:lnSpc>
                <a:spcPct val="115000"/>
              </a:lnSpc>
              <a:spcBef>
                <a:spcPts val="0"/>
              </a:spcBef>
              <a:spcAft>
                <a:spcPts val="0"/>
              </a:spcAft>
              <a:buClr>
                <a:srgbClr val="E01349"/>
              </a:buClr>
              <a:buSzTx/>
              <a:buFont typeface="+mj-lt"/>
              <a:buAutoNum type="arabicPeriod"/>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c</a:t>
            </a:r>
          </a:p>
          <a:p>
            <a:pPr marL="342900" marR="0" lvl="0" indent="-342900" algn="l" defTabSz="914400" rtl="0" eaLnBrk="1" fontAlgn="auto" latinLnBrk="0" hangingPunct="1">
              <a:lnSpc>
                <a:spcPct val="115000"/>
              </a:lnSpc>
              <a:spcBef>
                <a:spcPts val="0"/>
              </a:spcBef>
              <a:spcAft>
                <a:spcPts val="0"/>
              </a:spcAft>
              <a:buClr>
                <a:srgbClr val="E01349"/>
              </a:buClr>
              <a:buSzTx/>
              <a:buFont typeface="+mj-lt"/>
              <a:buAutoNum type="arabicPeriod"/>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a</a:t>
            </a:r>
          </a:p>
          <a:p>
            <a:pPr marL="342900" marR="0" lvl="0" indent="-342900" algn="l" defTabSz="914400" rtl="0" eaLnBrk="1" fontAlgn="auto" latinLnBrk="0" hangingPunct="1">
              <a:lnSpc>
                <a:spcPct val="115000"/>
              </a:lnSpc>
              <a:spcBef>
                <a:spcPts val="0"/>
              </a:spcBef>
              <a:spcAft>
                <a:spcPts val="0"/>
              </a:spcAft>
              <a:buClr>
                <a:srgbClr val="E01349"/>
              </a:buClr>
              <a:buSzTx/>
              <a:buFont typeface="+mj-lt"/>
              <a:buAutoNum type="arabicPeriod"/>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
                <a:srgbClr val="E01349"/>
              </a:buClr>
              <a:buSzTx/>
              <a:buFont typeface="+mj-lt"/>
              <a:buNone/>
              <a:tabLst/>
              <a:defRPr/>
            </a:pPr>
            <a:r>
              <a:rPr lang="en-GB" sz="1200" dirty="0">
                <a:solidFill>
                  <a:srgbClr val="004C73"/>
                </a:solidFill>
                <a:effectLst/>
                <a:latin typeface="Manrope Light" pitchFamily="2" charset="0"/>
                <a:ea typeface="Calibri" panose="020F0502020204030204" pitchFamily="34" charset="0"/>
                <a:cs typeface="Times New Roman" panose="02020603050405020304" pitchFamily="18" charset="0"/>
              </a:rPr>
              <a:t>Students are asked to match up the original forms of insurance from the ancient world (1b, 2c and 3a).</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94208E1-3429-424F-8C3C-FDA60EAA0883}" type="slidenum">
              <a:rPr lang="en-GB" smtClean="0"/>
              <a:t>8</a:t>
            </a:fld>
            <a:endParaRPr lang="en-GB"/>
          </a:p>
        </p:txBody>
      </p:sp>
    </p:spTree>
    <p:extLst>
      <p:ext uri="{BB962C8B-B14F-4D97-AF65-F5344CB8AC3E}">
        <p14:creationId xmlns:p14="http://schemas.microsoft.com/office/powerpoint/2010/main" val="237575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4208E1-3429-424F-8C3C-FDA60EAA0883}" type="slidenum">
              <a:rPr lang="en-GB" smtClean="0"/>
              <a:t>9</a:t>
            </a:fld>
            <a:endParaRPr lang="en-GB"/>
          </a:p>
        </p:txBody>
      </p:sp>
    </p:spTree>
    <p:extLst>
      <p:ext uri="{BB962C8B-B14F-4D97-AF65-F5344CB8AC3E}">
        <p14:creationId xmlns:p14="http://schemas.microsoft.com/office/powerpoint/2010/main" val="1744072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200" dirty="0">
                <a:solidFill>
                  <a:srgbClr val="3B2D4D"/>
                </a:solidFill>
                <a:effectLst/>
                <a:latin typeface="Proxima Nova Lt" panose="02000506030000020004" pitchFamily="50" charset="0"/>
                <a:ea typeface="Calibri" panose="020F0502020204030204" pitchFamily="34" charset="0"/>
                <a:cs typeface="Times New Roman" panose="02020603050405020304" pitchFamily="18" charset="0"/>
              </a:rPr>
              <a:t>Preparation: Split the class into either 3 groups (one for each type of insurance) or into groups of up to 4 students. Each group will be given an information sheet for their type of insurance: Property and business insurance, National insurance or Life and accident insurance.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Clr>
                <a:srgbClr val="E01349"/>
              </a:buClr>
              <a:buFont typeface="+mj-lt"/>
              <a:buAutoNum type="arabicPeriod"/>
            </a:pPr>
            <a:r>
              <a:rPr lang="en-US" sz="1200" dirty="0">
                <a:solidFill>
                  <a:srgbClr val="3B2D4D"/>
                </a:solidFill>
                <a:effectLst/>
                <a:latin typeface="Proxima Nova Lt" panose="02000506030000020004" pitchFamily="50" charset="0"/>
                <a:ea typeface="Calibri" panose="020F0502020204030204" pitchFamily="34" charset="0"/>
                <a:cs typeface="Times New Roman" panose="02020603050405020304" pitchFamily="18" charset="0"/>
              </a:rPr>
              <a:t>In groups, students will be given 25 minutes to use the information sheets provided to create short presentations or performances to explain the beginnings of their type of insurance.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GB" sz="1200" dirty="0">
                <a:solidFill>
                  <a:srgbClr val="3B2D4D"/>
                </a:solidFill>
                <a:effectLst/>
                <a:latin typeface="Proxima Nova Lt" panose="02000506030000020004" pitchFamily="50" charset="0"/>
                <a:ea typeface="Calibri" panose="020F0502020204030204" pitchFamily="34" charset="0"/>
                <a:cs typeface="Times New Roman" panose="02020603050405020304" pitchFamily="18" charset="0"/>
              </a:rPr>
              <a:t>Optional: You can choose if you allow the students to conduct their own research alongside the information sheets.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94208E1-3429-424F-8C3C-FDA60EAA0883}" type="slidenum">
              <a:rPr lang="en-GB" smtClean="0"/>
              <a:t>10</a:t>
            </a:fld>
            <a:endParaRPr lang="en-GB"/>
          </a:p>
        </p:txBody>
      </p:sp>
    </p:spTree>
    <p:extLst>
      <p:ext uri="{BB962C8B-B14F-4D97-AF65-F5344CB8AC3E}">
        <p14:creationId xmlns:p14="http://schemas.microsoft.com/office/powerpoint/2010/main" val="1404998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4C73"/>
                </a:solidFill>
                <a:effectLst/>
                <a:latin typeface="Manrope Light" pitchFamily="2" charset="0"/>
                <a:ea typeface="Calibri" panose="020F0502020204030204" pitchFamily="34" charset="0"/>
                <a:cs typeface="Times New Roman" panose="02020603050405020304" pitchFamily="18" charset="0"/>
              </a:rPr>
              <a:t>For this activity, students will be presented with a hypothetical scenario that one of the four roles explored previously could encounter during their careers.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94208E1-3429-424F-8C3C-FDA60EAA0883}" type="slidenum">
              <a:rPr lang="en-GB" smtClean="0"/>
              <a:t>11</a:t>
            </a:fld>
            <a:endParaRPr lang="en-GB"/>
          </a:p>
        </p:txBody>
      </p:sp>
    </p:spTree>
    <p:extLst>
      <p:ext uri="{BB962C8B-B14F-4D97-AF65-F5344CB8AC3E}">
        <p14:creationId xmlns:p14="http://schemas.microsoft.com/office/powerpoint/2010/main" val="4030721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0315C"/>
        </a:solidFill>
        <a:effectLst/>
      </p:bgPr>
    </p:bg>
    <p:spTree>
      <p:nvGrpSpPr>
        <p:cNvPr id="1" name=""/>
        <p:cNvGrpSpPr/>
        <p:nvPr/>
      </p:nvGrpSpPr>
      <p:grpSpPr>
        <a:xfrm>
          <a:off x="0" y="0"/>
          <a:ext cx="0" cy="0"/>
          <a:chOff x="0" y="0"/>
          <a:chExt cx="0" cy="0"/>
        </a:xfrm>
      </p:grpSpPr>
      <p:grpSp>
        <p:nvGrpSpPr>
          <p:cNvPr id="2" name="Group 2"/>
          <p:cNvGrpSpPr/>
          <p:nvPr/>
        </p:nvGrpSpPr>
        <p:grpSpPr>
          <a:xfrm>
            <a:off x="11787876" y="-3361160"/>
            <a:ext cx="17009319" cy="17009319"/>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7349"/>
            </a:solidFill>
          </p:spPr>
          <p:txBody>
            <a:bodyPr/>
            <a:lstStyle/>
            <a:p>
              <a:endParaRPr lang="en-GB"/>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5589158" y="7851164"/>
            <a:ext cx="7109684" cy="2648357"/>
          </a:xfrm>
          <a:custGeom>
            <a:avLst/>
            <a:gdLst/>
            <a:ahLst/>
            <a:cxnLst/>
            <a:rect l="l" t="t" r="r" b="b"/>
            <a:pathLst>
              <a:path w="7109684" h="2648357">
                <a:moveTo>
                  <a:pt x="0" y="0"/>
                </a:moveTo>
                <a:lnTo>
                  <a:pt x="7109684" y="0"/>
                </a:lnTo>
                <a:lnTo>
                  <a:pt x="7109684" y="2648358"/>
                </a:lnTo>
                <a:lnTo>
                  <a:pt x="0" y="2648358"/>
                </a:lnTo>
                <a:lnTo>
                  <a:pt x="0" y="0"/>
                </a:lnTo>
                <a:close/>
              </a:path>
            </a:pathLst>
          </a:custGeom>
          <a:blipFill>
            <a:blip r:embed="rId2"/>
            <a:stretch>
              <a:fillRect/>
            </a:stretch>
          </a:blipFill>
        </p:spPr>
        <p:txBody>
          <a:bodyPr/>
          <a:lstStyle/>
          <a:p>
            <a:endParaRPr lang="en-GB"/>
          </a:p>
        </p:txBody>
      </p:sp>
      <p:sp>
        <p:nvSpPr>
          <p:cNvPr id="6" name="Freeform 6"/>
          <p:cNvSpPr/>
          <p:nvPr/>
        </p:nvSpPr>
        <p:spPr>
          <a:xfrm>
            <a:off x="1018521" y="1996659"/>
            <a:ext cx="9715970" cy="4687955"/>
          </a:xfrm>
          <a:custGeom>
            <a:avLst/>
            <a:gdLst/>
            <a:ahLst/>
            <a:cxnLst/>
            <a:rect l="l" t="t" r="r" b="b"/>
            <a:pathLst>
              <a:path w="9715970" h="4687955">
                <a:moveTo>
                  <a:pt x="0" y="0"/>
                </a:moveTo>
                <a:lnTo>
                  <a:pt x="9715969" y="0"/>
                </a:lnTo>
                <a:lnTo>
                  <a:pt x="9715969" y="4687956"/>
                </a:lnTo>
                <a:lnTo>
                  <a:pt x="0" y="4687956"/>
                </a:lnTo>
                <a:lnTo>
                  <a:pt x="0" y="0"/>
                </a:lnTo>
                <a:close/>
              </a:path>
            </a:pathLst>
          </a:custGeom>
          <a:blipFill>
            <a:blip r:embed="rId3"/>
            <a:stretch>
              <a:fillRect/>
            </a:stretch>
          </a:blipFill>
        </p:spPr>
        <p:txBody>
          <a:bodyPr/>
          <a:lstStyle/>
          <a:p>
            <a:endParaRPr lang="en-GB"/>
          </a:p>
        </p:txBody>
      </p:sp>
      <p:sp>
        <p:nvSpPr>
          <p:cNvPr id="7" name="TextBox 7"/>
          <p:cNvSpPr txBox="1"/>
          <p:nvPr/>
        </p:nvSpPr>
        <p:spPr>
          <a:xfrm>
            <a:off x="152400" y="8757601"/>
            <a:ext cx="5960943" cy="835485"/>
          </a:xfrm>
          <a:prstGeom prst="rect">
            <a:avLst/>
          </a:prstGeom>
        </p:spPr>
        <p:txBody>
          <a:bodyPr wrap="square" lIns="0" tIns="0" rIns="0" bIns="0" rtlCol="0" anchor="t">
            <a:spAutoFit/>
          </a:bodyPr>
          <a:lstStyle/>
          <a:p>
            <a:pPr marL="0" lvl="0" indent="0" algn="ctr">
              <a:lnSpc>
                <a:spcPts val="7279"/>
              </a:lnSpc>
              <a:spcBef>
                <a:spcPct val="0"/>
              </a:spcBef>
            </a:pPr>
            <a:r>
              <a:rPr lang="en-US" sz="5199" dirty="0">
                <a:solidFill>
                  <a:srgbClr val="FFFFFF"/>
                </a:solidFill>
                <a:latin typeface="Barlow"/>
                <a:ea typeface="Barlow"/>
                <a:cs typeface="Barlow"/>
                <a:sym typeface="Barlow"/>
              </a:rPr>
              <a:t>In partnership with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25231"/>
            <a:chOff x="0" y="0"/>
            <a:chExt cx="4994711" cy="5860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28936" y="1995176"/>
            <a:ext cx="20165585" cy="230055"/>
            <a:chOff x="0" y="0"/>
            <a:chExt cx="5311101" cy="60591"/>
          </a:xfrm>
        </p:grpSpPr>
        <p:sp>
          <p:nvSpPr>
            <p:cNvPr id="6" name="Freeform 6"/>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7" name="TextBox 7"/>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696922" y="2893507"/>
            <a:ext cx="14894155" cy="2118465"/>
          </a:xfrm>
          <a:prstGeom prst="rect">
            <a:avLst/>
          </a:prstGeom>
        </p:spPr>
        <p:txBody>
          <a:bodyPr lIns="0" tIns="0" rIns="0" bIns="0" rtlCol="0" anchor="t">
            <a:spAutoFit/>
          </a:bodyPr>
          <a:lstStyle/>
          <a:p>
            <a:pPr marL="0" lvl="0" indent="0" algn="ctr">
              <a:lnSpc>
                <a:spcPts val="5599"/>
              </a:lnSpc>
              <a:spcBef>
                <a:spcPct val="0"/>
              </a:spcBef>
            </a:pPr>
            <a:r>
              <a:rPr lang="en-US" sz="3999" dirty="0">
                <a:solidFill>
                  <a:srgbClr val="10315C"/>
                </a:solidFill>
                <a:latin typeface="Poppins"/>
                <a:ea typeface="Poppins"/>
                <a:cs typeface="Poppins"/>
                <a:sym typeface="Poppins"/>
              </a:rPr>
              <a:t>In groups, use the information sheets to create a short presentation or performance to explain the beginnings of the following types of modern insurance:</a:t>
            </a:r>
          </a:p>
        </p:txBody>
      </p:sp>
      <p:sp>
        <p:nvSpPr>
          <p:cNvPr id="10" name="TextBox 10"/>
          <p:cNvSpPr txBox="1"/>
          <p:nvPr/>
        </p:nvSpPr>
        <p:spPr>
          <a:xfrm>
            <a:off x="1028700" y="485553"/>
            <a:ext cx="16230600" cy="1075936"/>
          </a:xfrm>
          <a:prstGeom prst="rect">
            <a:avLst/>
          </a:prstGeom>
        </p:spPr>
        <p:txBody>
          <a:bodyPr lIns="0" tIns="0" rIns="0" bIns="0" rtlCol="0" anchor="t">
            <a:spAutoFit/>
          </a:bodyPr>
          <a:lstStyle/>
          <a:p>
            <a:pPr marL="0" lvl="0" indent="0" algn="l">
              <a:lnSpc>
                <a:spcPts val="9379"/>
              </a:lnSpc>
              <a:spcBef>
                <a:spcPct val="0"/>
              </a:spcBef>
            </a:pPr>
            <a:r>
              <a:rPr lang="en-US" sz="6699" dirty="0">
                <a:solidFill>
                  <a:srgbClr val="FFFFFF"/>
                </a:solidFill>
                <a:latin typeface="Barlow"/>
                <a:ea typeface="Barlow"/>
                <a:cs typeface="Barlow"/>
                <a:sym typeface="Barlow"/>
              </a:rPr>
              <a:t>Activity: Group presentation</a:t>
            </a:r>
          </a:p>
        </p:txBody>
      </p:sp>
      <p:pic>
        <p:nvPicPr>
          <p:cNvPr id="12" name="Graphic 11" descr="House with solid fill">
            <a:extLst>
              <a:ext uri="{FF2B5EF4-FFF2-40B4-BE49-F238E27FC236}">
                <a16:creationId xmlns:a16="http://schemas.microsoft.com/office/drawing/2014/main" id="{F8C92836-65C5-00C8-1F81-D95C9181B6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9499" y="4609920"/>
            <a:ext cx="3681904" cy="3681904"/>
          </a:xfrm>
          <a:prstGeom prst="rect">
            <a:avLst/>
          </a:prstGeom>
        </p:spPr>
      </p:pic>
      <p:pic>
        <p:nvPicPr>
          <p:cNvPr id="14" name="Graphic 13" descr="Treasure chest with solid fill">
            <a:extLst>
              <a:ext uri="{FF2B5EF4-FFF2-40B4-BE49-F238E27FC236}">
                <a16:creationId xmlns:a16="http://schemas.microsoft.com/office/drawing/2014/main" id="{BBB0DA94-0FA9-87A5-15CF-A72287D89C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72399" y="4820943"/>
            <a:ext cx="3276600" cy="3276600"/>
          </a:xfrm>
          <a:prstGeom prst="rect">
            <a:avLst/>
          </a:prstGeom>
        </p:spPr>
      </p:pic>
      <p:pic>
        <p:nvPicPr>
          <p:cNvPr id="16" name="Graphic 15" descr="Man with cane outline">
            <a:extLst>
              <a:ext uri="{FF2B5EF4-FFF2-40B4-BE49-F238E27FC236}">
                <a16:creationId xmlns:a16="http://schemas.microsoft.com/office/drawing/2014/main" id="{A434B651-6007-9D17-1C4E-F4CFEC94718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310697" y="4753745"/>
            <a:ext cx="3276600" cy="3276600"/>
          </a:xfrm>
          <a:prstGeom prst="rect">
            <a:avLst/>
          </a:prstGeom>
        </p:spPr>
      </p:pic>
      <p:sp>
        <p:nvSpPr>
          <p:cNvPr id="17" name="TextBox 8">
            <a:extLst>
              <a:ext uri="{FF2B5EF4-FFF2-40B4-BE49-F238E27FC236}">
                <a16:creationId xmlns:a16="http://schemas.microsoft.com/office/drawing/2014/main" id="{CD9D41A1-0EBA-499B-529D-949CA1B101C1}"/>
              </a:ext>
            </a:extLst>
          </p:cNvPr>
          <p:cNvSpPr txBox="1"/>
          <p:nvPr/>
        </p:nvSpPr>
        <p:spPr>
          <a:xfrm>
            <a:off x="-4352606" y="7918144"/>
            <a:ext cx="14894155" cy="2118465"/>
          </a:xfrm>
          <a:prstGeom prst="rect">
            <a:avLst/>
          </a:prstGeom>
        </p:spPr>
        <p:txBody>
          <a:bodyPr lIns="0" tIns="0" rIns="0" bIns="0" rtlCol="0" anchor="t">
            <a:spAutoFit/>
          </a:bodyPr>
          <a:lstStyle/>
          <a:p>
            <a:pPr algn="ctr">
              <a:lnSpc>
                <a:spcPts val="5599"/>
              </a:lnSpc>
              <a:spcBef>
                <a:spcPct val="0"/>
              </a:spcBef>
            </a:pPr>
            <a:r>
              <a:rPr lang="en-US" sz="3500" dirty="0">
                <a:solidFill>
                  <a:srgbClr val="10315C"/>
                </a:solidFill>
                <a:latin typeface="Poppins" panose="00000500000000000000" pitchFamily="2" charset="0"/>
                <a:cs typeface="Poppins" panose="00000500000000000000" pitchFamily="2" charset="0"/>
              </a:rPr>
              <a:t>Property and Business </a:t>
            </a:r>
          </a:p>
          <a:p>
            <a:pPr algn="ctr">
              <a:lnSpc>
                <a:spcPts val="5599"/>
              </a:lnSpc>
              <a:spcBef>
                <a:spcPct val="0"/>
              </a:spcBef>
            </a:pPr>
            <a:r>
              <a:rPr lang="en-US" sz="3500" dirty="0">
                <a:solidFill>
                  <a:srgbClr val="10315C"/>
                </a:solidFill>
                <a:latin typeface="Poppins" panose="00000500000000000000" pitchFamily="2" charset="0"/>
                <a:cs typeface="Poppins" panose="00000500000000000000" pitchFamily="2" charset="0"/>
              </a:rPr>
              <a:t>Insurance </a:t>
            </a:r>
            <a:endParaRPr lang="en-GB" sz="3500" dirty="0">
              <a:solidFill>
                <a:srgbClr val="10315C"/>
              </a:solidFill>
              <a:latin typeface="Poppins" panose="00000500000000000000" pitchFamily="2" charset="0"/>
              <a:cs typeface="Poppins" panose="00000500000000000000" pitchFamily="2" charset="0"/>
            </a:endParaRPr>
          </a:p>
          <a:p>
            <a:pPr marL="0" lvl="0" indent="0" algn="ctr">
              <a:lnSpc>
                <a:spcPts val="5599"/>
              </a:lnSpc>
              <a:spcBef>
                <a:spcPct val="0"/>
              </a:spcBef>
            </a:pPr>
            <a:endParaRPr lang="en-US" sz="3999" dirty="0">
              <a:solidFill>
                <a:srgbClr val="10315C"/>
              </a:solidFill>
              <a:latin typeface="Poppins"/>
              <a:ea typeface="Poppins"/>
              <a:cs typeface="Poppins"/>
              <a:sym typeface="Poppins"/>
            </a:endParaRPr>
          </a:p>
        </p:txBody>
      </p:sp>
      <p:sp>
        <p:nvSpPr>
          <p:cNvPr id="18" name="TextBox 8">
            <a:extLst>
              <a:ext uri="{FF2B5EF4-FFF2-40B4-BE49-F238E27FC236}">
                <a16:creationId xmlns:a16="http://schemas.microsoft.com/office/drawing/2014/main" id="{1304632A-1DC3-7CBE-8710-AAC689E23AA3}"/>
              </a:ext>
            </a:extLst>
          </p:cNvPr>
          <p:cNvSpPr txBox="1"/>
          <p:nvPr/>
        </p:nvSpPr>
        <p:spPr>
          <a:xfrm>
            <a:off x="1963621" y="8204228"/>
            <a:ext cx="14894155" cy="682174"/>
          </a:xfrm>
          <a:prstGeom prst="rect">
            <a:avLst/>
          </a:prstGeom>
        </p:spPr>
        <p:txBody>
          <a:bodyPr lIns="0" tIns="0" rIns="0" bIns="0" rtlCol="0" anchor="t">
            <a:spAutoFit/>
          </a:bodyPr>
          <a:lstStyle/>
          <a:p>
            <a:pPr marL="0" lvl="0" indent="0" algn="ctr">
              <a:lnSpc>
                <a:spcPts val="5599"/>
              </a:lnSpc>
              <a:spcBef>
                <a:spcPct val="0"/>
              </a:spcBef>
            </a:pPr>
            <a:r>
              <a:rPr lang="en-US" sz="3500" dirty="0">
                <a:solidFill>
                  <a:srgbClr val="10315C"/>
                </a:solidFill>
                <a:latin typeface="Poppins"/>
                <a:ea typeface="Poppins"/>
                <a:cs typeface="Poppins"/>
                <a:sym typeface="Poppins"/>
              </a:rPr>
              <a:t>National Insurance</a:t>
            </a:r>
          </a:p>
        </p:txBody>
      </p:sp>
      <p:sp>
        <p:nvSpPr>
          <p:cNvPr id="19" name="TextBox 8">
            <a:extLst>
              <a:ext uri="{FF2B5EF4-FFF2-40B4-BE49-F238E27FC236}">
                <a16:creationId xmlns:a16="http://schemas.microsoft.com/office/drawing/2014/main" id="{D0F53C2A-E7BF-14A7-C0D6-597D81D9BF82}"/>
              </a:ext>
            </a:extLst>
          </p:cNvPr>
          <p:cNvSpPr txBox="1"/>
          <p:nvPr/>
        </p:nvSpPr>
        <p:spPr>
          <a:xfrm>
            <a:off x="7501919" y="7961434"/>
            <a:ext cx="14894155" cy="1400320"/>
          </a:xfrm>
          <a:prstGeom prst="rect">
            <a:avLst/>
          </a:prstGeom>
        </p:spPr>
        <p:txBody>
          <a:bodyPr lIns="0" tIns="0" rIns="0" bIns="0" rtlCol="0" anchor="t">
            <a:spAutoFit/>
          </a:bodyPr>
          <a:lstStyle/>
          <a:p>
            <a:pPr marL="0" lvl="0" indent="0" algn="ctr">
              <a:lnSpc>
                <a:spcPts val="5599"/>
              </a:lnSpc>
              <a:spcBef>
                <a:spcPct val="0"/>
              </a:spcBef>
            </a:pPr>
            <a:r>
              <a:rPr lang="en-US" sz="3500" dirty="0">
                <a:solidFill>
                  <a:srgbClr val="10315C"/>
                </a:solidFill>
                <a:latin typeface="Poppins"/>
                <a:ea typeface="Poppins"/>
                <a:cs typeface="Poppins"/>
                <a:sym typeface="Poppins"/>
              </a:rPr>
              <a:t>Life and Accident </a:t>
            </a:r>
          </a:p>
          <a:p>
            <a:pPr marL="0" lvl="0" indent="0" algn="ctr">
              <a:lnSpc>
                <a:spcPts val="5599"/>
              </a:lnSpc>
              <a:spcBef>
                <a:spcPct val="0"/>
              </a:spcBef>
            </a:pPr>
            <a:r>
              <a:rPr lang="en-US" sz="3500" dirty="0">
                <a:solidFill>
                  <a:srgbClr val="10315C"/>
                </a:solidFill>
                <a:latin typeface="Poppins"/>
                <a:ea typeface="Poppins"/>
                <a:cs typeface="Poppins"/>
                <a:sym typeface="Poppins"/>
              </a:rPr>
              <a:t>Insurance</a:t>
            </a:r>
          </a:p>
        </p:txBody>
      </p:sp>
      <p:sp>
        <p:nvSpPr>
          <p:cNvPr id="20" name="TextBox 18">
            <a:extLst>
              <a:ext uri="{FF2B5EF4-FFF2-40B4-BE49-F238E27FC236}">
                <a16:creationId xmlns:a16="http://schemas.microsoft.com/office/drawing/2014/main" id="{2D4FA792-0311-A5A4-863E-000801EC7749}"/>
              </a:ext>
            </a:extLst>
          </p:cNvPr>
          <p:cNvSpPr txBox="1"/>
          <p:nvPr/>
        </p:nvSpPr>
        <p:spPr>
          <a:xfrm>
            <a:off x="-648720" y="9361754"/>
            <a:ext cx="4893473" cy="801501"/>
          </a:xfrm>
          <a:prstGeom prst="rect">
            <a:avLst/>
          </a:prstGeom>
        </p:spPr>
        <p:txBody>
          <a:bodyPr lIns="0" tIns="0" rIns="0" bIns="0" rtlCol="0" anchor="t">
            <a:spAutoFit/>
          </a:bodyPr>
          <a:lstStyle/>
          <a:p>
            <a:pPr marL="0" lvl="0" indent="0" algn="ctr">
              <a:lnSpc>
                <a:spcPts val="6999"/>
              </a:lnSpc>
              <a:spcBef>
                <a:spcPct val="0"/>
              </a:spcBef>
            </a:pPr>
            <a:r>
              <a:rPr lang="en-US" sz="4999" dirty="0">
                <a:solidFill>
                  <a:srgbClr val="00CDFF"/>
                </a:solidFill>
                <a:latin typeface="Barlow"/>
                <a:ea typeface="Barlow"/>
                <a:cs typeface="Barlow"/>
                <a:sym typeface="Barlow"/>
              </a:rPr>
              <a:t>25 Minutes</a:t>
            </a:r>
          </a:p>
        </p:txBody>
      </p:sp>
    </p:spTree>
    <p:extLst>
      <p:ext uri="{BB962C8B-B14F-4D97-AF65-F5344CB8AC3E}">
        <p14:creationId xmlns:p14="http://schemas.microsoft.com/office/powerpoint/2010/main" val="160163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964292" cy="2225231"/>
            <a:chOff x="0" y="0"/>
            <a:chExt cx="4994711" cy="5860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201294" y="1995176"/>
            <a:ext cx="20165585" cy="230055"/>
            <a:chOff x="0" y="0"/>
            <a:chExt cx="5311101" cy="60591"/>
          </a:xfrm>
        </p:grpSpPr>
        <p:sp>
          <p:nvSpPr>
            <p:cNvPr id="6" name="Freeform 6"/>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7" name="TextBox 7"/>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502790" y="2225231"/>
            <a:ext cx="17282419" cy="1765740"/>
          </a:xfrm>
          <a:prstGeom prst="rect">
            <a:avLst/>
          </a:prstGeom>
        </p:spPr>
        <p:txBody>
          <a:bodyPr wrap="square" lIns="0" tIns="0" rIns="0" bIns="0" rtlCol="0" anchor="t">
            <a:spAutoFit/>
          </a:bodyPr>
          <a:lstStyle/>
          <a:p>
            <a:pPr algn="ctr">
              <a:lnSpc>
                <a:spcPts val="7140"/>
              </a:lnSpc>
            </a:pPr>
            <a:r>
              <a:rPr lang="en-US" sz="3600" dirty="0">
                <a:solidFill>
                  <a:srgbClr val="10315C"/>
                </a:solidFill>
                <a:latin typeface="Poppins"/>
                <a:ea typeface="Poppins"/>
                <a:cs typeface="Poppins"/>
                <a:sym typeface="Poppins"/>
              </a:rPr>
              <a:t>As you observe each presentation or performance, rate how well the group have met the following criteria:</a:t>
            </a:r>
          </a:p>
        </p:txBody>
      </p:sp>
      <p:sp>
        <p:nvSpPr>
          <p:cNvPr id="9" name="TextBox 9"/>
          <p:cNvSpPr txBox="1"/>
          <p:nvPr/>
        </p:nvSpPr>
        <p:spPr>
          <a:xfrm>
            <a:off x="1028700" y="469043"/>
            <a:ext cx="16230600" cy="1153795"/>
          </a:xfrm>
          <a:prstGeom prst="rect">
            <a:avLst/>
          </a:prstGeom>
        </p:spPr>
        <p:txBody>
          <a:bodyPr lIns="0" tIns="0" rIns="0" bIns="0" rtlCol="0" anchor="t">
            <a:spAutoFit/>
          </a:bodyPr>
          <a:lstStyle/>
          <a:p>
            <a:pPr marL="0" lvl="0" indent="0" algn="l">
              <a:lnSpc>
                <a:spcPts val="9379"/>
              </a:lnSpc>
              <a:spcBef>
                <a:spcPct val="0"/>
              </a:spcBef>
            </a:pPr>
            <a:r>
              <a:rPr lang="en-US" sz="6699">
                <a:solidFill>
                  <a:srgbClr val="FFFFFF"/>
                </a:solidFill>
                <a:latin typeface="Barlow"/>
                <a:ea typeface="Barlow"/>
                <a:cs typeface="Barlow"/>
                <a:sym typeface="Barlow"/>
              </a:rPr>
              <a:t>Activity: Who am I?</a:t>
            </a:r>
          </a:p>
        </p:txBody>
      </p:sp>
      <p:sp>
        <p:nvSpPr>
          <p:cNvPr id="19" name="TextBox 19"/>
          <p:cNvSpPr txBox="1"/>
          <p:nvPr/>
        </p:nvSpPr>
        <p:spPr>
          <a:xfrm>
            <a:off x="-648720" y="9361754"/>
            <a:ext cx="4893473" cy="801501"/>
          </a:xfrm>
          <a:prstGeom prst="rect">
            <a:avLst/>
          </a:prstGeom>
        </p:spPr>
        <p:txBody>
          <a:bodyPr lIns="0" tIns="0" rIns="0" bIns="0" rtlCol="0" anchor="t">
            <a:spAutoFit/>
          </a:bodyPr>
          <a:lstStyle/>
          <a:p>
            <a:pPr marL="0" lvl="0" indent="0" algn="ctr">
              <a:lnSpc>
                <a:spcPts val="6999"/>
              </a:lnSpc>
              <a:spcBef>
                <a:spcPct val="0"/>
              </a:spcBef>
            </a:pPr>
            <a:r>
              <a:rPr lang="en-US" sz="4999" dirty="0">
                <a:solidFill>
                  <a:srgbClr val="00CDFF"/>
                </a:solidFill>
                <a:latin typeface="Barlow"/>
                <a:ea typeface="Barlow"/>
                <a:cs typeface="Barlow"/>
                <a:sym typeface="Barlow"/>
              </a:rPr>
              <a:t>10 Minutes</a:t>
            </a:r>
          </a:p>
        </p:txBody>
      </p:sp>
      <p:pic>
        <p:nvPicPr>
          <p:cNvPr id="24" name="Picture 23" descr="Blue text on a black background&#10;&#10;Description automatically generated">
            <a:extLst>
              <a:ext uri="{FF2B5EF4-FFF2-40B4-BE49-F238E27FC236}">
                <a16:creationId xmlns:a16="http://schemas.microsoft.com/office/drawing/2014/main" id="{D44715BD-4349-C419-EC7B-DE36A1C110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8958" y="9126199"/>
            <a:ext cx="2084247" cy="1004607"/>
          </a:xfrm>
          <a:prstGeom prst="rect">
            <a:avLst/>
          </a:prstGeom>
        </p:spPr>
      </p:pic>
      <p:sp>
        <p:nvSpPr>
          <p:cNvPr id="23" name="TextBox 8">
            <a:extLst>
              <a:ext uri="{FF2B5EF4-FFF2-40B4-BE49-F238E27FC236}">
                <a16:creationId xmlns:a16="http://schemas.microsoft.com/office/drawing/2014/main" id="{067D40A7-0A8E-CC45-DE2B-D2C628D3A344}"/>
              </a:ext>
            </a:extLst>
          </p:cNvPr>
          <p:cNvSpPr txBox="1"/>
          <p:nvPr/>
        </p:nvSpPr>
        <p:spPr>
          <a:xfrm>
            <a:off x="1028700" y="4457734"/>
            <a:ext cx="13944601" cy="5071773"/>
          </a:xfrm>
          <a:prstGeom prst="rect">
            <a:avLst/>
          </a:prstGeom>
        </p:spPr>
        <p:txBody>
          <a:bodyPr wrap="square" lIns="0" tIns="0" rIns="0" bIns="0" rtlCol="0" anchor="t">
            <a:spAutoFit/>
          </a:bodyPr>
          <a:lstStyle/>
          <a:p>
            <a:pPr marL="742950" indent="-742950">
              <a:spcAft>
                <a:spcPts val="1200"/>
              </a:spcAft>
              <a:buClr>
                <a:srgbClr val="00CDFF"/>
              </a:buClr>
              <a:buFont typeface="+mj-lt"/>
              <a:buAutoNum type="arabicPeriod"/>
            </a:pPr>
            <a:r>
              <a:rPr lang="en-US" sz="3200" dirty="0">
                <a:solidFill>
                  <a:srgbClr val="10315C"/>
                </a:solidFill>
                <a:latin typeface="Poppins" panose="00000500000000000000" pitchFamily="2" charset="0"/>
                <a:cs typeface="Poppins" panose="00000500000000000000" pitchFamily="2" charset="0"/>
              </a:rPr>
              <a:t>Did everyone in the group have a role in the presentation or performance?</a:t>
            </a:r>
          </a:p>
          <a:p>
            <a:pPr marL="457200" indent="-457200">
              <a:spcAft>
                <a:spcPts val="1200"/>
              </a:spcAft>
              <a:buClr>
                <a:srgbClr val="00CDFF"/>
              </a:buClr>
              <a:buFont typeface="+mj-lt"/>
              <a:buAutoNum type="arabicPeriod"/>
            </a:pPr>
            <a:r>
              <a:rPr lang="en-US" sz="3200" dirty="0">
                <a:solidFill>
                  <a:srgbClr val="10315C"/>
                </a:solidFill>
                <a:latin typeface="Poppins" panose="00000500000000000000" pitchFamily="2" charset="0"/>
                <a:cs typeface="Poppins" panose="00000500000000000000" pitchFamily="2" charset="0"/>
              </a:rPr>
              <a:t> How well did they communicate the beginnings of modern insurance?</a:t>
            </a:r>
          </a:p>
          <a:p>
            <a:pPr marL="457200" indent="-457200">
              <a:spcAft>
                <a:spcPts val="1200"/>
              </a:spcAft>
              <a:buClr>
                <a:srgbClr val="00CDFF"/>
              </a:buClr>
              <a:buFont typeface="+mj-lt"/>
              <a:buAutoNum type="arabicPeriod"/>
            </a:pPr>
            <a:r>
              <a:rPr lang="en-US" sz="3200" dirty="0">
                <a:solidFill>
                  <a:srgbClr val="10315C"/>
                </a:solidFill>
                <a:latin typeface="Poppins" panose="00000500000000000000" pitchFamily="2" charset="0"/>
                <a:cs typeface="Poppins" panose="00000500000000000000" pitchFamily="2" charset="0"/>
              </a:rPr>
              <a:t> What were the strengths of their presentation or performance? </a:t>
            </a:r>
          </a:p>
          <a:p>
            <a:pPr marL="457200" indent="-457200">
              <a:spcAft>
                <a:spcPts val="1200"/>
              </a:spcAft>
              <a:buClr>
                <a:srgbClr val="00CDFF"/>
              </a:buClr>
              <a:buFont typeface="+mj-lt"/>
              <a:buAutoNum type="arabicPeriod"/>
            </a:pPr>
            <a:r>
              <a:rPr lang="en-US" sz="3200" dirty="0">
                <a:solidFill>
                  <a:srgbClr val="10315C"/>
                </a:solidFill>
                <a:latin typeface="Poppins" panose="00000500000000000000" pitchFamily="2" charset="0"/>
                <a:cs typeface="Poppins" panose="00000500000000000000" pitchFamily="2" charset="0"/>
              </a:rPr>
              <a:t> Can you suggest any improvements?</a:t>
            </a:r>
          </a:p>
          <a:p>
            <a:pPr marL="457200" indent="-457200">
              <a:spcAft>
                <a:spcPts val="1200"/>
              </a:spcAft>
              <a:buClr>
                <a:srgbClr val="00CDFF"/>
              </a:buClr>
              <a:buFont typeface="+mj-lt"/>
              <a:buAutoNum type="arabicPeriod"/>
            </a:pPr>
            <a:r>
              <a:rPr lang="en-US" sz="3200" dirty="0">
                <a:solidFill>
                  <a:srgbClr val="10315C"/>
                </a:solidFill>
                <a:latin typeface="Poppins" panose="00000500000000000000" pitchFamily="2" charset="0"/>
                <a:cs typeface="Poppins" panose="00000500000000000000" pitchFamily="2" charset="0"/>
              </a:rPr>
              <a:t> Do you have any follow-up questions to the group?</a:t>
            </a:r>
            <a:endParaRPr lang="en-GB" sz="3200" dirty="0">
              <a:solidFill>
                <a:srgbClr val="10315C"/>
              </a:solidFill>
              <a:latin typeface="Poppins" panose="00000500000000000000" pitchFamily="2" charset="0"/>
              <a:cs typeface="Poppins" panose="00000500000000000000" pitchFamily="2" charset="0"/>
            </a:endParaRPr>
          </a:p>
          <a:p>
            <a:pPr algn="ctr">
              <a:lnSpc>
                <a:spcPts val="7140"/>
              </a:lnSpc>
            </a:pPr>
            <a:endParaRPr lang="en-US" sz="4800" dirty="0">
              <a:solidFill>
                <a:srgbClr val="10315C"/>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0315C"/>
        </a:solidFill>
        <a:effectLst/>
      </p:bgPr>
    </p:bg>
    <p:spTree>
      <p:nvGrpSpPr>
        <p:cNvPr id="1" name=""/>
        <p:cNvGrpSpPr/>
        <p:nvPr/>
      </p:nvGrpSpPr>
      <p:grpSpPr>
        <a:xfrm>
          <a:off x="0" y="0"/>
          <a:ext cx="0" cy="0"/>
          <a:chOff x="0" y="0"/>
          <a:chExt cx="0" cy="0"/>
        </a:xfrm>
      </p:grpSpPr>
      <p:sp>
        <p:nvSpPr>
          <p:cNvPr id="2" name="Freeform 2"/>
          <p:cNvSpPr/>
          <p:nvPr/>
        </p:nvSpPr>
        <p:spPr>
          <a:xfrm>
            <a:off x="12313458" y="-870868"/>
            <a:ext cx="6327581" cy="11545061"/>
          </a:xfrm>
          <a:custGeom>
            <a:avLst/>
            <a:gdLst/>
            <a:ahLst/>
            <a:cxnLst/>
            <a:rect l="l" t="t" r="r" b="b"/>
            <a:pathLst>
              <a:path w="6327581" h="11545061">
                <a:moveTo>
                  <a:pt x="0" y="0"/>
                </a:moveTo>
                <a:lnTo>
                  <a:pt x="6327582" y="0"/>
                </a:lnTo>
                <a:lnTo>
                  <a:pt x="6327582" y="11545061"/>
                </a:lnTo>
                <a:lnTo>
                  <a:pt x="0" y="11545061"/>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362302" y="3777713"/>
            <a:ext cx="10587625" cy="1041952"/>
          </a:xfrm>
          <a:prstGeom prst="rect">
            <a:avLst/>
          </a:prstGeom>
        </p:spPr>
        <p:txBody>
          <a:bodyPr lIns="0" tIns="0" rIns="0" bIns="0" rtlCol="0" anchor="t">
            <a:spAutoFit/>
          </a:bodyPr>
          <a:lstStyle/>
          <a:p>
            <a:pPr marL="0" lvl="0" indent="0" algn="l">
              <a:lnSpc>
                <a:spcPts val="9099"/>
              </a:lnSpc>
              <a:spcBef>
                <a:spcPct val="0"/>
              </a:spcBef>
            </a:pPr>
            <a:r>
              <a:rPr lang="en-US" sz="6499" dirty="0">
                <a:solidFill>
                  <a:srgbClr val="00CDFF"/>
                </a:solidFill>
                <a:latin typeface="Barlow"/>
                <a:ea typeface="Barlow"/>
                <a:cs typeface="Barlow"/>
                <a:sym typeface="Barlow"/>
              </a:rPr>
              <a:t>Apply your knowledge</a:t>
            </a:r>
          </a:p>
        </p:txBody>
      </p:sp>
      <p:sp>
        <p:nvSpPr>
          <p:cNvPr id="4" name="Freeform 4"/>
          <p:cNvSpPr/>
          <p:nvPr/>
        </p:nvSpPr>
        <p:spPr>
          <a:xfrm>
            <a:off x="584629" y="673444"/>
            <a:ext cx="3463950" cy="1671356"/>
          </a:xfrm>
          <a:custGeom>
            <a:avLst/>
            <a:gdLst/>
            <a:ahLst/>
            <a:cxnLst/>
            <a:rect l="l" t="t" r="r" b="b"/>
            <a:pathLst>
              <a:path w="3463950" h="1671356">
                <a:moveTo>
                  <a:pt x="0" y="0"/>
                </a:moveTo>
                <a:lnTo>
                  <a:pt x="3463951" y="0"/>
                </a:lnTo>
                <a:lnTo>
                  <a:pt x="3463951" y="1671356"/>
                </a:lnTo>
                <a:lnTo>
                  <a:pt x="0" y="1671356"/>
                </a:lnTo>
                <a:lnTo>
                  <a:pt x="0" y="0"/>
                </a:lnTo>
                <a:close/>
              </a:path>
            </a:pathLst>
          </a:custGeom>
          <a:blipFill>
            <a:blip r:embed="rId3"/>
            <a:stretch>
              <a:fillRect/>
            </a:stretch>
          </a:blipFill>
        </p:spPr>
        <p:txBody>
          <a:bodyPr/>
          <a:lstStyle/>
          <a:p>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964292" cy="2225231"/>
            <a:chOff x="0" y="0"/>
            <a:chExt cx="4994711" cy="5860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201294" y="1995176"/>
            <a:ext cx="20165585" cy="230055"/>
            <a:chOff x="0" y="0"/>
            <a:chExt cx="5311101" cy="60591"/>
          </a:xfrm>
        </p:grpSpPr>
        <p:sp>
          <p:nvSpPr>
            <p:cNvPr id="6" name="Freeform 6"/>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7" name="TextBox 7"/>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018972" y="3381714"/>
            <a:ext cx="16230600" cy="3608295"/>
          </a:xfrm>
          <a:prstGeom prst="rect">
            <a:avLst/>
          </a:prstGeom>
        </p:spPr>
        <p:txBody>
          <a:bodyPr wrap="square" lIns="0" tIns="0" rIns="0" bIns="0" rtlCol="0" anchor="t">
            <a:spAutoFit/>
          </a:bodyPr>
          <a:lstStyle/>
          <a:p>
            <a:pPr algn="ctr">
              <a:lnSpc>
                <a:spcPts val="7140"/>
              </a:lnSpc>
            </a:pPr>
            <a:r>
              <a:rPr lang="en-US" sz="5400" dirty="0">
                <a:solidFill>
                  <a:srgbClr val="10315C"/>
                </a:solidFill>
                <a:latin typeface="Poppins" panose="00000500000000000000" pitchFamily="2" charset="0"/>
                <a:cs typeface="Poppins" panose="00000500000000000000" pitchFamily="2" charset="0"/>
              </a:rPr>
              <a:t>Using your understanding of the historical events between 1600s to 1900s, to explain to what extent these events influenced and shaped the modern insurance industry. </a:t>
            </a:r>
          </a:p>
        </p:txBody>
      </p:sp>
      <p:sp>
        <p:nvSpPr>
          <p:cNvPr id="9" name="TextBox 9"/>
          <p:cNvSpPr txBox="1"/>
          <p:nvPr/>
        </p:nvSpPr>
        <p:spPr>
          <a:xfrm>
            <a:off x="1028700" y="469043"/>
            <a:ext cx="16230600" cy="1075936"/>
          </a:xfrm>
          <a:prstGeom prst="rect">
            <a:avLst/>
          </a:prstGeom>
        </p:spPr>
        <p:txBody>
          <a:bodyPr lIns="0" tIns="0" rIns="0" bIns="0" rtlCol="0" anchor="t">
            <a:spAutoFit/>
          </a:bodyPr>
          <a:lstStyle/>
          <a:p>
            <a:pPr marL="0" lvl="0" indent="0" algn="l">
              <a:lnSpc>
                <a:spcPts val="9379"/>
              </a:lnSpc>
              <a:spcBef>
                <a:spcPct val="0"/>
              </a:spcBef>
            </a:pPr>
            <a:r>
              <a:rPr lang="en-US" sz="6699" dirty="0">
                <a:solidFill>
                  <a:srgbClr val="FFFFFF"/>
                </a:solidFill>
                <a:latin typeface="Barlow"/>
                <a:ea typeface="Barlow"/>
                <a:cs typeface="Barlow"/>
                <a:sym typeface="Barlow"/>
              </a:rPr>
              <a:t>Activity: Practice exam question</a:t>
            </a:r>
          </a:p>
        </p:txBody>
      </p:sp>
      <p:pic>
        <p:nvPicPr>
          <p:cNvPr id="15" name="Picture 14" descr="Blue text on a black background&#10;&#10;Description automatically generated">
            <a:extLst>
              <a:ext uri="{FF2B5EF4-FFF2-40B4-BE49-F238E27FC236}">
                <a16:creationId xmlns:a16="http://schemas.microsoft.com/office/drawing/2014/main" id="{196D4602-9ED3-788B-7680-CAAC527627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48958" y="9126199"/>
            <a:ext cx="2084247" cy="1004607"/>
          </a:xfrm>
          <a:prstGeom prst="rect">
            <a:avLst/>
          </a:prstGeom>
        </p:spPr>
      </p:pic>
      <p:sp>
        <p:nvSpPr>
          <p:cNvPr id="14" name="TextBox 19">
            <a:extLst>
              <a:ext uri="{FF2B5EF4-FFF2-40B4-BE49-F238E27FC236}">
                <a16:creationId xmlns:a16="http://schemas.microsoft.com/office/drawing/2014/main" id="{CD9DDA04-C45D-4885-29D9-EC3FD1BD2F3B}"/>
              </a:ext>
            </a:extLst>
          </p:cNvPr>
          <p:cNvSpPr txBox="1"/>
          <p:nvPr/>
        </p:nvSpPr>
        <p:spPr>
          <a:xfrm>
            <a:off x="-648720" y="9361754"/>
            <a:ext cx="4893473" cy="801501"/>
          </a:xfrm>
          <a:prstGeom prst="rect">
            <a:avLst/>
          </a:prstGeom>
        </p:spPr>
        <p:txBody>
          <a:bodyPr lIns="0" tIns="0" rIns="0" bIns="0" rtlCol="0" anchor="t">
            <a:spAutoFit/>
          </a:bodyPr>
          <a:lstStyle/>
          <a:p>
            <a:pPr marL="0" lvl="0" indent="0" algn="ctr">
              <a:lnSpc>
                <a:spcPts val="6999"/>
              </a:lnSpc>
              <a:spcBef>
                <a:spcPct val="0"/>
              </a:spcBef>
            </a:pPr>
            <a:r>
              <a:rPr lang="en-US" sz="4999" dirty="0">
                <a:solidFill>
                  <a:srgbClr val="00CDFF"/>
                </a:solidFill>
                <a:latin typeface="Barlow"/>
                <a:ea typeface="Barlow"/>
                <a:cs typeface="Barlow"/>
                <a:sym typeface="Barlow"/>
              </a:rPr>
              <a:t>5 Minutes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964292" cy="2225231"/>
            <a:chOff x="0" y="0"/>
            <a:chExt cx="4994711" cy="5860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201294" y="1995176"/>
            <a:ext cx="20165585" cy="230055"/>
            <a:chOff x="0" y="0"/>
            <a:chExt cx="5311101" cy="60591"/>
          </a:xfrm>
        </p:grpSpPr>
        <p:sp>
          <p:nvSpPr>
            <p:cNvPr id="6" name="Freeform 6"/>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7" name="TextBox 7"/>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graphicFrame>
        <p:nvGraphicFramePr>
          <p:cNvPr id="8" name="Table 8"/>
          <p:cNvGraphicFramePr>
            <a:graphicFrameLocks noGrp="1"/>
          </p:cNvGraphicFramePr>
          <p:nvPr>
            <p:extLst>
              <p:ext uri="{D42A27DB-BD31-4B8C-83A1-F6EECF244321}">
                <p14:modId xmlns:p14="http://schemas.microsoft.com/office/powerpoint/2010/main" val="1735954329"/>
              </p:ext>
            </p:extLst>
          </p:nvPr>
        </p:nvGraphicFramePr>
        <p:xfrm>
          <a:off x="381000" y="2369891"/>
          <a:ext cx="17602200" cy="7004739"/>
        </p:xfrm>
        <a:graphic>
          <a:graphicData uri="http://schemas.openxmlformats.org/drawingml/2006/table">
            <a:tbl>
              <a:tblPr/>
              <a:tblGrid>
                <a:gridCol w="2016111">
                  <a:extLst>
                    <a:ext uri="{9D8B030D-6E8A-4147-A177-3AD203B41FA5}">
                      <a16:colId xmlns:a16="http://schemas.microsoft.com/office/drawing/2014/main" val="20000"/>
                    </a:ext>
                  </a:extLst>
                </a:gridCol>
                <a:gridCol w="15586089">
                  <a:extLst>
                    <a:ext uri="{9D8B030D-6E8A-4147-A177-3AD203B41FA5}">
                      <a16:colId xmlns:a16="http://schemas.microsoft.com/office/drawing/2014/main" val="20001"/>
                    </a:ext>
                  </a:extLst>
                </a:gridCol>
              </a:tblGrid>
              <a:tr h="865497">
                <a:tc>
                  <a:txBody>
                    <a:bodyPr/>
                    <a:lstStyle/>
                    <a:p>
                      <a:pPr algn="ctr">
                        <a:lnSpc>
                          <a:spcPts val="4480"/>
                        </a:lnSpc>
                        <a:defRPr/>
                      </a:pPr>
                      <a:endParaRPr lang="en-US" sz="1100" dirty="0"/>
                    </a:p>
                  </a:txBody>
                  <a:tcPr marL="190500" marR="190500" marT="190500" marB="190500" anchor="ctr">
                    <a:lnL w="38100" cap="flat" cmpd="sng" algn="ctr">
                      <a:solidFill>
                        <a:srgbClr val="10315C"/>
                      </a:solidFill>
                      <a:prstDash val="solid"/>
                      <a:round/>
                      <a:headEnd type="none" w="med" len="med"/>
                      <a:tailEnd type="none" w="med" len="med"/>
                    </a:lnL>
                    <a:lnR w="38100" cap="flat" cmpd="sng" algn="ctr">
                      <a:solidFill>
                        <a:srgbClr val="10315C"/>
                      </a:solidFill>
                      <a:prstDash val="solid"/>
                      <a:round/>
                      <a:headEnd type="none" w="med" len="med"/>
                      <a:tailEnd type="none" w="med" len="med"/>
                    </a:lnR>
                    <a:lnT w="38100" cap="flat" cmpd="sng" algn="ctr">
                      <a:solidFill>
                        <a:srgbClr val="10315C"/>
                      </a:solidFill>
                      <a:prstDash val="solid"/>
                      <a:round/>
                      <a:headEnd type="none" w="med" len="med"/>
                      <a:tailEnd type="none" w="med" len="med"/>
                    </a:lnT>
                    <a:lnB w="38100" cap="flat" cmpd="sng" algn="ctr">
                      <a:solidFill>
                        <a:srgbClr val="10315C"/>
                      </a:solidFill>
                      <a:prstDash val="solid"/>
                      <a:round/>
                      <a:headEnd type="none" w="med" len="med"/>
                      <a:tailEnd type="none" w="med" len="med"/>
                    </a:lnB>
                    <a:solidFill>
                      <a:srgbClr val="00CDFF"/>
                    </a:solidFill>
                  </a:tcPr>
                </a:tc>
                <a:tc>
                  <a:txBody>
                    <a:bodyPr/>
                    <a:lstStyle/>
                    <a:p>
                      <a:pPr algn="ctr">
                        <a:lnSpc>
                          <a:spcPts val="4480"/>
                        </a:lnSpc>
                        <a:defRPr/>
                      </a:pPr>
                      <a:r>
                        <a:rPr lang="en-US" sz="4800" b="1" dirty="0">
                          <a:solidFill>
                            <a:srgbClr val="10315C"/>
                          </a:solidFill>
                          <a:latin typeface="Barlow" panose="00000500000000000000" pitchFamily="2" charset="0"/>
                        </a:rPr>
                        <a:t>Success Criteria</a:t>
                      </a:r>
                    </a:p>
                  </a:txBody>
                  <a:tcPr marL="190500" marR="190500" marT="190500" marB="190500" anchor="ctr">
                    <a:lnL w="38100" cap="flat" cmpd="sng" algn="ctr">
                      <a:solidFill>
                        <a:srgbClr val="10315C"/>
                      </a:solidFill>
                      <a:prstDash val="solid"/>
                      <a:round/>
                      <a:headEnd type="none" w="med" len="med"/>
                      <a:tailEnd type="none" w="med" len="med"/>
                    </a:lnL>
                    <a:lnR w="38100" cap="flat" cmpd="sng" algn="ctr">
                      <a:solidFill>
                        <a:srgbClr val="10315C"/>
                      </a:solidFill>
                      <a:prstDash val="solid"/>
                      <a:round/>
                      <a:headEnd type="none" w="med" len="med"/>
                      <a:tailEnd type="none" w="med" len="med"/>
                    </a:lnR>
                    <a:lnT w="38100" cap="flat" cmpd="sng" algn="ctr">
                      <a:solidFill>
                        <a:srgbClr val="10315C"/>
                      </a:solidFill>
                      <a:prstDash val="solid"/>
                      <a:round/>
                      <a:headEnd type="none" w="med" len="med"/>
                      <a:tailEnd type="none" w="med" len="med"/>
                    </a:lnT>
                    <a:lnB w="38100" cap="flat" cmpd="sng" algn="ctr">
                      <a:solidFill>
                        <a:srgbClr val="10315C"/>
                      </a:solidFill>
                      <a:prstDash val="solid"/>
                      <a:round/>
                      <a:headEnd type="none" w="med" len="med"/>
                      <a:tailEnd type="none" w="med" len="med"/>
                    </a:lnB>
                    <a:solidFill>
                      <a:srgbClr val="00CDFF"/>
                    </a:solidFill>
                  </a:tcPr>
                </a:tc>
                <a:extLst>
                  <a:ext uri="{0D108BD9-81ED-4DB2-BD59-A6C34878D82A}">
                    <a16:rowId xmlns:a16="http://schemas.microsoft.com/office/drawing/2014/main" val="10000"/>
                  </a:ext>
                </a:extLst>
              </a:tr>
              <a:tr h="1407530">
                <a:tc>
                  <a:txBody>
                    <a:bodyPr/>
                    <a:lstStyle/>
                    <a:p>
                      <a:pPr algn="ctr">
                        <a:lnSpc>
                          <a:spcPts val="3080"/>
                        </a:lnSpc>
                        <a:defRPr/>
                      </a:pPr>
                      <a:r>
                        <a:rPr lang="en-US" sz="2800" b="0" dirty="0">
                          <a:solidFill>
                            <a:srgbClr val="10315C"/>
                          </a:solidFill>
                          <a:latin typeface="Poppins" panose="00000500000000000000" pitchFamily="2" charset="0"/>
                          <a:cs typeface="Poppins" panose="00000500000000000000" pitchFamily="2" charset="0"/>
                        </a:rPr>
                        <a:t>Level 5</a:t>
                      </a:r>
                    </a:p>
                  </a:txBody>
                  <a:tcPr marL="190500" marR="190500" marT="190500" marB="190500" anchor="ctr">
                    <a:lnL w="38100" cap="flat" cmpd="sng" algn="ctr">
                      <a:solidFill>
                        <a:srgbClr val="10315C"/>
                      </a:solidFill>
                      <a:prstDash val="solid"/>
                      <a:round/>
                      <a:headEnd type="none" w="med" len="med"/>
                      <a:tailEnd type="none" w="med" len="med"/>
                    </a:lnL>
                    <a:lnR w="38100" cap="flat" cmpd="sng" algn="ctr">
                      <a:solidFill>
                        <a:srgbClr val="10315C"/>
                      </a:solidFill>
                      <a:prstDash val="solid"/>
                      <a:round/>
                      <a:headEnd type="none" w="med" len="med"/>
                      <a:tailEnd type="none" w="med" len="med"/>
                    </a:lnR>
                    <a:lnT w="38100" cap="flat" cmpd="sng" algn="ctr">
                      <a:solidFill>
                        <a:srgbClr val="10315C"/>
                      </a:solidFill>
                      <a:prstDash val="solid"/>
                      <a:round/>
                      <a:headEnd type="none" w="med" len="med"/>
                      <a:tailEnd type="none" w="med" len="med"/>
                    </a:lnT>
                    <a:lnB w="38100" cap="flat" cmpd="sng" algn="ctr">
                      <a:solidFill>
                        <a:srgbClr val="10315C"/>
                      </a:solidFill>
                      <a:prstDash val="solid"/>
                      <a:round/>
                      <a:headEnd type="none" w="med" len="med"/>
                      <a:tailEnd type="none" w="med" len="med"/>
                    </a:lnB>
                  </a:tcPr>
                </a:tc>
                <a:tc>
                  <a:txBody>
                    <a:bodyPr/>
                    <a:lstStyle/>
                    <a:p>
                      <a:pPr marL="0" marR="0" lvl="0" indent="0" algn="ctr" defTabSz="914400" rtl="0" eaLnBrk="1" fontAlgn="auto" latinLnBrk="0" hangingPunct="1">
                        <a:lnSpc>
                          <a:spcPts val="3079"/>
                        </a:lnSpc>
                        <a:spcBef>
                          <a:spcPts val="0"/>
                        </a:spcBef>
                        <a:spcAft>
                          <a:spcPts val="0"/>
                        </a:spcAft>
                        <a:buClrTx/>
                        <a:buSzTx/>
                        <a:buFontTx/>
                        <a:buNone/>
                        <a:tabLst/>
                        <a:defRPr/>
                      </a:pPr>
                      <a:r>
                        <a:rPr lang="en-US" sz="2400" dirty="0">
                          <a:solidFill>
                            <a:srgbClr val="014C74"/>
                          </a:solidFill>
                          <a:latin typeface="Poppins" panose="00000500000000000000" pitchFamily="2" charset="0"/>
                          <a:cs typeface="Poppins" panose="00000500000000000000" pitchFamily="2" charset="0"/>
                        </a:rPr>
                        <a:t>Shows a </a:t>
                      </a:r>
                      <a:r>
                        <a:rPr lang="en-US" sz="2400" b="1" dirty="0">
                          <a:solidFill>
                            <a:srgbClr val="014C74"/>
                          </a:solidFill>
                          <a:latin typeface="Poppins" panose="00000500000000000000" pitchFamily="2" charset="0"/>
                          <a:cs typeface="Poppins" panose="00000500000000000000" pitchFamily="2" charset="0"/>
                        </a:rPr>
                        <a:t>very good </a:t>
                      </a:r>
                      <a:r>
                        <a:rPr lang="en-US" sz="2400" dirty="0">
                          <a:solidFill>
                            <a:srgbClr val="014C74"/>
                          </a:solidFill>
                          <a:latin typeface="Poppins" panose="00000500000000000000" pitchFamily="2" charset="0"/>
                          <a:cs typeface="Poppins" panose="00000500000000000000" pitchFamily="2" charset="0"/>
                        </a:rPr>
                        <a:t>understanding of the historical events between 1600s and 1900s combined with a </a:t>
                      </a:r>
                      <a:r>
                        <a:rPr lang="en-US" sz="2400" b="1" dirty="0">
                          <a:solidFill>
                            <a:srgbClr val="014C74"/>
                          </a:solidFill>
                          <a:latin typeface="Poppins" panose="00000500000000000000" pitchFamily="2" charset="0"/>
                          <a:cs typeface="Poppins" panose="00000500000000000000" pitchFamily="2" charset="0"/>
                        </a:rPr>
                        <a:t>strong awareness </a:t>
                      </a:r>
                      <a:r>
                        <a:rPr lang="en-US" sz="2400" dirty="0">
                          <a:solidFill>
                            <a:srgbClr val="014C74"/>
                          </a:solidFill>
                          <a:latin typeface="Poppins" panose="00000500000000000000" pitchFamily="2" charset="0"/>
                          <a:cs typeface="Poppins" panose="00000500000000000000" pitchFamily="2" charset="0"/>
                        </a:rPr>
                        <a:t>of the historical context of the modern insurance industry.</a:t>
                      </a:r>
                      <a:endParaRPr lang="en-GB" sz="2400" dirty="0">
                        <a:solidFill>
                          <a:srgbClr val="014C74"/>
                        </a:solidFill>
                        <a:latin typeface="Poppins" panose="00000500000000000000" pitchFamily="2" charset="0"/>
                        <a:cs typeface="Poppins" panose="00000500000000000000" pitchFamily="2" charset="0"/>
                      </a:endParaRPr>
                    </a:p>
                  </a:txBody>
                  <a:tcPr marL="190500" marR="190500" marT="190500" marB="190500" anchor="ctr">
                    <a:lnL w="38100" cap="flat" cmpd="sng" algn="ctr">
                      <a:solidFill>
                        <a:srgbClr val="10315C"/>
                      </a:solidFill>
                      <a:prstDash val="solid"/>
                      <a:round/>
                      <a:headEnd type="none" w="med" len="med"/>
                      <a:tailEnd type="none" w="med" len="med"/>
                    </a:lnL>
                    <a:lnR w="38100" cap="flat" cmpd="sng" algn="ctr">
                      <a:solidFill>
                        <a:srgbClr val="10315C"/>
                      </a:solidFill>
                      <a:prstDash val="solid"/>
                      <a:round/>
                      <a:headEnd type="none" w="med" len="med"/>
                      <a:tailEnd type="none" w="med" len="med"/>
                    </a:lnR>
                    <a:lnT w="38100" cap="flat" cmpd="sng" algn="ctr">
                      <a:solidFill>
                        <a:srgbClr val="10315C"/>
                      </a:solidFill>
                      <a:prstDash val="solid"/>
                      <a:round/>
                      <a:headEnd type="none" w="med" len="med"/>
                      <a:tailEnd type="none" w="med" len="med"/>
                    </a:lnT>
                    <a:lnB w="38100" cap="flat" cmpd="sng" algn="ctr">
                      <a:solidFill>
                        <a:srgbClr val="10315C"/>
                      </a:solidFill>
                      <a:prstDash val="solid"/>
                      <a:round/>
                      <a:headEnd type="none" w="med" len="med"/>
                      <a:tailEnd type="none" w="med" len="med"/>
                    </a:lnB>
                  </a:tcPr>
                </a:tc>
                <a:extLst>
                  <a:ext uri="{0D108BD9-81ED-4DB2-BD59-A6C34878D82A}">
                    <a16:rowId xmlns:a16="http://schemas.microsoft.com/office/drawing/2014/main" val="10001"/>
                  </a:ext>
                </a:extLst>
              </a:tr>
              <a:tr h="1163130">
                <a:tc>
                  <a:txBody>
                    <a:bodyPr/>
                    <a:lstStyle/>
                    <a:p>
                      <a:pPr algn="ctr">
                        <a:lnSpc>
                          <a:spcPts val="3080"/>
                        </a:lnSpc>
                        <a:defRPr/>
                      </a:pPr>
                      <a:r>
                        <a:rPr lang="en-US" sz="2800" b="0" dirty="0">
                          <a:solidFill>
                            <a:srgbClr val="10315C"/>
                          </a:solidFill>
                          <a:latin typeface="Poppins" panose="00000500000000000000" pitchFamily="2" charset="0"/>
                          <a:cs typeface="Poppins" panose="00000500000000000000" pitchFamily="2" charset="0"/>
                        </a:rPr>
                        <a:t>Level 4</a:t>
                      </a:r>
                    </a:p>
                  </a:txBody>
                  <a:tcPr marL="190500" marR="190500" marT="190500" marB="190500" anchor="ctr">
                    <a:lnL w="38100" cap="flat" cmpd="sng" algn="ctr">
                      <a:solidFill>
                        <a:srgbClr val="10315C"/>
                      </a:solidFill>
                      <a:prstDash val="solid"/>
                      <a:round/>
                      <a:headEnd type="none" w="med" len="med"/>
                      <a:tailEnd type="none" w="med" len="med"/>
                    </a:lnL>
                    <a:lnR w="38100" cap="flat" cmpd="sng" algn="ctr">
                      <a:solidFill>
                        <a:srgbClr val="10315C"/>
                      </a:solidFill>
                      <a:prstDash val="solid"/>
                      <a:round/>
                      <a:headEnd type="none" w="med" len="med"/>
                      <a:tailEnd type="none" w="med" len="med"/>
                    </a:lnR>
                    <a:lnT w="38100" cap="flat" cmpd="sng" algn="ctr">
                      <a:solidFill>
                        <a:srgbClr val="10315C"/>
                      </a:solidFill>
                      <a:prstDash val="solid"/>
                      <a:round/>
                      <a:headEnd type="none" w="med" len="med"/>
                      <a:tailEnd type="none" w="med" len="med"/>
                    </a:lnT>
                    <a:lnB w="38100" cap="flat" cmpd="sng" algn="ctr">
                      <a:solidFill>
                        <a:srgbClr val="10315C"/>
                      </a:solidFill>
                      <a:prstDash val="solid"/>
                      <a:round/>
                      <a:headEnd type="none" w="med" len="med"/>
                      <a:tailEnd type="none" w="med" len="med"/>
                    </a:lnB>
                  </a:tcPr>
                </a:tc>
                <a:tc>
                  <a:txBody>
                    <a:bodyPr/>
                    <a:lstStyle/>
                    <a:p>
                      <a:pPr marL="0" marR="0" lvl="0" indent="0" algn="ctr" defTabSz="914400" rtl="0" eaLnBrk="1" fontAlgn="auto" latinLnBrk="0" hangingPunct="1">
                        <a:lnSpc>
                          <a:spcPts val="3079"/>
                        </a:lnSpc>
                        <a:spcBef>
                          <a:spcPts val="0"/>
                        </a:spcBef>
                        <a:spcAft>
                          <a:spcPts val="0"/>
                        </a:spcAft>
                        <a:buClrTx/>
                        <a:buSzTx/>
                        <a:buFontTx/>
                        <a:buNone/>
                        <a:tabLst/>
                        <a:defRPr/>
                      </a:pPr>
                      <a:r>
                        <a:rPr lang="en-US" sz="2400" dirty="0">
                          <a:solidFill>
                            <a:srgbClr val="014C74"/>
                          </a:solidFill>
                          <a:latin typeface="Poppins" panose="00000500000000000000" pitchFamily="2" charset="0"/>
                          <a:cs typeface="Poppins" panose="00000500000000000000" pitchFamily="2" charset="0"/>
                        </a:rPr>
                        <a:t>Shows a </a:t>
                      </a:r>
                      <a:r>
                        <a:rPr lang="en-US" sz="2400" b="1" dirty="0">
                          <a:solidFill>
                            <a:srgbClr val="014C74"/>
                          </a:solidFill>
                          <a:latin typeface="Poppins" panose="00000500000000000000" pitchFamily="2" charset="0"/>
                          <a:cs typeface="Poppins" panose="00000500000000000000" pitchFamily="2" charset="0"/>
                        </a:rPr>
                        <a:t>good</a:t>
                      </a:r>
                      <a:r>
                        <a:rPr lang="en-US" sz="2400" dirty="0">
                          <a:solidFill>
                            <a:srgbClr val="014C74"/>
                          </a:solidFill>
                          <a:latin typeface="Poppins" panose="00000500000000000000" pitchFamily="2" charset="0"/>
                          <a:cs typeface="Poppins" panose="00000500000000000000" pitchFamily="2" charset="0"/>
                        </a:rPr>
                        <a:t> understanding of the historical events between 1600s and 1900s combined with an </a:t>
                      </a:r>
                      <a:r>
                        <a:rPr lang="en-US" sz="2400" b="1" dirty="0">
                          <a:solidFill>
                            <a:srgbClr val="014C74"/>
                          </a:solidFill>
                          <a:latin typeface="Poppins" panose="00000500000000000000" pitchFamily="2" charset="0"/>
                          <a:cs typeface="Poppins" panose="00000500000000000000" pitchFamily="2" charset="0"/>
                        </a:rPr>
                        <a:t>awareness</a:t>
                      </a:r>
                      <a:r>
                        <a:rPr lang="en-US" sz="2400" dirty="0">
                          <a:solidFill>
                            <a:srgbClr val="014C74"/>
                          </a:solidFill>
                          <a:latin typeface="Poppins" panose="00000500000000000000" pitchFamily="2" charset="0"/>
                          <a:cs typeface="Poppins" panose="00000500000000000000" pitchFamily="2" charset="0"/>
                        </a:rPr>
                        <a:t> of the historical context of the modern insurance industry.</a:t>
                      </a:r>
                      <a:endParaRPr lang="en-GB" sz="2400" dirty="0">
                        <a:solidFill>
                          <a:srgbClr val="014C74"/>
                        </a:solidFill>
                        <a:latin typeface="Poppins" panose="00000500000000000000" pitchFamily="2" charset="0"/>
                        <a:cs typeface="Poppins" panose="00000500000000000000" pitchFamily="2" charset="0"/>
                      </a:endParaRPr>
                    </a:p>
                  </a:txBody>
                  <a:tcPr marL="190500" marR="190500" marT="190500" marB="190500" anchor="ctr">
                    <a:lnL w="38100" cap="flat" cmpd="sng" algn="ctr">
                      <a:solidFill>
                        <a:srgbClr val="10315C"/>
                      </a:solidFill>
                      <a:prstDash val="solid"/>
                      <a:round/>
                      <a:headEnd type="none" w="med" len="med"/>
                      <a:tailEnd type="none" w="med" len="med"/>
                    </a:lnL>
                    <a:lnR w="38100" cap="flat" cmpd="sng" algn="ctr">
                      <a:solidFill>
                        <a:srgbClr val="10315C"/>
                      </a:solidFill>
                      <a:prstDash val="solid"/>
                      <a:round/>
                      <a:headEnd type="none" w="med" len="med"/>
                      <a:tailEnd type="none" w="med" len="med"/>
                    </a:lnR>
                    <a:lnT w="38100" cap="flat" cmpd="sng" algn="ctr">
                      <a:solidFill>
                        <a:srgbClr val="10315C"/>
                      </a:solidFill>
                      <a:prstDash val="solid"/>
                      <a:round/>
                      <a:headEnd type="none" w="med" len="med"/>
                      <a:tailEnd type="none" w="med" len="med"/>
                    </a:lnT>
                    <a:lnB w="38100" cap="flat" cmpd="sng" algn="ctr">
                      <a:solidFill>
                        <a:srgbClr val="10315C"/>
                      </a:solidFill>
                      <a:prstDash val="solid"/>
                      <a:round/>
                      <a:headEnd type="none" w="med" len="med"/>
                      <a:tailEnd type="none" w="med" len="med"/>
                    </a:lnB>
                  </a:tcPr>
                </a:tc>
                <a:extLst>
                  <a:ext uri="{0D108BD9-81ED-4DB2-BD59-A6C34878D82A}">
                    <a16:rowId xmlns:a16="http://schemas.microsoft.com/office/drawing/2014/main" val="10002"/>
                  </a:ext>
                </a:extLst>
              </a:tr>
              <a:tr h="1163130">
                <a:tc>
                  <a:txBody>
                    <a:bodyPr/>
                    <a:lstStyle/>
                    <a:p>
                      <a:pPr algn="ctr">
                        <a:lnSpc>
                          <a:spcPts val="3080"/>
                        </a:lnSpc>
                        <a:defRPr/>
                      </a:pPr>
                      <a:r>
                        <a:rPr lang="en-US" sz="2800" b="0" dirty="0">
                          <a:solidFill>
                            <a:srgbClr val="10315C"/>
                          </a:solidFill>
                          <a:latin typeface="Poppins" panose="00000500000000000000" pitchFamily="2" charset="0"/>
                          <a:cs typeface="Poppins" panose="00000500000000000000" pitchFamily="2" charset="0"/>
                          <a:sym typeface="Canva Sans Bold"/>
                        </a:rPr>
                        <a:t>Level 3</a:t>
                      </a:r>
                      <a:endParaRPr lang="en-US" sz="2800" b="0" dirty="0">
                        <a:solidFill>
                          <a:srgbClr val="10315C"/>
                        </a:solidFill>
                        <a:latin typeface="Poppins" panose="00000500000000000000" pitchFamily="2" charset="0"/>
                        <a:cs typeface="Poppins" panose="00000500000000000000" pitchFamily="2" charset="0"/>
                      </a:endParaRPr>
                    </a:p>
                  </a:txBody>
                  <a:tcPr marL="190500" marR="190500" marT="190500" marB="190500" anchor="ctr">
                    <a:lnL w="38100" cap="flat" cmpd="sng" algn="ctr">
                      <a:solidFill>
                        <a:srgbClr val="10315C"/>
                      </a:solidFill>
                      <a:prstDash val="solid"/>
                      <a:round/>
                      <a:headEnd type="none" w="med" len="med"/>
                      <a:tailEnd type="none" w="med" len="med"/>
                    </a:lnL>
                    <a:lnR w="38100" cap="flat" cmpd="sng" algn="ctr">
                      <a:solidFill>
                        <a:srgbClr val="10315C"/>
                      </a:solidFill>
                      <a:prstDash val="solid"/>
                      <a:round/>
                      <a:headEnd type="none" w="med" len="med"/>
                      <a:tailEnd type="none" w="med" len="med"/>
                    </a:lnR>
                    <a:lnT w="38100" cap="flat" cmpd="sng" algn="ctr">
                      <a:solidFill>
                        <a:srgbClr val="10315C"/>
                      </a:solidFill>
                      <a:prstDash val="solid"/>
                      <a:round/>
                      <a:headEnd type="none" w="med" len="med"/>
                      <a:tailEnd type="none" w="med" len="med"/>
                    </a:lnT>
                    <a:lnB w="38100" cap="flat" cmpd="sng" algn="ctr">
                      <a:solidFill>
                        <a:srgbClr val="10315C"/>
                      </a:solidFill>
                      <a:prstDash val="solid"/>
                      <a:round/>
                      <a:headEnd type="none" w="med" len="med"/>
                      <a:tailEnd type="none" w="med" len="med"/>
                    </a:lnB>
                  </a:tcPr>
                </a:tc>
                <a:tc>
                  <a:txBody>
                    <a:bodyPr/>
                    <a:lstStyle/>
                    <a:p>
                      <a:pPr marL="0" marR="0" lvl="0" indent="0" algn="ctr" defTabSz="914400" rtl="0" eaLnBrk="1" fontAlgn="auto" latinLnBrk="0" hangingPunct="1">
                        <a:lnSpc>
                          <a:spcPts val="3079"/>
                        </a:lnSpc>
                        <a:spcBef>
                          <a:spcPts val="0"/>
                        </a:spcBef>
                        <a:spcAft>
                          <a:spcPts val="0"/>
                        </a:spcAft>
                        <a:buClrTx/>
                        <a:buSzTx/>
                        <a:buFontTx/>
                        <a:buNone/>
                        <a:tabLst/>
                        <a:defRPr/>
                      </a:pPr>
                      <a:r>
                        <a:rPr lang="en-US" sz="2400" dirty="0">
                          <a:solidFill>
                            <a:srgbClr val="014C74"/>
                          </a:solidFill>
                          <a:latin typeface="Poppins" panose="00000500000000000000" pitchFamily="2" charset="0"/>
                          <a:cs typeface="Poppins" panose="00000500000000000000" pitchFamily="2" charset="0"/>
                        </a:rPr>
                        <a:t>Provides some </a:t>
                      </a:r>
                      <a:r>
                        <a:rPr lang="en-US" sz="2400" b="1" dirty="0">
                          <a:solidFill>
                            <a:srgbClr val="014C74"/>
                          </a:solidFill>
                          <a:latin typeface="Poppins" panose="00000500000000000000" pitchFamily="2" charset="0"/>
                          <a:cs typeface="Poppins" panose="00000500000000000000" pitchFamily="2" charset="0"/>
                        </a:rPr>
                        <a:t>supported comment </a:t>
                      </a:r>
                      <a:r>
                        <a:rPr lang="en-US" sz="2400" dirty="0">
                          <a:solidFill>
                            <a:srgbClr val="014C74"/>
                          </a:solidFill>
                          <a:latin typeface="Poppins" panose="00000500000000000000" pitchFamily="2" charset="0"/>
                          <a:cs typeface="Poppins" panose="00000500000000000000" pitchFamily="2" charset="0"/>
                        </a:rPr>
                        <a:t>of the historical events between 1600s and 1900s combined with a </a:t>
                      </a:r>
                      <a:r>
                        <a:rPr lang="en-US" sz="2400" b="1" dirty="0">
                          <a:solidFill>
                            <a:srgbClr val="014C74"/>
                          </a:solidFill>
                          <a:latin typeface="Poppins" panose="00000500000000000000" pitchFamily="2" charset="0"/>
                          <a:cs typeface="Poppins" panose="00000500000000000000" pitchFamily="2" charset="0"/>
                        </a:rPr>
                        <a:t>knowledge</a:t>
                      </a:r>
                      <a:r>
                        <a:rPr lang="en-US" sz="2400" dirty="0">
                          <a:solidFill>
                            <a:srgbClr val="014C74"/>
                          </a:solidFill>
                          <a:latin typeface="Poppins" panose="00000500000000000000" pitchFamily="2" charset="0"/>
                          <a:cs typeface="Poppins" panose="00000500000000000000" pitchFamily="2" charset="0"/>
                        </a:rPr>
                        <a:t> of the historical context of the modern insurance industry.</a:t>
                      </a:r>
                      <a:endParaRPr lang="en-GB" sz="2400" dirty="0">
                        <a:solidFill>
                          <a:srgbClr val="014C74"/>
                        </a:solidFill>
                        <a:latin typeface="Poppins" panose="00000500000000000000" pitchFamily="2" charset="0"/>
                        <a:cs typeface="Poppins" panose="00000500000000000000" pitchFamily="2" charset="0"/>
                      </a:endParaRPr>
                    </a:p>
                  </a:txBody>
                  <a:tcPr marL="190500" marR="190500" marT="190500" marB="190500" anchor="ctr">
                    <a:lnL w="38100" cap="flat" cmpd="sng" algn="ctr">
                      <a:solidFill>
                        <a:srgbClr val="10315C"/>
                      </a:solidFill>
                      <a:prstDash val="solid"/>
                      <a:round/>
                      <a:headEnd type="none" w="med" len="med"/>
                      <a:tailEnd type="none" w="med" len="med"/>
                    </a:lnL>
                    <a:lnR w="38100" cap="flat" cmpd="sng" algn="ctr">
                      <a:solidFill>
                        <a:srgbClr val="10315C"/>
                      </a:solidFill>
                      <a:prstDash val="solid"/>
                      <a:round/>
                      <a:headEnd type="none" w="med" len="med"/>
                      <a:tailEnd type="none" w="med" len="med"/>
                    </a:lnR>
                    <a:lnT w="38100" cap="flat" cmpd="sng" algn="ctr">
                      <a:solidFill>
                        <a:srgbClr val="10315C"/>
                      </a:solidFill>
                      <a:prstDash val="solid"/>
                      <a:round/>
                      <a:headEnd type="none" w="med" len="med"/>
                      <a:tailEnd type="none" w="med" len="med"/>
                    </a:lnT>
                    <a:lnB w="38100" cap="flat" cmpd="sng" algn="ctr">
                      <a:solidFill>
                        <a:srgbClr val="10315C"/>
                      </a:solidFill>
                      <a:prstDash val="solid"/>
                      <a:round/>
                      <a:headEnd type="none" w="med" len="med"/>
                      <a:tailEnd type="none" w="med" len="med"/>
                    </a:lnB>
                  </a:tcPr>
                </a:tc>
                <a:extLst>
                  <a:ext uri="{0D108BD9-81ED-4DB2-BD59-A6C34878D82A}">
                    <a16:rowId xmlns:a16="http://schemas.microsoft.com/office/drawing/2014/main" val="10003"/>
                  </a:ext>
                </a:extLst>
              </a:tr>
              <a:tr h="1049791">
                <a:tc>
                  <a:txBody>
                    <a:bodyPr/>
                    <a:lstStyle/>
                    <a:p>
                      <a:pPr algn="ctr">
                        <a:lnSpc>
                          <a:spcPts val="3080"/>
                        </a:lnSpc>
                        <a:defRPr/>
                      </a:pPr>
                      <a:r>
                        <a:rPr lang="en-US" sz="2800" b="0" dirty="0">
                          <a:solidFill>
                            <a:srgbClr val="10315C"/>
                          </a:solidFill>
                          <a:latin typeface="Poppins" panose="00000500000000000000" pitchFamily="2" charset="0"/>
                          <a:cs typeface="Poppins" panose="00000500000000000000" pitchFamily="2" charset="0"/>
                        </a:rPr>
                        <a:t>Level 2</a:t>
                      </a:r>
                    </a:p>
                  </a:txBody>
                  <a:tcPr marL="190500" marR="190500" marT="190500" marB="190500" anchor="ctr">
                    <a:lnL w="38100" cap="flat" cmpd="sng" algn="ctr">
                      <a:solidFill>
                        <a:srgbClr val="10315C"/>
                      </a:solidFill>
                      <a:prstDash val="solid"/>
                      <a:round/>
                      <a:headEnd type="none" w="med" len="med"/>
                      <a:tailEnd type="none" w="med" len="med"/>
                    </a:lnL>
                    <a:lnR w="38100" cap="flat" cmpd="sng" algn="ctr">
                      <a:solidFill>
                        <a:srgbClr val="10315C"/>
                      </a:solidFill>
                      <a:prstDash val="solid"/>
                      <a:round/>
                      <a:headEnd type="none" w="med" len="med"/>
                      <a:tailEnd type="none" w="med" len="med"/>
                    </a:lnR>
                    <a:lnT w="38100" cap="flat" cmpd="sng" algn="ctr">
                      <a:solidFill>
                        <a:srgbClr val="10315C"/>
                      </a:solidFill>
                      <a:prstDash val="solid"/>
                      <a:round/>
                      <a:headEnd type="none" w="med" len="med"/>
                      <a:tailEnd type="none" w="med" len="med"/>
                    </a:lnT>
                    <a:lnB w="38100" cap="flat" cmpd="sng" algn="ctr">
                      <a:solidFill>
                        <a:srgbClr val="10315C"/>
                      </a:solidFill>
                      <a:prstDash val="solid"/>
                      <a:round/>
                      <a:headEnd type="none" w="med" len="med"/>
                      <a:tailEnd type="none" w="med" len="med"/>
                    </a:lnB>
                  </a:tcPr>
                </a:tc>
                <a:tc>
                  <a:txBody>
                    <a:bodyPr/>
                    <a:lstStyle/>
                    <a:p>
                      <a:pPr marL="0" marR="0" lvl="0" indent="0" algn="ctr" defTabSz="914400" rtl="0" eaLnBrk="1" fontAlgn="auto" latinLnBrk="0" hangingPunct="1">
                        <a:lnSpc>
                          <a:spcPts val="3079"/>
                        </a:lnSpc>
                        <a:spcBef>
                          <a:spcPts val="0"/>
                        </a:spcBef>
                        <a:spcAft>
                          <a:spcPts val="0"/>
                        </a:spcAft>
                        <a:buClrTx/>
                        <a:buSzTx/>
                        <a:buFontTx/>
                        <a:buNone/>
                        <a:tabLst/>
                        <a:defRPr/>
                      </a:pPr>
                      <a:r>
                        <a:rPr lang="en-US" sz="2400" dirty="0">
                          <a:solidFill>
                            <a:srgbClr val="014C74"/>
                          </a:solidFill>
                          <a:latin typeface="Poppins" panose="00000500000000000000" pitchFamily="2" charset="0"/>
                          <a:cs typeface="Poppins" panose="00000500000000000000" pitchFamily="2" charset="0"/>
                        </a:rPr>
                        <a:t>Provides some </a:t>
                      </a:r>
                      <a:r>
                        <a:rPr lang="en-US" sz="2400" b="1" dirty="0">
                          <a:solidFill>
                            <a:srgbClr val="014C74"/>
                          </a:solidFill>
                          <a:latin typeface="Poppins" panose="00000500000000000000" pitchFamily="2" charset="0"/>
                          <a:cs typeface="Poppins" panose="00000500000000000000" pitchFamily="2" charset="0"/>
                        </a:rPr>
                        <a:t>accurate comment </a:t>
                      </a:r>
                      <a:r>
                        <a:rPr lang="en-US" sz="2400" dirty="0">
                          <a:solidFill>
                            <a:srgbClr val="014C74"/>
                          </a:solidFill>
                          <a:latin typeface="Poppins" panose="00000500000000000000" pitchFamily="2" charset="0"/>
                          <a:cs typeface="Poppins" panose="00000500000000000000" pitchFamily="2" charset="0"/>
                        </a:rPr>
                        <a:t>of the historical events between 1600s and 1900s combined with </a:t>
                      </a:r>
                      <a:r>
                        <a:rPr lang="en-US" sz="2400" b="1" dirty="0">
                          <a:solidFill>
                            <a:srgbClr val="014C74"/>
                          </a:solidFill>
                          <a:latin typeface="Poppins" panose="00000500000000000000" pitchFamily="2" charset="0"/>
                          <a:cs typeface="Poppins" panose="00000500000000000000" pitchFamily="2" charset="0"/>
                        </a:rPr>
                        <a:t>reference</a:t>
                      </a:r>
                      <a:r>
                        <a:rPr lang="en-US" sz="2400" dirty="0">
                          <a:solidFill>
                            <a:srgbClr val="014C74"/>
                          </a:solidFill>
                          <a:latin typeface="Poppins" panose="00000500000000000000" pitchFamily="2" charset="0"/>
                          <a:cs typeface="Poppins" panose="00000500000000000000" pitchFamily="2" charset="0"/>
                        </a:rPr>
                        <a:t> to the historical context of the modern insurance industry.</a:t>
                      </a:r>
                      <a:endParaRPr lang="en-GB" sz="2400" dirty="0">
                        <a:solidFill>
                          <a:srgbClr val="014C74"/>
                        </a:solidFill>
                        <a:latin typeface="Poppins" panose="00000500000000000000" pitchFamily="2" charset="0"/>
                        <a:cs typeface="Poppins" panose="00000500000000000000" pitchFamily="2" charset="0"/>
                      </a:endParaRPr>
                    </a:p>
                  </a:txBody>
                  <a:tcPr marL="190500" marR="190500" marT="190500" marB="190500" anchor="ctr">
                    <a:lnL w="38100" cap="flat" cmpd="sng" algn="ctr">
                      <a:solidFill>
                        <a:srgbClr val="10315C"/>
                      </a:solidFill>
                      <a:prstDash val="solid"/>
                      <a:round/>
                      <a:headEnd type="none" w="med" len="med"/>
                      <a:tailEnd type="none" w="med" len="med"/>
                    </a:lnL>
                    <a:lnR w="38100" cap="flat" cmpd="sng" algn="ctr">
                      <a:solidFill>
                        <a:srgbClr val="10315C"/>
                      </a:solidFill>
                      <a:prstDash val="solid"/>
                      <a:round/>
                      <a:headEnd type="none" w="med" len="med"/>
                      <a:tailEnd type="none" w="med" len="med"/>
                    </a:lnR>
                    <a:lnT w="38100" cap="flat" cmpd="sng" algn="ctr">
                      <a:solidFill>
                        <a:srgbClr val="10315C"/>
                      </a:solidFill>
                      <a:prstDash val="solid"/>
                      <a:round/>
                      <a:headEnd type="none" w="med" len="med"/>
                      <a:tailEnd type="none" w="med" len="med"/>
                    </a:lnT>
                    <a:lnB w="38100" cap="flat" cmpd="sng" algn="ctr">
                      <a:solidFill>
                        <a:srgbClr val="10315C"/>
                      </a:solidFill>
                      <a:prstDash val="solid"/>
                      <a:round/>
                      <a:headEnd type="none" w="med" len="med"/>
                      <a:tailEnd type="none" w="med" len="med"/>
                    </a:lnB>
                  </a:tcPr>
                </a:tc>
                <a:extLst>
                  <a:ext uri="{0D108BD9-81ED-4DB2-BD59-A6C34878D82A}">
                    <a16:rowId xmlns:a16="http://schemas.microsoft.com/office/drawing/2014/main" val="10004"/>
                  </a:ext>
                </a:extLst>
              </a:tr>
              <a:tr h="1163130">
                <a:tc>
                  <a:txBody>
                    <a:bodyPr/>
                    <a:lstStyle/>
                    <a:p>
                      <a:pPr algn="ctr">
                        <a:lnSpc>
                          <a:spcPts val="3080"/>
                        </a:lnSpc>
                        <a:defRPr/>
                      </a:pPr>
                      <a:r>
                        <a:rPr lang="en-US" sz="2800" b="0" dirty="0">
                          <a:solidFill>
                            <a:srgbClr val="10315C"/>
                          </a:solidFill>
                          <a:latin typeface="Poppins" panose="00000500000000000000" pitchFamily="2" charset="0"/>
                          <a:cs typeface="Poppins" panose="00000500000000000000" pitchFamily="2" charset="0"/>
                        </a:rPr>
                        <a:t>Level 1</a:t>
                      </a:r>
                    </a:p>
                  </a:txBody>
                  <a:tcPr marL="190500" marR="190500" marT="190500" marB="190500" anchor="ctr">
                    <a:lnL w="38100" cap="flat" cmpd="sng" algn="ctr">
                      <a:solidFill>
                        <a:srgbClr val="10315C"/>
                      </a:solidFill>
                      <a:prstDash val="solid"/>
                      <a:round/>
                      <a:headEnd type="none" w="med" len="med"/>
                      <a:tailEnd type="none" w="med" len="med"/>
                    </a:lnL>
                    <a:lnR w="38100" cap="flat" cmpd="sng" algn="ctr">
                      <a:solidFill>
                        <a:srgbClr val="10315C"/>
                      </a:solidFill>
                      <a:prstDash val="solid"/>
                      <a:round/>
                      <a:headEnd type="none" w="med" len="med"/>
                      <a:tailEnd type="none" w="med" len="med"/>
                    </a:lnR>
                    <a:lnT w="38100" cap="flat" cmpd="sng" algn="ctr">
                      <a:solidFill>
                        <a:srgbClr val="10315C"/>
                      </a:solidFill>
                      <a:prstDash val="solid"/>
                      <a:round/>
                      <a:headEnd type="none" w="med" len="med"/>
                      <a:tailEnd type="none" w="med" len="med"/>
                    </a:lnT>
                    <a:lnB w="38100" cap="flat" cmpd="sng" algn="ctr">
                      <a:solidFill>
                        <a:srgbClr val="10315C"/>
                      </a:solidFill>
                      <a:prstDash val="solid"/>
                      <a:round/>
                      <a:headEnd type="none" w="med" len="med"/>
                      <a:tailEnd type="none" w="med" len="med"/>
                    </a:lnB>
                  </a:tcPr>
                </a:tc>
                <a:tc>
                  <a:txBody>
                    <a:bodyPr/>
                    <a:lstStyle/>
                    <a:p>
                      <a:pPr marL="0" marR="0" lvl="0" indent="0" algn="ctr" defTabSz="914400" rtl="0" eaLnBrk="1" fontAlgn="auto" latinLnBrk="0" hangingPunct="1">
                        <a:lnSpc>
                          <a:spcPts val="3079"/>
                        </a:lnSpc>
                        <a:spcBef>
                          <a:spcPts val="0"/>
                        </a:spcBef>
                        <a:spcAft>
                          <a:spcPts val="0"/>
                        </a:spcAft>
                        <a:buClrTx/>
                        <a:buSzTx/>
                        <a:buFontTx/>
                        <a:buNone/>
                        <a:tabLst/>
                        <a:defRPr/>
                      </a:pPr>
                      <a:r>
                        <a:rPr lang="en-US" sz="2400" dirty="0">
                          <a:solidFill>
                            <a:srgbClr val="014C74"/>
                          </a:solidFill>
                          <a:latin typeface="Poppins" panose="00000500000000000000" pitchFamily="2" charset="0"/>
                          <a:cs typeface="Poppins" panose="00000500000000000000" pitchFamily="2" charset="0"/>
                        </a:rPr>
                        <a:t>Provides some </a:t>
                      </a:r>
                      <a:r>
                        <a:rPr lang="en-US" sz="2400" b="1" dirty="0">
                          <a:solidFill>
                            <a:srgbClr val="014C74"/>
                          </a:solidFill>
                          <a:latin typeface="Poppins" panose="00000500000000000000" pitchFamily="2" charset="0"/>
                          <a:cs typeface="Poppins" panose="00000500000000000000" pitchFamily="2" charset="0"/>
                        </a:rPr>
                        <a:t>accurate understanding </a:t>
                      </a:r>
                      <a:r>
                        <a:rPr lang="en-US" sz="2400" dirty="0">
                          <a:solidFill>
                            <a:srgbClr val="014C74"/>
                          </a:solidFill>
                          <a:latin typeface="Poppins" panose="00000500000000000000" pitchFamily="2" charset="0"/>
                          <a:cs typeface="Poppins" panose="00000500000000000000" pitchFamily="2" charset="0"/>
                        </a:rPr>
                        <a:t>of the historical events between 1600s and 1900s combined with </a:t>
                      </a:r>
                      <a:r>
                        <a:rPr lang="en-US" sz="2400" b="1" dirty="0">
                          <a:solidFill>
                            <a:srgbClr val="014C74"/>
                          </a:solidFill>
                          <a:latin typeface="Poppins" panose="00000500000000000000" pitchFamily="2" charset="0"/>
                          <a:cs typeface="Poppins" panose="00000500000000000000" pitchFamily="2" charset="0"/>
                        </a:rPr>
                        <a:t>limited reference</a:t>
                      </a:r>
                      <a:r>
                        <a:rPr lang="en-US" sz="2400" dirty="0">
                          <a:solidFill>
                            <a:srgbClr val="014C74"/>
                          </a:solidFill>
                          <a:latin typeface="Poppins" panose="00000500000000000000" pitchFamily="2" charset="0"/>
                          <a:cs typeface="Poppins" panose="00000500000000000000" pitchFamily="2" charset="0"/>
                        </a:rPr>
                        <a:t> to the historical context of the modern insurance industry.</a:t>
                      </a:r>
                      <a:endParaRPr lang="en-GB" sz="2400" dirty="0">
                        <a:solidFill>
                          <a:srgbClr val="014C74"/>
                        </a:solidFill>
                        <a:latin typeface="Poppins" panose="00000500000000000000" pitchFamily="2" charset="0"/>
                        <a:cs typeface="Poppins" panose="00000500000000000000" pitchFamily="2" charset="0"/>
                      </a:endParaRPr>
                    </a:p>
                  </a:txBody>
                  <a:tcPr marL="190500" marR="190500" marT="190500" marB="190500" anchor="ctr">
                    <a:lnL w="38100" cap="flat" cmpd="sng" algn="ctr">
                      <a:solidFill>
                        <a:srgbClr val="10315C"/>
                      </a:solidFill>
                      <a:prstDash val="solid"/>
                      <a:round/>
                      <a:headEnd type="none" w="med" len="med"/>
                      <a:tailEnd type="none" w="med" len="med"/>
                    </a:lnL>
                    <a:lnR w="38100" cap="flat" cmpd="sng" algn="ctr">
                      <a:solidFill>
                        <a:srgbClr val="10315C"/>
                      </a:solidFill>
                      <a:prstDash val="solid"/>
                      <a:round/>
                      <a:headEnd type="none" w="med" len="med"/>
                      <a:tailEnd type="none" w="med" len="med"/>
                    </a:lnR>
                    <a:lnT w="38100" cap="flat" cmpd="sng" algn="ctr">
                      <a:solidFill>
                        <a:srgbClr val="10315C"/>
                      </a:solidFill>
                      <a:prstDash val="solid"/>
                      <a:round/>
                      <a:headEnd type="none" w="med" len="med"/>
                      <a:tailEnd type="none" w="med" len="med"/>
                    </a:lnT>
                    <a:lnB w="38100" cap="flat" cmpd="sng" algn="ctr">
                      <a:solidFill>
                        <a:srgbClr val="10315C"/>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9" name="TextBox 9"/>
          <p:cNvSpPr txBox="1"/>
          <p:nvPr/>
        </p:nvSpPr>
        <p:spPr>
          <a:xfrm>
            <a:off x="766199" y="52801"/>
            <a:ext cx="16230600" cy="1908175"/>
          </a:xfrm>
          <a:prstGeom prst="rect">
            <a:avLst/>
          </a:prstGeom>
        </p:spPr>
        <p:txBody>
          <a:bodyPr lIns="0" tIns="0" rIns="0" bIns="0" rtlCol="0" anchor="t">
            <a:spAutoFit/>
          </a:bodyPr>
          <a:lstStyle/>
          <a:p>
            <a:pPr marL="0" lvl="0" indent="0" algn="l">
              <a:lnSpc>
                <a:spcPts val="7700"/>
              </a:lnSpc>
              <a:spcBef>
                <a:spcPct val="0"/>
              </a:spcBef>
            </a:pPr>
            <a:r>
              <a:rPr lang="en-US" sz="5500">
                <a:solidFill>
                  <a:srgbClr val="FFFFFF"/>
                </a:solidFill>
                <a:latin typeface="Barlow"/>
                <a:ea typeface="Barlow"/>
                <a:cs typeface="Barlow"/>
                <a:sym typeface="Barlow"/>
              </a:rPr>
              <a:t>Activity: Using those 5 skills, create your own table if skills as shown in the example below.</a:t>
            </a:r>
          </a:p>
        </p:txBody>
      </p:sp>
      <p:sp>
        <p:nvSpPr>
          <p:cNvPr id="13" name="TextBox 19">
            <a:extLst>
              <a:ext uri="{FF2B5EF4-FFF2-40B4-BE49-F238E27FC236}">
                <a16:creationId xmlns:a16="http://schemas.microsoft.com/office/drawing/2014/main" id="{12BBD7E2-960F-78D8-2220-DEA68FC7E0C7}"/>
              </a:ext>
            </a:extLst>
          </p:cNvPr>
          <p:cNvSpPr txBox="1"/>
          <p:nvPr/>
        </p:nvSpPr>
        <p:spPr>
          <a:xfrm>
            <a:off x="-685800" y="9485499"/>
            <a:ext cx="4893473" cy="801501"/>
          </a:xfrm>
          <a:prstGeom prst="rect">
            <a:avLst/>
          </a:prstGeom>
        </p:spPr>
        <p:txBody>
          <a:bodyPr lIns="0" tIns="0" rIns="0" bIns="0" rtlCol="0" anchor="t">
            <a:spAutoFit/>
          </a:bodyPr>
          <a:lstStyle/>
          <a:p>
            <a:pPr marL="0" lvl="0" indent="0" algn="ctr">
              <a:lnSpc>
                <a:spcPts val="6999"/>
              </a:lnSpc>
              <a:spcBef>
                <a:spcPct val="0"/>
              </a:spcBef>
            </a:pPr>
            <a:r>
              <a:rPr lang="en-US" sz="4999" dirty="0">
                <a:solidFill>
                  <a:srgbClr val="00CDFF"/>
                </a:solidFill>
                <a:latin typeface="Barlow"/>
                <a:ea typeface="Barlow"/>
                <a:cs typeface="Barlow"/>
                <a:sym typeface="Barlow"/>
              </a:rPr>
              <a:t>5 Minutes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0315C"/>
        </a:solidFill>
        <a:effectLst/>
      </p:bgPr>
    </p:bg>
    <p:spTree>
      <p:nvGrpSpPr>
        <p:cNvPr id="1" name=""/>
        <p:cNvGrpSpPr/>
        <p:nvPr/>
      </p:nvGrpSpPr>
      <p:grpSpPr>
        <a:xfrm>
          <a:off x="0" y="0"/>
          <a:ext cx="0" cy="0"/>
          <a:chOff x="0" y="0"/>
          <a:chExt cx="0" cy="0"/>
        </a:xfrm>
      </p:grpSpPr>
      <p:sp>
        <p:nvSpPr>
          <p:cNvPr id="2" name="Freeform 2"/>
          <p:cNvSpPr/>
          <p:nvPr/>
        </p:nvSpPr>
        <p:spPr>
          <a:xfrm>
            <a:off x="12902092" y="930767"/>
            <a:ext cx="5645464" cy="2102935"/>
          </a:xfrm>
          <a:custGeom>
            <a:avLst/>
            <a:gdLst/>
            <a:ahLst/>
            <a:cxnLst/>
            <a:rect l="l" t="t" r="r" b="b"/>
            <a:pathLst>
              <a:path w="5645464" h="2102935">
                <a:moveTo>
                  <a:pt x="0" y="0"/>
                </a:moveTo>
                <a:lnTo>
                  <a:pt x="5645464" y="0"/>
                </a:lnTo>
                <a:lnTo>
                  <a:pt x="5645464" y="2102936"/>
                </a:lnTo>
                <a:lnTo>
                  <a:pt x="0" y="2102936"/>
                </a:lnTo>
                <a:lnTo>
                  <a:pt x="0" y="0"/>
                </a:lnTo>
                <a:close/>
              </a:path>
            </a:pathLst>
          </a:custGeom>
          <a:blipFill>
            <a:blip r:embed="rId2"/>
            <a:stretch>
              <a:fillRect/>
            </a:stretch>
          </a:blipFill>
        </p:spPr>
        <p:txBody>
          <a:bodyPr/>
          <a:lstStyle/>
          <a:p>
            <a:endParaRPr lang="en-GB"/>
          </a:p>
        </p:txBody>
      </p:sp>
      <p:sp>
        <p:nvSpPr>
          <p:cNvPr id="3" name="Freeform 3"/>
          <p:cNvSpPr/>
          <p:nvPr/>
        </p:nvSpPr>
        <p:spPr>
          <a:xfrm>
            <a:off x="1018521" y="1996659"/>
            <a:ext cx="9715970" cy="4687955"/>
          </a:xfrm>
          <a:custGeom>
            <a:avLst/>
            <a:gdLst/>
            <a:ahLst/>
            <a:cxnLst/>
            <a:rect l="l" t="t" r="r" b="b"/>
            <a:pathLst>
              <a:path w="9715970" h="4687955">
                <a:moveTo>
                  <a:pt x="0" y="0"/>
                </a:moveTo>
                <a:lnTo>
                  <a:pt x="9715969" y="0"/>
                </a:lnTo>
                <a:lnTo>
                  <a:pt x="9715969" y="4687956"/>
                </a:lnTo>
                <a:lnTo>
                  <a:pt x="0" y="4687956"/>
                </a:lnTo>
                <a:lnTo>
                  <a:pt x="0" y="0"/>
                </a:lnTo>
                <a:close/>
              </a:path>
            </a:pathLst>
          </a:custGeom>
          <a:blipFill>
            <a:blip r:embed="rId3"/>
            <a:stretch>
              <a:fillRect/>
            </a:stretch>
          </a:blipFill>
        </p:spPr>
        <p:txBody>
          <a:bodyPr/>
          <a:lstStyle/>
          <a:p>
            <a:endParaRPr lang="en-GB"/>
          </a:p>
        </p:txBody>
      </p:sp>
      <p:grpSp>
        <p:nvGrpSpPr>
          <p:cNvPr id="4" name="Group 4"/>
          <p:cNvGrpSpPr/>
          <p:nvPr/>
        </p:nvGrpSpPr>
        <p:grpSpPr>
          <a:xfrm>
            <a:off x="0" y="7715250"/>
            <a:ext cx="19266295" cy="3086100"/>
            <a:chOff x="0" y="0"/>
            <a:chExt cx="5074250" cy="812800"/>
          </a:xfrm>
        </p:grpSpPr>
        <p:sp>
          <p:nvSpPr>
            <p:cNvPr id="5" name="Freeform 5"/>
            <p:cNvSpPr/>
            <p:nvPr/>
          </p:nvSpPr>
          <p:spPr>
            <a:xfrm>
              <a:off x="0" y="0"/>
              <a:ext cx="5074250" cy="812800"/>
            </a:xfrm>
            <a:custGeom>
              <a:avLst/>
              <a:gdLst/>
              <a:ahLst/>
              <a:cxnLst/>
              <a:rect l="l" t="t" r="r" b="b"/>
              <a:pathLst>
                <a:path w="5074250" h="812800">
                  <a:moveTo>
                    <a:pt x="0" y="0"/>
                  </a:moveTo>
                  <a:lnTo>
                    <a:pt x="5074250" y="0"/>
                  </a:lnTo>
                  <a:lnTo>
                    <a:pt x="5074250" y="812800"/>
                  </a:lnTo>
                  <a:lnTo>
                    <a:pt x="0" y="812800"/>
                  </a:lnTo>
                  <a:close/>
                </a:path>
              </a:pathLst>
            </a:custGeom>
            <a:solidFill>
              <a:srgbClr val="FFFFFF"/>
            </a:solidFill>
          </p:spPr>
          <p:txBody>
            <a:bodyPr/>
            <a:lstStyle/>
            <a:p>
              <a:endParaRPr lang="en-GB"/>
            </a:p>
          </p:txBody>
        </p:sp>
        <p:sp>
          <p:nvSpPr>
            <p:cNvPr id="6" name="TextBox 6"/>
            <p:cNvSpPr txBox="1"/>
            <p:nvPr/>
          </p:nvSpPr>
          <p:spPr>
            <a:xfrm>
              <a:off x="0" y="-38100"/>
              <a:ext cx="5074250" cy="85090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167127" y="8173336"/>
            <a:ext cx="756538" cy="768359"/>
          </a:xfrm>
          <a:custGeom>
            <a:avLst/>
            <a:gdLst/>
            <a:ahLst/>
            <a:cxnLst/>
            <a:rect l="l" t="t" r="r" b="b"/>
            <a:pathLst>
              <a:path w="756538" h="768359">
                <a:moveTo>
                  <a:pt x="0" y="0"/>
                </a:moveTo>
                <a:lnTo>
                  <a:pt x="756538" y="0"/>
                </a:lnTo>
                <a:lnTo>
                  <a:pt x="756538" y="768359"/>
                </a:lnTo>
                <a:lnTo>
                  <a:pt x="0" y="768359"/>
                </a:lnTo>
                <a:lnTo>
                  <a:pt x="0" y="0"/>
                </a:lnTo>
                <a:close/>
              </a:path>
            </a:pathLst>
          </a:custGeom>
          <a:blipFill>
            <a:blip r:embed="rId4"/>
            <a:stretch>
              <a:fillRect/>
            </a:stretch>
          </a:blipFill>
        </p:spPr>
        <p:txBody>
          <a:bodyPr/>
          <a:lstStyle/>
          <a:p>
            <a:endParaRPr lang="en-GB"/>
          </a:p>
        </p:txBody>
      </p:sp>
      <p:sp>
        <p:nvSpPr>
          <p:cNvPr id="8" name="Freeform 8"/>
          <p:cNvSpPr/>
          <p:nvPr/>
        </p:nvSpPr>
        <p:spPr>
          <a:xfrm>
            <a:off x="1167127" y="9258300"/>
            <a:ext cx="756538" cy="780179"/>
          </a:xfrm>
          <a:custGeom>
            <a:avLst/>
            <a:gdLst/>
            <a:ahLst/>
            <a:cxnLst/>
            <a:rect l="l" t="t" r="r" b="b"/>
            <a:pathLst>
              <a:path w="756538" h="780179">
                <a:moveTo>
                  <a:pt x="0" y="0"/>
                </a:moveTo>
                <a:lnTo>
                  <a:pt x="756538" y="0"/>
                </a:lnTo>
                <a:lnTo>
                  <a:pt x="756538" y="780179"/>
                </a:lnTo>
                <a:lnTo>
                  <a:pt x="0" y="780179"/>
                </a:lnTo>
                <a:lnTo>
                  <a:pt x="0" y="0"/>
                </a:lnTo>
                <a:close/>
              </a:path>
            </a:pathLst>
          </a:custGeom>
          <a:blipFill>
            <a:blip r:embed="rId5"/>
            <a:stretch>
              <a:fillRect/>
            </a:stretch>
          </a:blipFill>
        </p:spPr>
        <p:txBody>
          <a:bodyPr/>
          <a:lstStyle/>
          <a:p>
            <a:endParaRPr lang="en-GB"/>
          </a:p>
        </p:txBody>
      </p:sp>
      <p:sp>
        <p:nvSpPr>
          <p:cNvPr id="9" name="Freeform 9"/>
          <p:cNvSpPr/>
          <p:nvPr/>
        </p:nvSpPr>
        <p:spPr>
          <a:xfrm>
            <a:off x="7584115" y="8173336"/>
            <a:ext cx="780179" cy="768359"/>
          </a:xfrm>
          <a:custGeom>
            <a:avLst/>
            <a:gdLst/>
            <a:ahLst/>
            <a:cxnLst/>
            <a:rect l="l" t="t" r="r" b="b"/>
            <a:pathLst>
              <a:path w="780179" h="768359">
                <a:moveTo>
                  <a:pt x="0" y="0"/>
                </a:moveTo>
                <a:lnTo>
                  <a:pt x="780180" y="0"/>
                </a:lnTo>
                <a:lnTo>
                  <a:pt x="780180" y="768359"/>
                </a:lnTo>
                <a:lnTo>
                  <a:pt x="0" y="768359"/>
                </a:lnTo>
                <a:lnTo>
                  <a:pt x="0" y="0"/>
                </a:lnTo>
                <a:close/>
              </a:path>
            </a:pathLst>
          </a:custGeom>
          <a:blipFill>
            <a:blip r:embed="rId6"/>
            <a:stretch>
              <a:fillRect/>
            </a:stretch>
          </a:blipFill>
        </p:spPr>
        <p:txBody>
          <a:bodyPr/>
          <a:lstStyle/>
          <a:p>
            <a:endParaRPr lang="en-GB"/>
          </a:p>
        </p:txBody>
      </p:sp>
      <p:sp>
        <p:nvSpPr>
          <p:cNvPr id="10" name="Freeform 10"/>
          <p:cNvSpPr/>
          <p:nvPr/>
        </p:nvSpPr>
        <p:spPr>
          <a:xfrm>
            <a:off x="7584115" y="9258300"/>
            <a:ext cx="780179" cy="780179"/>
          </a:xfrm>
          <a:custGeom>
            <a:avLst/>
            <a:gdLst/>
            <a:ahLst/>
            <a:cxnLst/>
            <a:rect l="l" t="t" r="r" b="b"/>
            <a:pathLst>
              <a:path w="780179" h="780179">
                <a:moveTo>
                  <a:pt x="0" y="0"/>
                </a:moveTo>
                <a:lnTo>
                  <a:pt x="780180" y="0"/>
                </a:lnTo>
                <a:lnTo>
                  <a:pt x="780180" y="780179"/>
                </a:lnTo>
                <a:lnTo>
                  <a:pt x="0" y="780179"/>
                </a:lnTo>
                <a:lnTo>
                  <a:pt x="0" y="0"/>
                </a:lnTo>
                <a:close/>
              </a:path>
            </a:pathLst>
          </a:custGeom>
          <a:blipFill>
            <a:blip r:embed="rId7"/>
            <a:stretch>
              <a:fillRect/>
            </a:stretch>
          </a:blipFill>
        </p:spPr>
        <p:txBody>
          <a:bodyPr/>
          <a:lstStyle/>
          <a:p>
            <a:endParaRPr lang="en-GB"/>
          </a:p>
        </p:txBody>
      </p:sp>
      <p:sp>
        <p:nvSpPr>
          <p:cNvPr id="11" name="Freeform 11"/>
          <p:cNvSpPr/>
          <p:nvPr/>
        </p:nvSpPr>
        <p:spPr>
          <a:xfrm>
            <a:off x="13238256" y="8631156"/>
            <a:ext cx="1392577" cy="1017234"/>
          </a:xfrm>
          <a:custGeom>
            <a:avLst/>
            <a:gdLst/>
            <a:ahLst/>
            <a:cxnLst/>
            <a:rect l="l" t="t" r="r" b="b"/>
            <a:pathLst>
              <a:path w="1392577" h="1017234">
                <a:moveTo>
                  <a:pt x="0" y="0"/>
                </a:moveTo>
                <a:lnTo>
                  <a:pt x="1392577" y="0"/>
                </a:lnTo>
                <a:lnTo>
                  <a:pt x="1392577" y="1017234"/>
                </a:lnTo>
                <a:lnTo>
                  <a:pt x="0" y="1017234"/>
                </a:lnTo>
                <a:lnTo>
                  <a:pt x="0" y="0"/>
                </a:lnTo>
                <a:close/>
              </a:path>
            </a:pathLst>
          </a:custGeom>
          <a:blipFill>
            <a:blip r:embed="rId8"/>
            <a:stretch>
              <a:fillRect/>
            </a:stretch>
          </a:blipFill>
        </p:spPr>
        <p:txBody>
          <a:bodyPr/>
          <a:lstStyle/>
          <a:p>
            <a:endParaRPr lang="en-GB"/>
          </a:p>
        </p:txBody>
      </p:sp>
      <p:sp>
        <p:nvSpPr>
          <p:cNvPr id="12" name="TextBox 12"/>
          <p:cNvSpPr txBox="1"/>
          <p:nvPr/>
        </p:nvSpPr>
        <p:spPr>
          <a:xfrm>
            <a:off x="13599917" y="188368"/>
            <a:ext cx="4249817" cy="704969"/>
          </a:xfrm>
          <a:prstGeom prst="rect">
            <a:avLst/>
          </a:prstGeom>
        </p:spPr>
        <p:txBody>
          <a:bodyPr lIns="0" tIns="0" rIns="0" bIns="0" rtlCol="0" anchor="t">
            <a:spAutoFit/>
          </a:bodyPr>
          <a:lstStyle/>
          <a:p>
            <a:pPr marL="0" lvl="0" indent="0" algn="ctr">
              <a:lnSpc>
                <a:spcPts val="5780"/>
              </a:lnSpc>
              <a:spcBef>
                <a:spcPct val="0"/>
              </a:spcBef>
            </a:pPr>
            <a:r>
              <a:rPr lang="en-US" sz="4128" dirty="0">
                <a:solidFill>
                  <a:srgbClr val="FFFFFF"/>
                </a:solidFill>
                <a:latin typeface="Barlow"/>
                <a:ea typeface="Barlow"/>
                <a:cs typeface="Barlow"/>
                <a:sym typeface="Barlow"/>
              </a:rPr>
              <a:t>In partnership with</a:t>
            </a:r>
          </a:p>
        </p:txBody>
      </p:sp>
      <p:grpSp>
        <p:nvGrpSpPr>
          <p:cNvPr id="13" name="Group 13"/>
          <p:cNvGrpSpPr/>
          <p:nvPr/>
        </p:nvGrpSpPr>
        <p:grpSpPr>
          <a:xfrm>
            <a:off x="13934545" y="3377903"/>
            <a:ext cx="4353455" cy="1765597"/>
            <a:chOff x="0" y="0"/>
            <a:chExt cx="5804607" cy="2354129"/>
          </a:xfrm>
        </p:grpSpPr>
        <p:sp>
          <p:nvSpPr>
            <p:cNvPr id="14" name="TextBox 14"/>
            <p:cNvSpPr txBox="1"/>
            <p:nvPr/>
          </p:nvSpPr>
          <p:spPr>
            <a:xfrm>
              <a:off x="0" y="-66675"/>
              <a:ext cx="5240332" cy="589453"/>
            </a:xfrm>
            <a:prstGeom prst="rect">
              <a:avLst/>
            </a:prstGeom>
          </p:spPr>
          <p:txBody>
            <a:bodyPr lIns="0" tIns="0" rIns="0" bIns="0" rtlCol="0" anchor="t">
              <a:spAutoFit/>
            </a:bodyPr>
            <a:lstStyle/>
            <a:p>
              <a:pPr marL="0" lvl="0" indent="0" algn="ctr">
                <a:lnSpc>
                  <a:spcPts val="3643"/>
                </a:lnSpc>
                <a:spcBef>
                  <a:spcPct val="0"/>
                </a:spcBef>
              </a:pPr>
              <a:r>
                <a:rPr lang="en-US" sz="2602" b="1">
                  <a:solidFill>
                    <a:srgbClr val="10315C"/>
                  </a:solidFill>
                  <a:latin typeface="Poppins Bold"/>
                  <a:ea typeface="Poppins Bold"/>
                  <a:cs typeface="Poppins Bold"/>
                  <a:sym typeface="Poppins Bold"/>
                </a:rPr>
                <a:t>London Insurnace Life</a:t>
              </a:r>
            </a:p>
          </p:txBody>
        </p:sp>
        <p:sp>
          <p:nvSpPr>
            <p:cNvPr id="15" name="TextBox 15"/>
            <p:cNvSpPr txBox="1"/>
            <p:nvPr/>
          </p:nvSpPr>
          <p:spPr>
            <a:xfrm>
              <a:off x="564275" y="1764677"/>
              <a:ext cx="5240332" cy="589453"/>
            </a:xfrm>
            <a:prstGeom prst="rect">
              <a:avLst/>
            </a:prstGeom>
          </p:spPr>
          <p:txBody>
            <a:bodyPr lIns="0" tIns="0" rIns="0" bIns="0" rtlCol="0" anchor="t">
              <a:spAutoFit/>
            </a:bodyPr>
            <a:lstStyle/>
            <a:p>
              <a:pPr marL="0" lvl="0" indent="0" algn="ctr">
                <a:lnSpc>
                  <a:spcPts val="3643"/>
                </a:lnSpc>
                <a:spcBef>
                  <a:spcPct val="0"/>
                </a:spcBef>
              </a:pPr>
              <a:endParaRPr/>
            </a:p>
          </p:txBody>
        </p:sp>
      </p:grpSp>
      <p:sp>
        <p:nvSpPr>
          <p:cNvPr id="16" name="TextBox 16"/>
          <p:cNvSpPr txBox="1"/>
          <p:nvPr/>
        </p:nvSpPr>
        <p:spPr>
          <a:xfrm>
            <a:off x="2100553" y="8320025"/>
            <a:ext cx="3451920" cy="441325"/>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Poppins"/>
                <a:ea typeface="Poppins"/>
                <a:cs typeface="Poppins"/>
                <a:sym typeface="Poppins"/>
              </a:rPr>
              <a:t>London insurance life </a:t>
            </a:r>
          </a:p>
        </p:txBody>
      </p:sp>
      <p:sp>
        <p:nvSpPr>
          <p:cNvPr id="17" name="TextBox 17"/>
          <p:cNvSpPr txBox="1"/>
          <p:nvPr/>
        </p:nvSpPr>
        <p:spPr>
          <a:xfrm>
            <a:off x="2100553" y="9394389"/>
            <a:ext cx="3460155" cy="441325"/>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Poppins"/>
                <a:ea typeface="Poppins"/>
                <a:cs typeface="Poppins"/>
                <a:sym typeface="Poppins"/>
              </a:rPr>
              <a:t>@londoninsurancelife</a:t>
            </a:r>
          </a:p>
        </p:txBody>
      </p:sp>
      <p:sp>
        <p:nvSpPr>
          <p:cNvPr id="18" name="TextBox 18"/>
          <p:cNvSpPr txBox="1"/>
          <p:nvPr/>
        </p:nvSpPr>
        <p:spPr>
          <a:xfrm>
            <a:off x="8574787" y="8303515"/>
            <a:ext cx="3460155" cy="441325"/>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Poppins"/>
                <a:ea typeface="Poppins"/>
                <a:cs typeface="Poppins"/>
                <a:sym typeface="Poppins"/>
              </a:rPr>
              <a:t>@londoninsurancelife</a:t>
            </a:r>
          </a:p>
        </p:txBody>
      </p:sp>
      <p:sp>
        <p:nvSpPr>
          <p:cNvPr id="19" name="TextBox 19"/>
          <p:cNvSpPr txBox="1"/>
          <p:nvPr/>
        </p:nvSpPr>
        <p:spPr>
          <a:xfrm>
            <a:off x="8545270" y="9394389"/>
            <a:ext cx="3519190" cy="441325"/>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Poppins"/>
                <a:ea typeface="Poppins"/>
                <a:cs typeface="Poppins"/>
                <a:sym typeface="Poppins"/>
              </a:rPr>
              <a:t>@Londoninsurancelife</a:t>
            </a:r>
          </a:p>
        </p:txBody>
      </p:sp>
      <p:sp>
        <p:nvSpPr>
          <p:cNvPr id="20" name="TextBox 20"/>
          <p:cNvSpPr txBox="1"/>
          <p:nvPr/>
        </p:nvSpPr>
        <p:spPr>
          <a:xfrm>
            <a:off x="14500118" y="8885773"/>
            <a:ext cx="2449413" cy="441325"/>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Poppins"/>
                <a:ea typeface="Poppins"/>
                <a:cs typeface="Poppins"/>
                <a:sym typeface="Poppins"/>
              </a:rPr>
              <a:t>@LondonInsLife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0315C"/>
        </a:solidFill>
        <a:effectLst/>
      </p:bgPr>
    </p:bg>
    <p:spTree>
      <p:nvGrpSpPr>
        <p:cNvPr id="1" name=""/>
        <p:cNvGrpSpPr/>
        <p:nvPr/>
      </p:nvGrpSpPr>
      <p:grpSpPr>
        <a:xfrm>
          <a:off x="0" y="0"/>
          <a:ext cx="0" cy="0"/>
          <a:chOff x="0" y="0"/>
          <a:chExt cx="0" cy="0"/>
        </a:xfrm>
      </p:grpSpPr>
      <p:sp>
        <p:nvSpPr>
          <p:cNvPr id="2" name="Freeform 2"/>
          <p:cNvSpPr/>
          <p:nvPr/>
        </p:nvSpPr>
        <p:spPr>
          <a:xfrm>
            <a:off x="12313458" y="-870868"/>
            <a:ext cx="6327581" cy="11545061"/>
          </a:xfrm>
          <a:custGeom>
            <a:avLst/>
            <a:gdLst/>
            <a:ahLst/>
            <a:cxnLst/>
            <a:rect l="l" t="t" r="r" b="b"/>
            <a:pathLst>
              <a:path w="6327581" h="11545061">
                <a:moveTo>
                  <a:pt x="0" y="0"/>
                </a:moveTo>
                <a:lnTo>
                  <a:pt x="6327582" y="0"/>
                </a:lnTo>
                <a:lnTo>
                  <a:pt x="6327582" y="11545061"/>
                </a:lnTo>
                <a:lnTo>
                  <a:pt x="0" y="11545061"/>
                </a:lnTo>
                <a:lnTo>
                  <a:pt x="0" y="0"/>
                </a:lnTo>
                <a:close/>
              </a:path>
            </a:pathLst>
          </a:custGeom>
          <a:blipFill>
            <a:blip r:embed="rId2"/>
            <a:stretch>
              <a:fillRect/>
            </a:stretch>
          </a:blipFill>
        </p:spPr>
        <p:txBody>
          <a:bodyPr/>
          <a:lstStyle/>
          <a:p>
            <a:endParaRPr lang="en-GB"/>
          </a:p>
        </p:txBody>
      </p:sp>
      <p:sp>
        <p:nvSpPr>
          <p:cNvPr id="3" name="Freeform 3"/>
          <p:cNvSpPr/>
          <p:nvPr/>
        </p:nvSpPr>
        <p:spPr>
          <a:xfrm>
            <a:off x="584629" y="673444"/>
            <a:ext cx="3463950" cy="1671356"/>
          </a:xfrm>
          <a:custGeom>
            <a:avLst/>
            <a:gdLst/>
            <a:ahLst/>
            <a:cxnLst/>
            <a:rect l="l" t="t" r="r" b="b"/>
            <a:pathLst>
              <a:path w="3463950" h="1671356">
                <a:moveTo>
                  <a:pt x="0" y="0"/>
                </a:moveTo>
                <a:lnTo>
                  <a:pt x="3463951" y="0"/>
                </a:lnTo>
                <a:lnTo>
                  <a:pt x="3463951" y="1671356"/>
                </a:lnTo>
                <a:lnTo>
                  <a:pt x="0" y="1671356"/>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355256" y="3940175"/>
            <a:ext cx="11764349" cy="2208938"/>
          </a:xfrm>
          <a:prstGeom prst="rect">
            <a:avLst/>
          </a:prstGeom>
        </p:spPr>
        <p:txBody>
          <a:bodyPr lIns="0" tIns="0" rIns="0" bIns="0" rtlCol="0" anchor="t">
            <a:spAutoFit/>
          </a:bodyPr>
          <a:lstStyle/>
          <a:p>
            <a:pPr marL="0" lvl="0" indent="0" algn="l">
              <a:lnSpc>
                <a:spcPts val="9099"/>
              </a:lnSpc>
              <a:spcBef>
                <a:spcPct val="0"/>
              </a:spcBef>
            </a:pPr>
            <a:r>
              <a:rPr lang="en-US" sz="6499" dirty="0">
                <a:solidFill>
                  <a:srgbClr val="00CDFF"/>
                </a:solidFill>
                <a:latin typeface="Barlow"/>
                <a:ea typeface="Barlow"/>
                <a:cs typeface="Barlow"/>
                <a:sym typeface="Barlow"/>
              </a:rPr>
              <a:t>The development of the modern insurance industry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25231"/>
            <a:chOff x="0" y="0"/>
            <a:chExt cx="4994711" cy="5860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28936" y="1995176"/>
            <a:ext cx="20165585" cy="230055"/>
            <a:chOff x="0" y="0"/>
            <a:chExt cx="5311101" cy="60591"/>
          </a:xfrm>
        </p:grpSpPr>
        <p:sp>
          <p:nvSpPr>
            <p:cNvPr id="6" name="Freeform 6"/>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7" name="TextBox 7"/>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609600" y="2801996"/>
            <a:ext cx="16992600" cy="6427337"/>
          </a:xfrm>
          <a:prstGeom prst="rect">
            <a:avLst/>
          </a:prstGeom>
        </p:spPr>
        <p:txBody>
          <a:bodyPr wrap="square" lIns="0" tIns="0" rIns="0" bIns="0" rtlCol="0" anchor="t">
            <a:spAutoFit/>
          </a:bodyPr>
          <a:lstStyle/>
          <a:p>
            <a:pPr algn="ctr">
              <a:lnSpc>
                <a:spcPts val="5599"/>
              </a:lnSpc>
            </a:pPr>
            <a:r>
              <a:rPr lang="en-US" sz="3999" b="1" dirty="0">
                <a:solidFill>
                  <a:srgbClr val="10315C"/>
                </a:solidFill>
                <a:latin typeface="Poppins Bold"/>
                <a:ea typeface="Poppins Bold"/>
                <a:cs typeface="Poppins Bold"/>
                <a:sym typeface="Poppins Bold"/>
              </a:rPr>
              <a:t>Today’s Session:</a:t>
            </a:r>
          </a:p>
          <a:p>
            <a:pPr algn="ctr">
              <a:lnSpc>
                <a:spcPts val="5599"/>
              </a:lnSpc>
            </a:pPr>
            <a:endParaRPr lang="en-US" sz="3999" b="1" dirty="0">
              <a:solidFill>
                <a:srgbClr val="10315C"/>
              </a:solidFill>
              <a:latin typeface="Poppins Bold"/>
              <a:ea typeface="Poppins Bold"/>
              <a:cs typeface="Poppins Bold"/>
              <a:sym typeface="Poppins Bold"/>
            </a:endParaRPr>
          </a:p>
          <a:p>
            <a:pPr marL="571500" indent="-571500">
              <a:lnSpc>
                <a:spcPts val="5599"/>
              </a:lnSpc>
              <a:buFont typeface="Arial" panose="020B0604020202020204" pitchFamily="34" charset="0"/>
              <a:buChar char="•"/>
            </a:pPr>
            <a:r>
              <a:rPr lang="en-US" sz="3999" dirty="0">
                <a:solidFill>
                  <a:srgbClr val="10315C"/>
                </a:solidFill>
                <a:latin typeface="Poppins"/>
                <a:ea typeface="Poppins"/>
                <a:cs typeface="Poppins"/>
                <a:sym typeface="Poppins"/>
              </a:rPr>
              <a:t>Identify the origins of insurance. </a:t>
            </a:r>
          </a:p>
          <a:p>
            <a:pPr>
              <a:lnSpc>
                <a:spcPts val="5599"/>
              </a:lnSpc>
            </a:pPr>
            <a:endParaRPr lang="en-US" sz="3999" dirty="0">
              <a:solidFill>
                <a:srgbClr val="10315C"/>
              </a:solidFill>
              <a:latin typeface="Poppins"/>
              <a:ea typeface="Poppins"/>
              <a:cs typeface="Poppins"/>
              <a:sym typeface="Poppins"/>
            </a:endParaRPr>
          </a:p>
          <a:p>
            <a:pPr marL="571500" indent="-571500">
              <a:lnSpc>
                <a:spcPts val="5599"/>
              </a:lnSpc>
              <a:buFont typeface="Arial" panose="020B0604020202020204" pitchFamily="34" charset="0"/>
              <a:buChar char="•"/>
            </a:pPr>
            <a:r>
              <a:rPr lang="en-US" sz="3999" dirty="0">
                <a:solidFill>
                  <a:srgbClr val="10315C"/>
                </a:solidFill>
                <a:latin typeface="Poppins"/>
                <a:ea typeface="Poppins"/>
                <a:cs typeface="Poppins"/>
                <a:sym typeface="Poppins"/>
              </a:rPr>
              <a:t>Describe the beginnings of modern insurance.</a:t>
            </a:r>
          </a:p>
          <a:p>
            <a:pPr>
              <a:lnSpc>
                <a:spcPts val="5599"/>
              </a:lnSpc>
            </a:pPr>
            <a:endParaRPr lang="en-US" sz="3999" dirty="0">
              <a:solidFill>
                <a:srgbClr val="10315C"/>
              </a:solidFill>
              <a:latin typeface="Poppins"/>
              <a:ea typeface="Poppins"/>
              <a:cs typeface="Poppins"/>
              <a:sym typeface="Poppins"/>
            </a:endParaRPr>
          </a:p>
          <a:p>
            <a:pPr marL="571500" indent="-571500">
              <a:lnSpc>
                <a:spcPts val="5599"/>
              </a:lnSpc>
              <a:buFont typeface="Arial" panose="020B0604020202020204" pitchFamily="34" charset="0"/>
              <a:buChar char="•"/>
            </a:pPr>
            <a:r>
              <a:rPr lang="en-US" sz="3999" dirty="0">
                <a:solidFill>
                  <a:srgbClr val="10315C"/>
                </a:solidFill>
                <a:latin typeface="Poppins"/>
                <a:ea typeface="Poppins"/>
                <a:cs typeface="Poppins"/>
                <a:sym typeface="Poppins"/>
              </a:rPr>
              <a:t>Apply the knowledge of historical events to the development of the modern insurance industry.</a:t>
            </a:r>
          </a:p>
          <a:p>
            <a:pPr marL="0" lvl="0" indent="0" algn="ctr">
              <a:lnSpc>
                <a:spcPts val="5599"/>
              </a:lnSpc>
              <a:spcBef>
                <a:spcPct val="0"/>
              </a:spcBef>
            </a:pPr>
            <a:endParaRPr lang="en-US" sz="3999" dirty="0">
              <a:solidFill>
                <a:srgbClr val="10315C"/>
              </a:solidFill>
              <a:latin typeface="Poppins"/>
              <a:ea typeface="Poppins"/>
              <a:cs typeface="Poppins"/>
              <a:sym typeface="Poppins"/>
            </a:endParaRPr>
          </a:p>
        </p:txBody>
      </p:sp>
      <p:sp>
        <p:nvSpPr>
          <p:cNvPr id="10" name="TextBox 10"/>
          <p:cNvSpPr txBox="1"/>
          <p:nvPr/>
        </p:nvSpPr>
        <p:spPr>
          <a:xfrm>
            <a:off x="1028700" y="485553"/>
            <a:ext cx="16230600" cy="1153795"/>
          </a:xfrm>
          <a:prstGeom prst="rect">
            <a:avLst/>
          </a:prstGeom>
        </p:spPr>
        <p:txBody>
          <a:bodyPr lIns="0" tIns="0" rIns="0" bIns="0" rtlCol="0" anchor="t">
            <a:spAutoFit/>
          </a:bodyPr>
          <a:lstStyle/>
          <a:p>
            <a:pPr marL="0" lvl="0" indent="0" algn="l">
              <a:lnSpc>
                <a:spcPts val="9379"/>
              </a:lnSpc>
              <a:spcBef>
                <a:spcPct val="0"/>
              </a:spcBef>
            </a:pPr>
            <a:r>
              <a:rPr lang="en-US" sz="6699">
                <a:solidFill>
                  <a:srgbClr val="FFFFFF"/>
                </a:solidFill>
                <a:latin typeface="Barlow"/>
                <a:ea typeface="Barlow"/>
                <a:cs typeface="Barlow"/>
                <a:sym typeface="Barlow"/>
              </a:rPr>
              <a:t>What will we be learning?</a:t>
            </a:r>
          </a:p>
        </p:txBody>
      </p:sp>
      <p:pic>
        <p:nvPicPr>
          <p:cNvPr id="11" name="Picture 10" descr="Blue text on a black background&#10;&#10;Description automatically generated">
            <a:extLst>
              <a:ext uri="{FF2B5EF4-FFF2-40B4-BE49-F238E27FC236}">
                <a16:creationId xmlns:a16="http://schemas.microsoft.com/office/drawing/2014/main" id="{EBC570D3-A065-6D18-C3F4-4753DD36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8958" y="9126199"/>
            <a:ext cx="2084247" cy="100460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25231"/>
            <a:chOff x="0" y="0"/>
            <a:chExt cx="4994711" cy="5860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28936" y="1995176"/>
            <a:ext cx="20165585" cy="230055"/>
            <a:chOff x="0" y="0"/>
            <a:chExt cx="5311101" cy="60591"/>
          </a:xfrm>
        </p:grpSpPr>
        <p:sp>
          <p:nvSpPr>
            <p:cNvPr id="6" name="Freeform 6"/>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7" name="TextBox 7"/>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696922" y="2801996"/>
            <a:ext cx="14894155" cy="4991046"/>
          </a:xfrm>
          <a:prstGeom prst="rect">
            <a:avLst/>
          </a:prstGeom>
        </p:spPr>
        <p:txBody>
          <a:bodyPr lIns="0" tIns="0" rIns="0" bIns="0" rtlCol="0" anchor="t">
            <a:spAutoFit/>
          </a:bodyPr>
          <a:lstStyle/>
          <a:p>
            <a:pPr algn="ctr">
              <a:lnSpc>
                <a:spcPts val="5599"/>
              </a:lnSpc>
              <a:spcBef>
                <a:spcPct val="0"/>
              </a:spcBef>
            </a:pPr>
            <a:r>
              <a:rPr lang="en-US" sz="4000" dirty="0">
                <a:solidFill>
                  <a:srgbClr val="10315C"/>
                </a:solidFill>
                <a:latin typeface="Poppins" panose="00000500000000000000" pitchFamily="2" charset="0"/>
                <a:cs typeface="Poppins" panose="00000500000000000000" pitchFamily="2" charset="0"/>
              </a:rPr>
              <a:t>In 1676, a devastating fire swept through Manchester, destroying 13,200 houses, 87 parish churches, The Royal Exchange, Guildhall and St. John’s Cathedral. Instrumental to the swift reconstruction was that the Crown and City pressed for a full survey, and Parliament passed three Fire Acts.</a:t>
            </a:r>
            <a:endParaRPr lang="en-GB" sz="4000" dirty="0">
              <a:solidFill>
                <a:srgbClr val="10315C"/>
              </a:solidFill>
              <a:latin typeface="Poppins" panose="00000500000000000000" pitchFamily="2" charset="0"/>
              <a:cs typeface="Poppins" panose="00000500000000000000" pitchFamily="2" charset="0"/>
            </a:endParaRPr>
          </a:p>
          <a:p>
            <a:pPr marL="0" lvl="0" indent="0" algn="ctr">
              <a:lnSpc>
                <a:spcPts val="5599"/>
              </a:lnSpc>
              <a:spcBef>
                <a:spcPct val="0"/>
              </a:spcBef>
            </a:pPr>
            <a:endParaRPr lang="en-US" sz="3999" dirty="0">
              <a:solidFill>
                <a:srgbClr val="10315C"/>
              </a:solidFill>
              <a:latin typeface="Poppins"/>
              <a:ea typeface="Poppins"/>
              <a:cs typeface="Poppins"/>
              <a:sym typeface="Poppins"/>
            </a:endParaRPr>
          </a:p>
        </p:txBody>
      </p:sp>
      <p:sp>
        <p:nvSpPr>
          <p:cNvPr id="10" name="TextBox 10"/>
          <p:cNvSpPr txBox="1"/>
          <p:nvPr/>
        </p:nvSpPr>
        <p:spPr>
          <a:xfrm>
            <a:off x="1028700" y="485553"/>
            <a:ext cx="16230600" cy="1075936"/>
          </a:xfrm>
          <a:prstGeom prst="rect">
            <a:avLst/>
          </a:prstGeom>
        </p:spPr>
        <p:txBody>
          <a:bodyPr lIns="0" tIns="0" rIns="0" bIns="0" rtlCol="0" anchor="t">
            <a:spAutoFit/>
          </a:bodyPr>
          <a:lstStyle/>
          <a:p>
            <a:pPr marL="0" lvl="0" indent="0" algn="l">
              <a:lnSpc>
                <a:spcPts val="9379"/>
              </a:lnSpc>
              <a:spcBef>
                <a:spcPct val="0"/>
              </a:spcBef>
            </a:pPr>
            <a:r>
              <a:rPr lang="en-US" sz="6699" dirty="0">
                <a:solidFill>
                  <a:srgbClr val="FFFFFF"/>
                </a:solidFill>
                <a:latin typeface="Barlow"/>
                <a:ea typeface="Barlow"/>
                <a:cs typeface="Barlow"/>
                <a:sym typeface="Barlow"/>
              </a:rPr>
              <a:t>Starter: Correct the 4 errors</a:t>
            </a:r>
          </a:p>
        </p:txBody>
      </p:sp>
      <p:pic>
        <p:nvPicPr>
          <p:cNvPr id="11" name="Picture 10" descr="Blue text on a black background&#10;&#10;Description automatically generated">
            <a:extLst>
              <a:ext uri="{FF2B5EF4-FFF2-40B4-BE49-F238E27FC236}">
                <a16:creationId xmlns:a16="http://schemas.microsoft.com/office/drawing/2014/main" id="{EBC570D3-A065-6D18-C3F4-4753DD36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8958" y="9126199"/>
            <a:ext cx="2084247" cy="1004607"/>
          </a:xfrm>
          <a:prstGeom prst="rect">
            <a:avLst/>
          </a:prstGeom>
        </p:spPr>
      </p:pic>
      <p:sp>
        <p:nvSpPr>
          <p:cNvPr id="12" name="TextBox 11">
            <a:extLst>
              <a:ext uri="{FF2B5EF4-FFF2-40B4-BE49-F238E27FC236}">
                <a16:creationId xmlns:a16="http://schemas.microsoft.com/office/drawing/2014/main" id="{A1DAF600-CA63-B66B-D620-140C2C08CFFB}"/>
              </a:ext>
            </a:extLst>
          </p:cNvPr>
          <p:cNvSpPr txBox="1"/>
          <p:nvPr/>
        </p:nvSpPr>
        <p:spPr>
          <a:xfrm>
            <a:off x="3314699" y="7456781"/>
            <a:ext cx="11658600" cy="1002839"/>
          </a:xfrm>
          <a:prstGeom prst="rect">
            <a:avLst/>
          </a:prstGeom>
          <a:noFill/>
        </p:spPr>
        <p:txBody>
          <a:bodyPr wrap="square">
            <a:spAutoFit/>
          </a:bodyPr>
          <a:lstStyle/>
          <a:p>
            <a:pPr marL="0" lvl="0" indent="0" algn="ctr">
              <a:lnSpc>
                <a:spcPts val="7140"/>
              </a:lnSpc>
              <a:spcBef>
                <a:spcPct val="0"/>
              </a:spcBef>
            </a:pPr>
            <a:r>
              <a:rPr lang="en-US" sz="6600" b="1" dirty="0">
                <a:solidFill>
                  <a:srgbClr val="00CDFF"/>
                </a:solidFill>
                <a:latin typeface="Barlow" panose="00000500000000000000" pitchFamily="2" charset="0"/>
                <a:ea typeface="Poppins"/>
                <a:cs typeface="Poppins"/>
                <a:sym typeface="Poppins"/>
              </a:rPr>
              <a:t>What are the 4 errors?</a:t>
            </a:r>
          </a:p>
        </p:txBody>
      </p:sp>
      <p:sp>
        <p:nvSpPr>
          <p:cNvPr id="14" name="TextBox 13">
            <a:extLst>
              <a:ext uri="{FF2B5EF4-FFF2-40B4-BE49-F238E27FC236}">
                <a16:creationId xmlns:a16="http://schemas.microsoft.com/office/drawing/2014/main" id="{81DF1FD1-F9D8-A69D-3284-80951A6B4D98}"/>
              </a:ext>
            </a:extLst>
          </p:cNvPr>
          <p:cNvSpPr txBox="1"/>
          <p:nvPr/>
        </p:nvSpPr>
        <p:spPr>
          <a:xfrm>
            <a:off x="-3342993" y="9236972"/>
            <a:ext cx="10079830" cy="893834"/>
          </a:xfrm>
          <a:prstGeom prst="rect">
            <a:avLst/>
          </a:prstGeom>
          <a:noFill/>
        </p:spPr>
        <p:txBody>
          <a:bodyPr wrap="square">
            <a:spAutoFit/>
          </a:bodyPr>
          <a:lstStyle/>
          <a:p>
            <a:pPr marL="0" lvl="0" indent="0" algn="ctr">
              <a:lnSpc>
                <a:spcPts val="6999"/>
              </a:lnSpc>
              <a:spcBef>
                <a:spcPct val="0"/>
              </a:spcBef>
            </a:pPr>
            <a:r>
              <a:rPr lang="en-US" sz="5000" dirty="0">
                <a:solidFill>
                  <a:srgbClr val="00CDFF"/>
                </a:solidFill>
                <a:latin typeface="Barlow"/>
                <a:ea typeface="Barlow"/>
                <a:cs typeface="Barlow"/>
                <a:sym typeface="Barlow"/>
              </a:rPr>
              <a:t>5 Minutes</a:t>
            </a:r>
          </a:p>
        </p:txBody>
      </p:sp>
    </p:spTree>
    <p:extLst>
      <p:ext uri="{BB962C8B-B14F-4D97-AF65-F5344CB8AC3E}">
        <p14:creationId xmlns:p14="http://schemas.microsoft.com/office/powerpoint/2010/main" val="218035083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25231"/>
            <a:chOff x="0" y="0"/>
            <a:chExt cx="4994711" cy="5860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28936" y="1995176"/>
            <a:ext cx="20165585" cy="230055"/>
            <a:chOff x="0" y="0"/>
            <a:chExt cx="5311101" cy="60591"/>
          </a:xfrm>
        </p:grpSpPr>
        <p:sp>
          <p:nvSpPr>
            <p:cNvPr id="6" name="Freeform 6"/>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7" name="TextBox 7"/>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696922" y="2801996"/>
            <a:ext cx="14894155" cy="4991046"/>
          </a:xfrm>
          <a:prstGeom prst="rect">
            <a:avLst/>
          </a:prstGeom>
        </p:spPr>
        <p:txBody>
          <a:bodyPr lIns="0" tIns="0" rIns="0" bIns="0" rtlCol="0" anchor="t">
            <a:spAutoFit/>
          </a:bodyPr>
          <a:lstStyle/>
          <a:p>
            <a:pPr algn="ctr">
              <a:lnSpc>
                <a:spcPts val="5599"/>
              </a:lnSpc>
              <a:spcBef>
                <a:spcPct val="0"/>
              </a:spcBef>
            </a:pPr>
            <a:r>
              <a:rPr lang="en-US" sz="4000" dirty="0">
                <a:solidFill>
                  <a:srgbClr val="10315C"/>
                </a:solidFill>
                <a:latin typeface="Poppins" panose="00000500000000000000" pitchFamily="2" charset="0"/>
                <a:cs typeface="Poppins" panose="00000500000000000000" pitchFamily="2" charset="0"/>
              </a:rPr>
              <a:t>In</a:t>
            </a:r>
            <a:r>
              <a:rPr lang="en-US" sz="4000" dirty="0">
                <a:solidFill>
                  <a:srgbClr val="014C74"/>
                </a:solidFill>
                <a:latin typeface="Poppins" panose="00000500000000000000" pitchFamily="2" charset="0"/>
                <a:cs typeface="Poppins" panose="00000500000000000000" pitchFamily="2" charset="0"/>
              </a:rPr>
              <a:t> </a:t>
            </a:r>
            <a:r>
              <a:rPr lang="en-US" sz="4000" dirty="0">
                <a:solidFill>
                  <a:srgbClr val="00CDFF"/>
                </a:solidFill>
                <a:latin typeface="Poppins" panose="00000500000000000000" pitchFamily="2" charset="0"/>
                <a:cs typeface="Poppins" panose="00000500000000000000" pitchFamily="2" charset="0"/>
              </a:rPr>
              <a:t>1666</a:t>
            </a:r>
            <a:r>
              <a:rPr lang="en-US" sz="4000" dirty="0">
                <a:solidFill>
                  <a:srgbClr val="014C74"/>
                </a:solidFill>
                <a:latin typeface="Poppins" panose="00000500000000000000" pitchFamily="2" charset="0"/>
                <a:cs typeface="Poppins" panose="00000500000000000000" pitchFamily="2" charset="0"/>
              </a:rPr>
              <a:t>, </a:t>
            </a:r>
            <a:r>
              <a:rPr lang="en-US" sz="4000" dirty="0">
                <a:solidFill>
                  <a:srgbClr val="10315C"/>
                </a:solidFill>
                <a:latin typeface="Poppins" panose="00000500000000000000" pitchFamily="2" charset="0"/>
                <a:cs typeface="Poppins" panose="00000500000000000000" pitchFamily="2" charset="0"/>
              </a:rPr>
              <a:t>a devastating fire swept through </a:t>
            </a:r>
            <a:r>
              <a:rPr lang="en-US" sz="4000" dirty="0">
                <a:solidFill>
                  <a:srgbClr val="00CDFF"/>
                </a:solidFill>
                <a:latin typeface="Poppins" panose="00000500000000000000" pitchFamily="2" charset="0"/>
                <a:cs typeface="Poppins" panose="00000500000000000000" pitchFamily="2" charset="0"/>
              </a:rPr>
              <a:t>Manchester</a:t>
            </a:r>
            <a:r>
              <a:rPr lang="en-US" sz="4000" dirty="0">
                <a:solidFill>
                  <a:srgbClr val="014C74"/>
                </a:solidFill>
                <a:latin typeface="Poppins" panose="00000500000000000000" pitchFamily="2" charset="0"/>
                <a:cs typeface="Poppins" panose="00000500000000000000" pitchFamily="2" charset="0"/>
              </a:rPr>
              <a:t>, </a:t>
            </a:r>
            <a:r>
              <a:rPr lang="en-US" sz="4000" dirty="0">
                <a:solidFill>
                  <a:srgbClr val="10315C"/>
                </a:solidFill>
                <a:latin typeface="Poppins" panose="00000500000000000000" pitchFamily="2" charset="0"/>
                <a:cs typeface="Poppins" panose="00000500000000000000" pitchFamily="2" charset="0"/>
              </a:rPr>
              <a:t>destroying 13,200 houses, 87 parish churches, The Royal Exchange, Guildhall and St. </a:t>
            </a:r>
            <a:r>
              <a:rPr lang="en-US" sz="4000" dirty="0">
                <a:solidFill>
                  <a:srgbClr val="00CDFF"/>
                </a:solidFill>
                <a:latin typeface="Poppins" panose="00000500000000000000" pitchFamily="2" charset="0"/>
                <a:cs typeface="Poppins" panose="00000500000000000000" pitchFamily="2" charset="0"/>
              </a:rPr>
              <a:t>Paul’s</a:t>
            </a:r>
            <a:r>
              <a:rPr lang="en-US" sz="4000" dirty="0">
                <a:solidFill>
                  <a:srgbClr val="014C74"/>
                </a:solidFill>
                <a:latin typeface="Poppins" panose="00000500000000000000" pitchFamily="2" charset="0"/>
                <a:cs typeface="Poppins" panose="00000500000000000000" pitchFamily="2" charset="0"/>
              </a:rPr>
              <a:t> </a:t>
            </a:r>
            <a:r>
              <a:rPr lang="en-US" sz="4000" dirty="0">
                <a:solidFill>
                  <a:srgbClr val="10315C"/>
                </a:solidFill>
                <a:latin typeface="Poppins" panose="00000500000000000000" pitchFamily="2" charset="0"/>
                <a:cs typeface="Poppins" panose="00000500000000000000" pitchFamily="2" charset="0"/>
              </a:rPr>
              <a:t>Cathedral. Instrumental to the swift reconstruction was that the Crown and City pressed for a full survey, and Parliament passed </a:t>
            </a:r>
            <a:r>
              <a:rPr lang="en-US" sz="4000" dirty="0">
                <a:solidFill>
                  <a:srgbClr val="00CDFF"/>
                </a:solidFill>
                <a:latin typeface="Poppins" panose="00000500000000000000" pitchFamily="2" charset="0"/>
                <a:cs typeface="Poppins" panose="00000500000000000000" pitchFamily="2" charset="0"/>
              </a:rPr>
              <a:t>two</a:t>
            </a:r>
            <a:r>
              <a:rPr lang="en-US" sz="4000" dirty="0">
                <a:solidFill>
                  <a:srgbClr val="014C74"/>
                </a:solidFill>
                <a:latin typeface="Poppins" panose="00000500000000000000" pitchFamily="2" charset="0"/>
                <a:cs typeface="Poppins" panose="00000500000000000000" pitchFamily="2" charset="0"/>
              </a:rPr>
              <a:t> </a:t>
            </a:r>
            <a:r>
              <a:rPr lang="en-US" sz="4000" dirty="0">
                <a:solidFill>
                  <a:srgbClr val="10315C"/>
                </a:solidFill>
                <a:latin typeface="Poppins" panose="00000500000000000000" pitchFamily="2" charset="0"/>
                <a:cs typeface="Poppins" panose="00000500000000000000" pitchFamily="2" charset="0"/>
              </a:rPr>
              <a:t>Fire Acts.</a:t>
            </a:r>
            <a:endParaRPr lang="en-GB" sz="4000" dirty="0">
              <a:solidFill>
                <a:srgbClr val="10315C"/>
              </a:solidFill>
              <a:latin typeface="Poppins" panose="00000500000000000000" pitchFamily="2" charset="0"/>
              <a:cs typeface="Poppins" panose="00000500000000000000" pitchFamily="2" charset="0"/>
            </a:endParaRPr>
          </a:p>
          <a:p>
            <a:pPr marL="0" lvl="0" indent="0" algn="ctr">
              <a:lnSpc>
                <a:spcPts val="5599"/>
              </a:lnSpc>
              <a:spcBef>
                <a:spcPct val="0"/>
              </a:spcBef>
            </a:pPr>
            <a:endParaRPr lang="en-US" sz="3999" dirty="0">
              <a:solidFill>
                <a:srgbClr val="10315C"/>
              </a:solidFill>
              <a:latin typeface="Poppins"/>
              <a:ea typeface="Poppins"/>
              <a:cs typeface="Poppins"/>
              <a:sym typeface="Poppins"/>
            </a:endParaRPr>
          </a:p>
        </p:txBody>
      </p:sp>
      <p:sp>
        <p:nvSpPr>
          <p:cNvPr id="10" name="TextBox 10"/>
          <p:cNvSpPr txBox="1"/>
          <p:nvPr/>
        </p:nvSpPr>
        <p:spPr>
          <a:xfrm>
            <a:off x="1028700" y="485553"/>
            <a:ext cx="16230600" cy="1075936"/>
          </a:xfrm>
          <a:prstGeom prst="rect">
            <a:avLst/>
          </a:prstGeom>
        </p:spPr>
        <p:txBody>
          <a:bodyPr lIns="0" tIns="0" rIns="0" bIns="0" rtlCol="0" anchor="t">
            <a:spAutoFit/>
          </a:bodyPr>
          <a:lstStyle/>
          <a:p>
            <a:pPr marL="0" lvl="0" indent="0" algn="l">
              <a:lnSpc>
                <a:spcPts val="9379"/>
              </a:lnSpc>
              <a:spcBef>
                <a:spcPct val="0"/>
              </a:spcBef>
            </a:pPr>
            <a:r>
              <a:rPr lang="en-US" sz="6699" dirty="0">
                <a:solidFill>
                  <a:srgbClr val="FFFFFF"/>
                </a:solidFill>
                <a:latin typeface="Barlow"/>
                <a:ea typeface="Barlow"/>
                <a:cs typeface="Barlow"/>
                <a:sym typeface="Barlow"/>
              </a:rPr>
              <a:t>Starter: Correct the 4 errors</a:t>
            </a:r>
          </a:p>
        </p:txBody>
      </p:sp>
      <p:pic>
        <p:nvPicPr>
          <p:cNvPr id="11" name="Picture 10" descr="Blue text on a black background&#10;&#10;Description automatically generated">
            <a:extLst>
              <a:ext uri="{FF2B5EF4-FFF2-40B4-BE49-F238E27FC236}">
                <a16:creationId xmlns:a16="http://schemas.microsoft.com/office/drawing/2014/main" id="{EBC570D3-A065-6D18-C3F4-4753DD36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8958" y="9126199"/>
            <a:ext cx="2084247" cy="1004607"/>
          </a:xfrm>
          <a:prstGeom prst="rect">
            <a:avLst/>
          </a:prstGeom>
        </p:spPr>
      </p:pic>
    </p:spTree>
    <p:extLst>
      <p:ext uri="{BB962C8B-B14F-4D97-AF65-F5344CB8AC3E}">
        <p14:creationId xmlns:p14="http://schemas.microsoft.com/office/powerpoint/2010/main" val="2820168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0315C"/>
        </a:solidFill>
        <a:effectLst/>
      </p:bgPr>
    </p:bg>
    <p:spTree>
      <p:nvGrpSpPr>
        <p:cNvPr id="1" name=""/>
        <p:cNvGrpSpPr/>
        <p:nvPr/>
      </p:nvGrpSpPr>
      <p:grpSpPr>
        <a:xfrm>
          <a:off x="0" y="0"/>
          <a:ext cx="0" cy="0"/>
          <a:chOff x="0" y="0"/>
          <a:chExt cx="0" cy="0"/>
        </a:xfrm>
      </p:grpSpPr>
      <p:sp>
        <p:nvSpPr>
          <p:cNvPr id="2" name="Freeform 2"/>
          <p:cNvSpPr/>
          <p:nvPr/>
        </p:nvSpPr>
        <p:spPr>
          <a:xfrm>
            <a:off x="12313458" y="-870868"/>
            <a:ext cx="6327581" cy="11545061"/>
          </a:xfrm>
          <a:custGeom>
            <a:avLst/>
            <a:gdLst/>
            <a:ahLst/>
            <a:cxnLst/>
            <a:rect l="l" t="t" r="r" b="b"/>
            <a:pathLst>
              <a:path w="6327581" h="11545061">
                <a:moveTo>
                  <a:pt x="0" y="0"/>
                </a:moveTo>
                <a:lnTo>
                  <a:pt x="6327582" y="0"/>
                </a:lnTo>
                <a:lnTo>
                  <a:pt x="6327582" y="11545061"/>
                </a:lnTo>
                <a:lnTo>
                  <a:pt x="0" y="11545061"/>
                </a:lnTo>
                <a:lnTo>
                  <a:pt x="0" y="0"/>
                </a:lnTo>
                <a:close/>
              </a:path>
            </a:pathLst>
          </a:custGeom>
          <a:blipFill>
            <a:blip r:embed="rId3"/>
            <a:stretch>
              <a:fillRect/>
            </a:stretch>
          </a:blipFill>
        </p:spPr>
        <p:txBody>
          <a:bodyPr/>
          <a:lstStyle/>
          <a:p>
            <a:endParaRPr lang="en-GB"/>
          </a:p>
        </p:txBody>
      </p:sp>
      <p:sp>
        <p:nvSpPr>
          <p:cNvPr id="3" name="TextBox 3"/>
          <p:cNvSpPr txBox="1"/>
          <p:nvPr/>
        </p:nvSpPr>
        <p:spPr>
          <a:xfrm>
            <a:off x="362302" y="3777713"/>
            <a:ext cx="11179719" cy="2208938"/>
          </a:xfrm>
          <a:prstGeom prst="rect">
            <a:avLst/>
          </a:prstGeom>
        </p:spPr>
        <p:txBody>
          <a:bodyPr lIns="0" tIns="0" rIns="0" bIns="0" rtlCol="0" anchor="t">
            <a:spAutoFit/>
          </a:bodyPr>
          <a:lstStyle/>
          <a:p>
            <a:pPr algn="l">
              <a:lnSpc>
                <a:spcPts val="9099"/>
              </a:lnSpc>
            </a:pPr>
            <a:r>
              <a:rPr lang="en-US" sz="6499" dirty="0">
                <a:solidFill>
                  <a:srgbClr val="00CDFF"/>
                </a:solidFill>
                <a:latin typeface="Barlow"/>
                <a:ea typeface="Barlow"/>
                <a:cs typeface="Barlow"/>
                <a:sym typeface="Barlow"/>
              </a:rPr>
              <a:t>What are the origins of insurance?</a:t>
            </a:r>
          </a:p>
        </p:txBody>
      </p:sp>
      <p:sp>
        <p:nvSpPr>
          <p:cNvPr id="4" name="Freeform 4"/>
          <p:cNvSpPr/>
          <p:nvPr/>
        </p:nvSpPr>
        <p:spPr>
          <a:xfrm>
            <a:off x="584629" y="673444"/>
            <a:ext cx="3463950" cy="1671356"/>
          </a:xfrm>
          <a:custGeom>
            <a:avLst/>
            <a:gdLst/>
            <a:ahLst/>
            <a:cxnLst/>
            <a:rect l="l" t="t" r="r" b="b"/>
            <a:pathLst>
              <a:path w="3463950" h="1671356">
                <a:moveTo>
                  <a:pt x="0" y="0"/>
                </a:moveTo>
                <a:lnTo>
                  <a:pt x="3463951" y="0"/>
                </a:lnTo>
                <a:lnTo>
                  <a:pt x="3463951" y="1671356"/>
                </a:lnTo>
                <a:lnTo>
                  <a:pt x="0" y="1671356"/>
                </a:lnTo>
                <a:lnTo>
                  <a:pt x="0" y="0"/>
                </a:lnTo>
                <a:close/>
              </a:path>
            </a:pathLst>
          </a:custGeom>
          <a:blipFill>
            <a:blip r:embed="rId4"/>
            <a:stretch>
              <a:fillRect/>
            </a:stretch>
          </a:blipFill>
        </p:spPr>
        <p:txBody>
          <a:bodyPr/>
          <a:lstStyle/>
          <a:p>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225231"/>
            <a:chOff x="0" y="0"/>
            <a:chExt cx="4994711" cy="5860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dirty="0"/>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28936" y="1995176"/>
            <a:ext cx="20165585" cy="230055"/>
            <a:chOff x="0" y="0"/>
            <a:chExt cx="5311101" cy="60591"/>
          </a:xfrm>
        </p:grpSpPr>
        <p:sp>
          <p:nvSpPr>
            <p:cNvPr id="6" name="Freeform 6"/>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7" name="TextBox 7"/>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156424" y="2735248"/>
            <a:ext cx="14894155" cy="1400320"/>
          </a:xfrm>
          <a:prstGeom prst="rect">
            <a:avLst/>
          </a:prstGeom>
        </p:spPr>
        <p:txBody>
          <a:bodyPr lIns="0" tIns="0" rIns="0" bIns="0" rtlCol="0" anchor="t">
            <a:spAutoFit/>
          </a:bodyPr>
          <a:lstStyle/>
          <a:p>
            <a:pPr algn="ctr">
              <a:lnSpc>
                <a:spcPts val="5599"/>
              </a:lnSpc>
              <a:spcBef>
                <a:spcPct val="0"/>
              </a:spcBef>
            </a:pPr>
            <a:r>
              <a:rPr lang="en-US" sz="3300" dirty="0">
                <a:solidFill>
                  <a:srgbClr val="10315C"/>
                </a:solidFill>
                <a:latin typeface="Poppins" panose="00000500000000000000" pitchFamily="2" charset="0"/>
                <a:cs typeface="Poppins" panose="00000500000000000000" pitchFamily="2" charset="0"/>
              </a:rPr>
              <a:t>Insurance was initially an agreement of mutual aid. </a:t>
            </a:r>
            <a:endParaRPr lang="en-GB" sz="3300" dirty="0">
              <a:solidFill>
                <a:srgbClr val="10315C"/>
              </a:solidFill>
              <a:latin typeface="Poppins" panose="00000500000000000000" pitchFamily="2" charset="0"/>
              <a:cs typeface="Poppins" panose="00000500000000000000" pitchFamily="2" charset="0"/>
            </a:endParaRPr>
          </a:p>
          <a:p>
            <a:pPr marL="0" lvl="0" indent="0" algn="ctr">
              <a:lnSpc>
                <a:spcPts val="5599"/>
              </a:lnSpc>
              <a:spcBef>
                <a:spcPct val="0"/>
              </a:spcBef>
            </a:pPr>
            <a:endParaRPr lang="en-US" sz="3999" dirty="0">
              <a:solidFill>
                <a:srgbClr val="10315C"/>
              </a:solidFill>
              <a:latin typeface="Poppins"/>
              <a:ea typeface="Poppins"/>
              <a:cs typeface="Poppins"/>
              <a:sym typeface="Poppins"/>
            </a:endParaRPr>
          </a:p>
        </p:txBody>
      </p:sp>
      <p:sp>
        <p:nvSpPr>
          <p:cNvPr id="10" name="TextBox 10"/>
          <p:cNvSpPr txBox="1"/>
          <p:nvPr/>
        </p:nvSpPr>
        <p:spPr>
          <a:xfrm>
            <a:off x="914400" y="-191073"/>
            <a:ext cx="16992600" cy="2232662"/>
          </a:xfrm>
          <a:prstGeom prst="rect">
            <a:avLst/>
          </a:prstGeom>
        </p:spPr>
        <p:txBody>
          <a:bodyPr wrap="square" lIns="0" tIns="0" rIns="0" bIns="0" rtlCol="0" anchor="t">
            <a:spAutoFit/>
          </a:bodyPr>
          <a:lstStyle/>
          <a:p>
            <a:pPr marL="0" lvl="0" indent="0" algn="l">
              <a:lnSpc>
                <a:spcPts val="9379"/>
              </a:lnSpc>
              <a:spcBef>
                <a:spcPct val="0"/>
              </a:spcBef>
            </a:pPr>
            <a:r>
              <a:rPr lang="en-US" sz="4800" dirty="0">
                <a:solidFill>
                  <a:srgbClr val="FFFFFF"/>
                </a:solidFill>
                <a:latin typeface="Barlow"/>
                <a:ea typeface="Barlow"/>
                <a:cs typeface="Barlow"/>
                <a:sym typeface="Barlow"/>
              </a:rPr>
              <a:t>Think – Pair – Share: What was the original need for insurance in early human society?</a:t>
            </a:r>
          </a:p>
        </p:txBody>
      </p:sp>
      <p:pic>
        <p:nvPicPr>
          <p:cNvPr id="11" name="Picture 10" descr="Blue text on a black background&#10;&#10;Description automatically generated">
            <a:extLst>
              <a:ext uri="{FF2B5EF4-FFF2-40B4-BE49-F238E27FC236}">
                <a16:creationId xmlns:a16="http://schemas.microsoft.com/office/drawing/2014/main" id="{EBC570D3-A065-6D18-C3F4-4753DD36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8958" y="9126199"/>
            <a:ext cx="2084247" cy="1004607"/>
          </a:xfrm>
          <a:prstGeom prst="rect">
            <a:avLst/>
          </a:prstGeom>
        </p:spPr>
      </p:pic>
      <p:sp>
        <p:nvSpPr>
          <p:cNvPr id="9" name="TextBox 8">
            <a:extLst>
              <a:ext uri="{FF2B5EF4-FFF2-40B4-BE49-F238E27FC236}">
                <a16:creationId xmlns:a16="http://schemas.microsoft.com/office/drawing/2014/main" id="{739E57AF-9DB5-CAF3-9291-85DF95760AC8}"/>
              </a:ext>
            </a:extLst>
          </p:cNvPr>
          <p:cNvSpPr txBox="1"/>
          <p:nvPr/>
        </p:nvSpPr>
        <p:spPr>
          <a:xfrm>
            <a:off x="2649422" y="4560408"/>
            <a:ext cx="14894155" cy="1400320"/>
          </a:xfrm>
          <a:prstGeom prst="rect">
            <a:avLst/>
          </a:prstGeom>
        </p:spPr>
        <p:txBody>
          <a:bodyPr lIns="0" tIns="0" rIns="0" bIns="0" rtlCol="0" anchor="t">
            <a:spAutoFit/>
          </a:bodyPr>
          <a:lstStyle/>
          <a:p>
            <a:pPr marL="0" lvl="0" indent="0" algn="ctr">
              <a:lnSpc>
                <a:spcPts val="5599"/>
              </a:lnSpc>
              <a:spcBef>
                <a:spcPct val="0"/>
              </a:spcBef>
            </a:pPr>
            <a:r>
              <a:rPr lang="en-US" sz="3300" dirty="0">
                <a:solidFill>
                  <a:srgbClr val="10315C"/>
                </a:solidFill>
                <a:latin typeface="Poppins"/>
                <a:ea typeface="Poppins"/>
                <a:cs typeface="Poppins"/>
                <a:sym typeface="Poppins"/>
              </a:rPr>
              <a:t>If one family’s house was destroyed, the </a:t>
            </a:r>
            <a:r>
              <a:rPr lang="en-US" sz="3300" dirty="0" err="1">
                <a:solidFill>
                  <a:srgbClr val="10315C"/>
                </a:solidFill>
                <a:latin typeface="Poppins"/>
                <a:ea typeface="Poppins"/>
                <a:cs typeface="Poppins"/>
                <a:sym typeface="Poppins"/>
              </a:rPr>
              <a:t>neighbours</a:t>
            </a:r>
            <a:r>
              <a:rPr lang="en-US" sz="3300" dirty="0">
                <a:solidFill>
                  <a:srgbClr val="10315C"/>
                </a:solidFill>
                <a:latin typeface="Poppins"/>
                <a:ea typeface="Poppins"/>
                <a:cs typeface="Poppins"/>
                <a:sym typeface="Poppins"/>
              </a:rPr>
              <a:t> were committed to help rebuild it.</a:t>
            </a:r>
          </a:p>
        </p:txBody>
      </p:sp>
      <p:sp>
        <p:nvSpPr>
          <p:cNvPr id="12" name="TextBox 11">
            <a:extLst>
              <a:ext uri="{FF2B5EF4-FFF2-40B4-BE49-F238E27FC236}">
                <a16:creationId xmlns:a16="http://schemas.microsoft.com/office/drawing/2014/main" id="{64369743-CAE9-DFF9-070E-71B51EC0110A}"/>
              </a:ext>
            </a:extLst>
          </p:cNvPr>
          <p:cNvSpPr txBox="1"/>
          <p:nvPr/>
        </p:nvSpPr>
        <p:spPr>
          <a:xfrm>
            <a:off x="2362201" y="6702250"/>
            <a:ext cx="15771004" cy="2836610"/>
          </a:xfrm>
          <a:prstGeom prst="rect">
            <a:avLst/>
          </a:prstGeom>
        </p:spPr>
        <p:txBody>
          <a:bodyPr wrap="square" lIns="0" tIns="0" rIns="0" bIns="0" rtlCol="0" anchor="t">
            <a:spAutoFit/>
          </a:bodyPr>
          <a:lstStyle/>
          <a:p>
            <a:pPr algn="ctr">
              <a:lnSpc>
                <a:spcPts val="5599"/>
              </a:lnSpc>
              <a:spcBef>
                <a:spcPct val="0"/>
              </a:spcBef>
            </a:pPr>
            <a:r>
              <a:rPr lang="en-US" sz="3300" dirty="0">
                <a:solidFill>
                  <a:srgbClr val="10315C"/>
                </a:solidFill>
                <a:latin typeface="Poppins" panose="00000500000000000000" pitchFamily="2" charset="0"/>
                <a:cs typeface="Poppins" panose="00000500000000000000" pitchFamily="2" charset="0"/>
              </a:rPr>
              <a:t>The first methods of distributing risk in monetary economy involved distributing goods across many vessels to limit the loss due to any single vessel being capsized or damaged in treacherous conditions. </a:t>
            </a:r>
            <a:endParaRPr lang="en-GB" sz="3300" dirty="0">
              <a:solidFill>
                <a:srgbClr val="10315C"/>
              </a:solidFill>
              <a:latin typeface="Poppins" panose="00000500000000000000" pitchFamily="2" charset="0"/>
              <a:cs typeface="Poppins" panose="00000500000000000000" pitchFamily="2" charset="0"/>
            </a:endParaRPr>
          </a:p>
          <a:p>
            <a:pPr marL="0" lvl="0" indent="0" algn="ctr">
              <a:lnSpc>
                <a:spcPts val="5599"/>
              </a:lnSpc>
              <a:spcBef>
                <a:spcPct val="0"/>
              </a:spcBef>
            </a:pPr>
            <a:endParaRPr lang="en-US" sz="3999" dirty="0">
              <a:solidFill>
                <a:srgbClr val="10315C"/>
              </a:solidFill>
              <a:latin typeface="Poppins"/>
              <a:ea typeface="Poppins"/>
              <a:cs typeface="Poppins"/>
              <a:sym typeface="Poppins"/>
            </a:endParaRPr>
          </a:p>
        </p:txBody>
      </p:sp>
      <p:sp>
        <p:nvSpPr>
          <p:cNvPr id="13" name="TextBox 12">
            <a:extLst>
              <a:ext uri="{FF2B5EF4-FFF2-40B4-BE49-F238E27FC236}">
                <a16:creationId xmlns:a16="http://schemas.microsoft.com/office/drawing/2014/main" id="{758B241C-B45E-4D60-9B26-C7E061545928}"/>
              </a:ext>
            </a:extLst>
          </p:cNvPr>
          <p:cNvSpPr txBox="1"/>
          <p:nvPr/>
        </p:nvSpPr>
        <p:spPr>
          <a:xfrm>
            <a:off x="-3342993" y="9236972"/>
            <a:ext cx="10079830" cy="893834"/>
          </a:xfrm>
          <a:prstGeom prst="rect">
            <a:avLst/>
          </a:prstGeom>
          <a:noFill/>
        </p:spPr>
        <p:txBody>
          <a:bodyPr wrap="square">
            <a:spAutoFit/>
          </a:bodyPr>
          <a:lstStyle/>
          <a:p>
            <a:pPr marL="0" lvl="0" indent="0" algn="ctr">
              <a:lnSpc>
                <a:spcPts val="6999"/>
              </a:lnSpc>
              <a:spcBef>
                <a:spcPct val="0"/>
              </a:spcBef>
            </a:pPr>
            <a:r>
              <a:rPr lang="en-US" sz="5000" dirty="0">
                <a:solidFill>
                  <a:srgbClr val="00CDFF"/>
                </a:solidFill>
                <a:latin typeface="Barlow"/>
                <a:ea typeface="Barlow"/>
                <a:cs typeface="Barlow"/>
                <a:sym typeface="Barlow"/>
              </a:rPr>
              <a:t>5 Minutes</a:t>
            </a:r>
          </a:p>
        </p:txBody>
      </p:sp>
      <p:pic>
        <p:nvPicPr>
          <p:cNvPr id="15" name="Graphic 14" descr="Handshake with solid fill">
            <a:extLst>
              <a:ext uri="{FF2B5EF4-FFF2-40B4-BE49-F238E27FC236}">
                <a16:creationId xmlns:a16="http://schemas.microsoft.com/office/drawing/2014/main" id="{0EEBDF11-BCFE-D21A-DBBD-EFB94BD32D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7196" y="2243973"/>
            <a:ext cx="1905000" cy="1905000"/>
          </a:xfrm>
          <a:prstGeom prst="rect">
            <a:avLst/>
          </a:prstGeom>
        </p:spPr>
      </p:pic>
      <p:pic>
        <p:nvPicPr>
          <p:cNvPr id="17" name="Graphic 16" descr="House with solid fill">
            <a:extLst>
              <a:ext uri="{FF2B5EF4-FFF2-40B4-BE49-F238E27FC236}">
                <a16:creationId xmlns:a16="http://schemas.microsoft.com/office/drawing/2014/main" id="{B5A365EF-F50B-8D62-69B4-39DF7F5919A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1496" y="4422368"/>
            <a:ext cx="1676400" cy="1676400"/>
          </a:xfrm>
          <a:prstGeom prst="rect">
            <a:avLst/>
          </a:prstGeom>
        </p:spPr>
      </p:pic>
      <p:pic>
        <p:nvPicPr>
          <p:cNvPr id="21" name="Graphic 20" descr="Anchor with solid fill">
            <a:extLst>
              <a:ext uri="{FF2B5EF4-FFF2-40B4-BE49-F238E27FC236}">
                <a16:creationId xmlns:a16="http://schemas.microsoft.com/office/drawing/2014/main" id="{711F99C0-ECEB-C103-3525-84E45854BD3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61496" y="6848332"/>
            <a:ext cx="1687735" cy="1687735"/>
          </a:xfrm>
          <a:prstGeom prst="rect">
            <a:avLst/>
          </a:prstGeom>
        </p:spPr>
      </p:pic>
    </p:spTree>
    <p:extLst>
      <p:ext uri="{BB962C8B-B14F-4D97-AF65-F5344CB8AC3E}">
        <p14:creationId xmlns:p14="http://schemas.microsoft.com/office/powerpoint/2010/main" val="425696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964292" cy="2225231"/>
            <a:chOff x="0" y="0"/>
            <a:chExt cx="4994711" cy="5860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201294" y="1995176"/>
            <a:ext cx="20165585" cy="230055"/>
            <a:chOff x="0" y="0"/>
            <a:chExt cx="5311101" cy="60591"/>
          </a:xfrm>
        </p:grpSpPr>
        <p:sp>
          <p:nvSpPr>
            <p:cNvPr id="6" name="Freeform 6"/>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7" name="TextBox 7"/>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109797" y="3134225"/>
            <a:ext cx="6646259" cy="560731"/>
          </a:xfrm>
          <a:prstGeom prst="rect">
            <a:avLst/>
          </a:prstGeom>
        </p:spPr>
        <p:txBody>
          <a:bodyPr wrap="square" lIns="0" tIns="0" rIns="0" bIns="0" rtlCol="0" anchor="t">
            <a:spAutoFit/>
          </a:bodyPr>
          <a:lstStyle/>
          <a:p>
            <a:pPr marL="0" lvl="0" indent="0" algn="ctr">
              <a:lnSpc>
                <a:spcPts val="4612"/>
              </a:lnSpc>
              <a:spcBef>
                <a:spcPct val="0"/>
              </a:spcBef>
            </a:pPr>
            <a:r>
              <a:rPr lang="en-US" sz="3294" b="1" dirty="0">
                <a:solidFill>
                  <a:srgbClr val="10315C"/>
                </a:solidFill>
                <a:latin typeface="Poppins Bold"/>
                <a:ea typeface="Poppins Bold"/>
                <a:cs typeface="Poppins Bold"/>
                <a:sym typeface="Poppins Bold"/>
              </a:rPr>
              <a:t>Greek and Romans – 600 BC</a:t>
            </a:r>
          </a:p>
        </p:txBody>
      </p:sp>
      <p:sp>
        <p:nvSpPr>
          <p:cNvPr id="9" name="Freeform 9"/>
          <p:cNvSpPr/>
          <p:nvPr/>
        </p:nvSpPr>
        <p:spPr>
          <a:xfrm>
            <a:off x="252940" y="2981162"/>
            <a:ext cx="881713" cy="881713"/>
          </a:xfrm>
          <a:custGeom>
            <a:avLst/>
            <a:gdLst/>
            <a:ahLst/>
            <a:cxnLst/>
            <a:rect l="l" t="t" r="r" b="b"/>
            <a:pathLst>
              <a:path w="881713" h="881713">
                <a:moveTo>
                  <a:pt x="0" y="0"/>
                </a:moveTo>
                <a:lnTo>
                  <a:pt x="881713" y="0"/>
                </a:lnTo>
                <a:lnTo>
                  <a:pt x="881713" y="881713"/>
                </a:lnTo>
                <a:lnTo>
                  <a:pt x="0" y="8817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TextBox 10"/>
          <p:cNvSpPr txBox="1"/>
          <p:nvPr/>
        </p:nvSpPr>
        <p:spPr>
          <a:xfrm>
            <a:off x="7992192" y="2542357"/>
            <a:ext cx="10139010" cy="2920030"/>
          </a:xfrm>
          <a:prstGeom prst="rect">
            <a:avLst/>
          </a:prstGeom>
        </p:spPr>
        <p:txBody>
          <a:bodyPr wrap="square" lIns="0" tIns="0" rIns="0" bIns="0" rtlCol="0" anchor="t">
            <a:spAutoFit/>
          </a:bodyPr>
          <a:lstStyle/>
          <a:p>
            <a:pPr algn="ctr">
              <a:lnSpc>
                <a:spcPts val="4600"/>
              </a:lnSpc>
              <a:spcBef>
                <a:spcPct val="0"/>
              </a:spcBef>
            </a:pPr>
            <a:r>
              <a:rPr lang="en-US" sz="2400" dirty="0">
                <a:solidFill>
                  <a:srgbClr val="00CDFF"/>
                </a:solidFill>
                <a:latin typeface="Poppins" panose="00000500000000000000" pitchFamily="2" charset="0"/>
                <a:cs typeface="Poppins" panose="00000500000000000000" pitchFamily="2" charset="0"/>
              </a:rPr>
              <a:t>A) Code of Hammurabi </a:t>
            </a:r>
            <a:r>
              <a:rPr lang="en-US" sz="2400" dirty="0">
                <a:solidFill>
                  <a:srgbClr val="10315C"/>
                </a:solidFill>
                <a:latin typeface="Poppins" panose="00000500000000000000" pitchFamily="2" charset="0"/>
                <a:cs typeface="Poppins" panose="00000500000000000000" pitchFamily="2" charset="0"/>
              </a:rPr>
              <a:t>– A merchant received a loan to fund their shipment, they paid an additional sum to the lender who guaranteed to cancel the loan if the shipment was lost or stolen at sea. </a:t>
            </a:r>
          </a:p>
          <a:p>
            <a:pPr marL="0" lvl="0" indent="0" algn="ctr">
              <a:lnSpc>
                <a:spcPts val="4600"/>
              </a:lnSpc>
              <a:spcBef>
                <a:spcPct val="0"/>
              </a:spcBef>
            </a:pPr>
            <a:endParaRPr lang="en-US" sz="3285" dirty="0">
              <a:solidFill>
                <a:srgbClr val="10315C"/>
              </a:solidFill>
              <a:latin typeface="Poppins"/>
              <a:ea typeface="Poppins"/>
              <a:cs typeface="Poppins"/>
              <a:sym typeface="Poppins"/>
            </a:endParaRPr>
          </a:p>
        </p:txBody>
      </p:sp>
      <p:sp>
        <p:nvSpPr>
          <p:cNvPr id="11" name="Freeform 11"/>
          <p:cNvSpPr/>
          <p:nvPr/>
        </p:nvSpPr>
        <p:spPr>
          <a:xfrm>
            <a:off x="252940" y="5558858"/>
            <a:ext cx="896570" cy="896570"/>
          </a:xfrm>
          <a:custGeom>
            <a:avLst/>
            <a:gdLst/>
            <a:ahLst/>
            <a:cxnLst/>
            <a:rect l="l" t="t" r="r" b="b"/>
            <a:pathLst>
              <a:path w="896570" h="896570">
                <a:moveTo>
                  <a:pt x="0" y="0"/>
                </a:moveTo>
                <a:lnTo>
                  <a:pt x="896571" y="0"/>
                </a:lnTo>
                <a:lnTo>
                  <a:pt x="896571" y="896570"/>
                </a:lnTo>
                <a:lnTo>
                  <a:pt x="0" y="8965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2" name="Freeform 12"/>
          <p:cNvSpPr/>
          <p:nvPr/>
        </p:nvSpPr>
        <p:spPr>
          <a:xfrm>
            <a:off x="267797" y="8151410"/>
            <a:ext cx="881713" cy="881713"/>
          </a:xfrm>
          <a:custGeom>
            <a:avLst/>
            <a:gdLst/>
            <a:ahLst/>
            <a:cxnLst/>
            <a:rect l="l" t="t" r="r" b="b"/>
            <a:pathLst>
              <a:path w="881713" h="881713">
                <a:moveTo>
                  <a:pt x="0" y="0"/>
                </a:moveTo>
                <a:lnTo>
                  <a:pt x="881713" y="0"/>
                </a:lnTo>
                <a:lnTo>
                  <a:pt x="881713" y="881713"/>
                </a:lnTo>
                <a:lnTo>
                  <a:pt x="0" y="88171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4" name="TextBox 14"/>
          <p:cNvSpPr txBox="1"/>
          <p:nvPr/>
        </p:nvSpPr>
        <p:spPr>
          <a:xfrm>
            <a:off x="659212" y="-134132"/>
            <a:ext cx="16230600" cy="2263440"/>
          </a:xfrm>
          <a:prstGeom prst="rect">
            <a:avLst/>
          </a:prstGeom>
        </p:spPr>
        <p:txBody>
          <a:bodyPr lIns="0" tIns="0" rIns="0" bIns="0" rtlCol="0" anchor="t">
            <a:spAutoFit/>
          </a:bodyPr>
          <a:lstStyle/>
          <a:p>
            <a:pPr marL="0" lvl="0" indent="0" algn="l">
              <a:lnSpc>
                <a:spcPts val="9379"/>
              </a:lnSpc>
              <a:spcBef>
                <a:spcPct val="0"/>
              </a:spcBef>
            </a:pPr>
            <a:r>
              <a:rPr lang="en-US" sz="4800" dirty="0">
                <a:solidFill>
                  <a:srgbClr val="FFFFFF"/>
                </a:solidFill>
                <a:latin typeface="Barlow"/>
                <a:ea typeface="Barlow"/>
                <a:cs typeface="Barlow"/>
                <a:sym typeface="Barlow"/>
              </a:rPr>
              <a:t>Activity: Match up the following with the original forms of insurance from the ancient world.</a:t>
            </a:r>
          </a:p>
        </p:txBody>
      </p:sp>
      <p:sp>
        <p:nvSpPr>
          <p:cNvPr id="15" name="TextBox 15"/>
          <p:cNvSpPr txBox="1"/>
          <p:nvPr/>
        </p:nvSpPr>
        <p:spPr>
          <a:xfrm>
            <a:off x="1083433" y="5726777"/>
            <a:ext cx="7151796" cy="560731"/>
          </a:xfrm>
          <a:prstGeom prst="rect">
            <a:avLst/>
          </a:prstGeom>
        </p:spPr>
        <p:txBody>
          <a:bodyPr wrap="square" lIns="0" tIns="0" rIns="0" bIns="0" rtlCol="0" anchor="t">
            <a:spAutoFit/>
          </a:bodyPr>
          <a:lstStyle/>
          <a:p>
            <a:pPr marL="0" lvl="0" indent="0" algn="ctr">
              <a:lnSpc>
                <a:spcPts val="4612"/>
              </a:lnSpc>
              <a:spcBef>
                <a:spcPct val="0"/>
              </a:spcBef>
            </a:pPr>
            <a:r>
              <a:rPr lang="en-US" sz="3294" b="1" dirty="0">
                <a:solidFill>
                  <a:srgbClr val="10315C"/>
                </a:solidFill>
                <a:latin typeface="Poppins Bold"/>
                <a:ea typeface="Poppins Bold"/>
                <a:cs typeface="Poppins Bold"/>
                <a:sym typeface="Poppins Bold"/>
              </a:rPr>
              <a:t>Inhabitants of Rhodes – 800 BC</a:t>
            </a:r>
          </a:p>
        </p:txBody>
      </p:sp>
      <p:sp>
        <p:nvSpPr>
          <p:cNvPr id="16" name="TextBox 16"/>
          <p:cNvSpPr txBox="1"/>
          <p:nvPr/>
        </p:nvSpPr>
        <p:spPr>
          <a:xfrm>
            <a:off x="815752" y="8311900"/>
            <a:ext cx="6858000" cy="560731"/>
          </a:xfrm>
          <a:prstGeom prst="rect">
            <a:avLst/>
          </a:prstGeom>
        </p:spPr>
        <p:txBody>
          <a:bodyPr wrap="square" lIns="0" tIns="0" rIns="0" bIns="0" rtlCol="0" anchor="t">
            <a:spAutoFit/>
          </a:bodyPr>
          <a:lstStyle/>
          <a:p>
            <a:pPr marL="0" lvl="0" indent="0" algn="ctr">
              <a:lnSpc>
                <a:spcPts val="4612"/>
              </a:lnSpc>
              <a:spcBef>
                <a:spcPct val="0"/>
              </a:spcBef>
            </a:pPr>
            <a:r>
              <a:rPr lang="en-US" sz="3294" b="1" dirty="0">
                <a:solidFill>
                  <a:srgbClr val="10315C"/>
                </a:solidFill>
                <a:latin typeface="Poppins Bold"/>
                <a:ea typeface="Poppins Bold"/>
                <a:cs typeface="Poppins Bold"/>
                <a:sym typeface="Poppins Bold"/>
              </a:rPr>
              <a:t>The Babylonians – 1750 BC </a:t>
            </a:r>
          </a:p>
        </p:txBody>
      </p:sp>
      <p:sp>
        <p:nvSpPr>
          <p:cNvPr id="18" name="TextBox 18"/>
          <p:cNvSpPr txBox="1"/>
          <p:nvPr/>
        </p:nvSpPr>
        <p:spPr>
          <a:xfrm>
            <a:off x="-648720" y="9361754"/>
            <a:ext cx="4893473" cy="801501"/>
          </a:xfrm>
          <a:prstGeom prst="rect">
            <a:avLst/>
          </a:prstGeom>
        </p:spPr>
        <p:txBody>
          <a:bodyPr lIns="0" tIns="0" rIns="0" bIns="0" rtlCol="0" anchor="t">
            <a:spAutoFit/>
          </a:bodyPr>
          <a:lstStyle/>
          <a:p>
            <a:pPr marL="0" lvl="0" indent="0" algn="ctr">
              <a:lnSpc>
                <a:spcPts val="6999"/>
              </a:lnSpc>
              <a:spcBef>
                <a:spcPct val="0"/>
              </a:spcBef>
            </a:pPr>
            <a:r>
              <a:rPr lang="en-US" sz="4999" dirty="0">
                <a:solidFill>
                  <a:srgbClr val="00CDFF"/>
                </a:solidFill>
                <a:latin typeface="Barlow"/>
                <a:ea typeface="Barlow"/>
                <a:cs typeface="Barlow"/>
                <a:sym typeface="Barlow"/>
              </a:rPr>
              <a:t>5 Minutes</a:t>
            </a:r>
          </a:p>
        </p:txBody>
      </p:sp>
      <p:sp>
        <p:nvSpPr>
          <p:cNvPr id="21" name="TextBox 10">
            <a:extLst>
              <a:ext uri="{FF2B5EF4-FFF2-40B4-BE49-F238E27FC236}">
                <a16:creationId xmlns:a16="http://schemas.microsoft.com/office/drawing/2014/main" id="{9949FD9F-DD47-5324-1F2D-34837E2E7112}"/>
              </a:ext>
            </a:extLst>
          </p:cNvPr>
          <p:cNvSpPr txBox="1"/>
          <p:nvPr/>
        </p:nvSpPr>
        <p:spPr>
          <a:xfrm>
            <a:off x="7992192" y="4856399"/>
            <a:ext cx="10139010" cy="2920030"/>
          </a:xfrm>
          <a:prstGeom prst="rect">
            <a:avLst/>
          </a:prstGeom>
        </p:spPr>
        <p:txBody>
          <a:bodyPr wrap="square" lIns="0" tIns="0" rIns="0" bIns="0" rtlCol="0" anchor="t">
            <a:spAutoFit/>
          </a:bodyPr>
          <a:lstStyle/>
          <a:p>
            <a:pPr algn="ctr">
              <a:lnSpc>
                <a:spcPts val="4600"/>
              </a:lnSpc>
              <a:spcBef>
                <a:spcPct val="0"/>
              </a:spcBef>
            </a:pPr>
            <a:r>
              <a:rPr lang="en-US" sz="2400" dirty="0">
                <a:solidFill>
                  <a:srgbClr val="00CDFF"/>
                </a:solidFill>
                <a:latin typeface="Poppins" panose="00000500000000000000" pitchFamily="2" charset="0"/>
                <a:cs typeface="Poppins" panose="00000500000000000000" pitchFamily="2" charset="0"/>
              </a:rPr>
              <a:t>B) Benevolent societies </a:t>
            </a:r>
            <a:r>
              <a:rPr lang="en-US" sz="2400" dirty="0">
                <a:solidFill>
                  <a:srgbClr val="10315C"/>
                </a:solidFill>
                <a:latin typeface="Poppins" panose="00000500000000000000" pitchFamily="2" charset="0"/>
                <a:cs typeface="Poppins" panose="00000500000000000000" pitchFamily="2" charset="0"/>
              </a:rPr>
              <a:t>–</a:t>
            </a:r>
            <a:r>
              <a:rPr lang="en-US" sz="2400" b="1" dirty="0">
                <a:solidFill>
                  <a:srgbClr val="10315C"/>
                </a:solidFill>
                <a:latin typeface="Poppins" panose="00000500000000000000" pitchFamily="2" charset="0"/>
                <a:cs typeface="Poppins" panose="00000500000000000000" pitchFamily="2" charset="0"/>
              </a:rPr>
              <a:t> </a:t>
            </a:r>
            <a:r>
              <a:rPr lang="en-US" sz="2400" dirty="0">
                <a:solidFill>
                  <a:srgbClr val="10315C"/>
                </a:solidFill>
                <a:latin typeface="Poppins" panose="00000500000000000000" pitchFamily="2" charset="0"/>
                <a:cs typeface="Poppins" panose="00000500000000000000" pitchFamily="2" charset="0"/>
              </a:rPr>
              <a:t>Created guilds that provided rudimentary forms of health insurance and life insurance to support and care for families of deceased members, as well as paying for funeral expenses. </a:t>
            </a:r>
          </a:p>
          <a:p>
            <a:pPr marL="0" lvl="0" indent="0" algn="ctr">
              <a:lnSpc>
                <a:spcPts val="4600"/>
              </a:lnSpc>
              <a:spcBef>
                <a:spcPct val="0"/>
              </a:spcBef>
            </a:pPr>
            <a:endParaRPr lang="en-US" sz="3285" dirty="0">
              <a:solidFill>
                <a:srgbClr val="10315C"/>
              </a:solidFill>
              <a:latin typeface="Poppins"/>
              <a:ea typeface="Poppins"/>
              <a:cs typeface="Poppins"/>
              <a:sym typeface="Poppins"/>
            </a:endParaRPr>
          </a:p>
        </p:txBody>
      </p:sp>
      <p:sp>
        <p:nvSpPr>
          <p:cNvPr id="22" name="TextBox 10">
            <a:extLst>
              <a:ext uri="{FF2B5EF4-FFF2-40B4-BE49-F238E27FC236}">
                <a16:creationId xmlns:a16="http://schemas.microsoft.com/office/drawing/2014/main" id="{4BEE4FC8-FB20-C031-E3BB-B926EF0FD52F}"/>
              </a:ext>
            </a:extLst>
          </p:cNvPr>
          <p:cNvSpPr txBox="1"/>
          <p:nvPr/>
        </p:nvSpPr>
        <p:spPr>
          <a:xfrm>
            <a:off x="7992192" y="7494208"/>
            <a:ext cx="10139010" cy="2920030"/>
          </a:xfrm>
          <a:prstGeom prst="rect">
            <a:avLst/>
          </a:prstGeom>
        </p:spPr>
        <p:txBody>
          <a:bodyPr wrap="square" lIns="0" tIns="0" rIns="0" bIns="0" rtlCol="0" anchor="t">
            <a:spAutoFit/>
          </a:bodyPr>
          <a:lstStyle/>
          <a:p>
            <a:pPr algn="ctr">
              <a:lnSpc>
                <a:spcPts val="4600"/>
              </a:lnSpc>
              <a:spcBef>
                <a:spcPct val="0"/>
              </a:spcBef>
            </a:pPr>
            <a:r>
              <a:rPr lang="en-US" sz="2400" dirty="0">
                <a:solidFill>
                  <a:srgbClr val="00CDFF"/>
                </a:solidFill>
                <a:latin typeface="Poppins" panose="00000500000000000000" pitchFamily="2" charset="0"/>
                <a:ea typeface="Poppins"/>
                <a:cs typeface="Poppins" panose="00000500000000000000" pitchFamily="2" charset="0"/>
                <a:sym typeface="Poppins"/>
              </a:rPr>
              <a:t>C) </a:t>
            </a:r>
            <a:r>
              <a:rPr lang="en-US" sz="2400" dirty="0">
                <a:solidFill>
                  <a:srgbClr val="00CDFF"/>
                </a:solidFill>
                <a:latin typeface="Poppins" panose="00000500000000000000" pitchFamily="2" charset="0"/>
                <a:cs typeface="Poppins" panose="00000500000000000000" pitchFamily="2" charset="0"/>
              </a:rPr>
              <a:t>General average </a:t>
            </a:r>
            <a:r>
              <a:rPr lang="en-US" sz="2400" dirty="0">
                <a:solidFill>
                  <a:srgbClr val="10315C"/>
                </a:solidFill>
                <a:latin typeface="Poppins" panose="00000500000000000000" pitchFamily="2" charset="0"/>
                <a:cs typeface="Poppins" panose="00000500000000000000" pitchFamily="2" charset="0"/>
              </a:rPr>
              <a:t>– Groups of merchants paid to insure their goods being shipped together. The collected premiums would be used to reimburse any merchant whose goods were jettisoned during transport. </a:t>
            </a:r>
          </a:p>
          <a:p>
            <a:pPr marL="0" lvl="0" indent="0" algn="ctr">
              <a:lnSpc>
                <a:spcPts val="4600"/>
              </a:lnSpc>
              <a:spcBef>
                <a:spcPct val="0"/>
              </a:spcBef>
            </a:pPr>
            <a:endParaRPr lang="en-US" sz="3285" dirty="0">
              <a:solidFill>
                <a:srgbClr val="10315C"/>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0315C"/>
        </a:solidFill>
        <a:effectLst/>
      </p:bgPr>
    </p:bg>
    <p:spTree>
      <p:nvGrpSpPr>
        <p:cNvPr id="1" name=""/>
        <p:cNvGrpSpPr/>
        <p:nvPr/>
      </p:nvGrpSpPr>
      <p:grpSpPr>
        <a:xfrm>
          <a:off x="0" y="0"/>
          <a:ext cx="0" cy="0"/>
          <a:chOff x="0" y="0"/>
          <a:chExt cx="0" cy="0"/>
        </a:xfrm>
      </p:grpSpPr>
      <p:sp>
        <p:nvSpPr>
          <p:cNvPr id="2" name="Freeform 2"/>
          <p:cNvSpPr/>
          <p:nvPr/>
        </p:nvSpPr>
        <p:spPr>
          <a:xfrm>
            <a:off x="12313458" y="-870868"/>
            <a:ext cx="6327581" cy="11545061"/>
          </a:xfrm>
          <a:custGeom>
            <a:avLst/>
            <a:gdLst/>
            <a:ahLst/>
            <a:cxnLst/>
            <a:rect l="l" t="t" r="r" b="b"/>
            <a:pathLst>
              <a:path w="6327581" h="11545061">
                <a:moveTo>
                  <a:pt x="0" y="0"/>
                </a:moveTo>
                <a:lnTo>
                  <a:pt x="6327582" y="0"/>
                </a:lnTo>
                <a:lnTo>
                  <a:pt x="6327582" y="11545061"/>
                </a:lnTo>
                <a:lnTo>
                  <a:pt x="0" y="11545061"/>
                </a:lnTo>
                <a:lnTo>
                  <a:pt x="0" y="0"/>
                </a:lnTo>
                <a:close/>
              </a:path>
            </a:pathLst>
          </a:custGeom>
          <a:blipFill>
            <a:blip r:embed="rId3"/>
            <a:stretch>
              <a:fillRect/>
            </a:stretch>
          </a:blipFill>
        </p:spPr>
        <p:txBody>
          <a:bodyPr/>
          <a:lstStyle/>
          <a:p>
            <a:endParaRPr lang="en-GB"/>
          </a:p>
        </p:txBody>
      </p:sp>
      <p:sp>
        <p:nvSpPr>
          <p:cNvPr id="3" name="TextBox 3"/>
          <p:cNvSpPr txBox="1"/>
          <p:nvPr/>
        </p:nvSpPr>
        <p:spPr>
          <a:xfrm>
            <a:off x="362302" y="3777713"/>
            <a:ext cx="11179719" cy="2208938"/>
          </a:xfrm>
          <a:prstGeom prst="rect">
            <a:avLst/>
          </a:prstGeom>
        </p:spPr>
        <p:txBody>
          <a:bodyPr lIns="0" tIns="0" rIns="0" bIns="0" rtlCol="0" anchor="t">
            <a:spAutoFit/>
          </a:bodyPr>
          <a:lstStyle/>
          <a:p>
            <a:pPr algn="l">
              <a:lnSpc>
                <a:spcPts val="9099"/>
              </a:lnSpc>
            </a:pPr>
            <a:r>
              <a:rPr lang="en-US" sz="6499" dirty="0">
                <a:solidFill>
                  <a:srgbClr val="00CDFF"/>
                </a:solidFill>
                <a:latin typeface="Barlow"/>
                <a:ea typeface="Barlow"/>
                <a:cs typeface="Barlow"/>
                <a:sym typeface="Barlow"/>
              </a:rPr>
              <a:t>What were the beginnings of modern insurance?</a:t>
            </a:r>
          </a:p>
        </p:txBody>
      </p:sp>
      <p:sp>
        <p:nvSpPr>
          <p:cNvPr id="4" name="Freeform 4"/>
          <p:cNvSpPr/>
          <p:nvPr/>
        </p:nvSpPr>
        <p:spPr>
          <a:xfrm>
            <a:off x="584629" y="673444"/>
            <a:ext cx="3463950" cy="1671356"/>
          </a:xfrm>
          <a:custGeom>
            <a:avLst/>
            <a:gdLst/>
            <a:ahLst/>
            <a:cxnLst/>
            <a:rect l="l" t="t" r="r" b="b"/>
            <a:pathLst>
              <a:path w="3463950" h="1671356">
                <a:moveTo>
                  <a:pt x="0" y="0"/>
                </a:moveTo>
                <a:lnTo>
                  <a:pt x="3463951" y="0"/>
                </a:lnTo>
                <a:lnTo>
                  <a:pt x="3463951" y="1671356"/>
                </a:lnTo>
                <a:lnTo>
                  <a:pt x="0" y="1671356"/>
                </a:lnTo>
                <a:lnTo>
                  <a:pt x="0" y="0"/>
                </a:lnTo>
                <a:close/>
              </a:path>
            </a:pathLst>
          </a:custGeom>
          <a:blipFill>
            <a:blip r:embed="rId4"/>
            <a:stretch>
              <a:fillRect/>
            </a:stretch>
          </a:blipFill>
        </p:spPr>
        <p:txBody>
          <a:bodyPr/>
          <a:lstStyle/>
          <a:p>
            <a:endParaRPr lang="en-GB"/>
          </a:p>
        </p:txBody>
      </p:sp>
    </p:spTree>
    <p:extLst>
      <p:ext uri="{BB962C8B-B14F-4D97-AF65-F5344CB8AC3E}">
        <p14:creationId xmlns:p14="http://schemas.microsoft.com/office/powerpoint/2010/main" val="4125829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1118</Words>
  <Application>Microsoft Office PowerPoint</Application>
  <PresentationFormat>Custom</PresentationFormat>
  <Paragraphs>97</Paragraphs>
  <Slides>15</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Barlow</vt:lpstr>
      <vt:lpstr>Aptos</vt:lpstr>
      <vt:lpstr>Manrope Light</vt:lpstr>
      <vt:lpstr>Proxima Nova Lt</vt:lpstr>
      <vt:lpstr>Poppins Bold</vt:lpstr>
      <vt:lpstr>Poppins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Careers In Insurance</dc:title>
  <dc:creator>Frankie Austin</dc:creator>
  <cp:lastModifiedBy>Frankie Austin</cp:lastModifiedBy>
  <cp:revision>11</cp:revision>
  <dcterms:created xsi:type="dcterms:W3CDTF">2006-08-16T00:00:00Z</dcterms:created>
  <dcterms:modified xsi:type="dcterms:W3CDTF">2024-09-11T15:51:54Z</dcterms:modified>
  <dc:identifier>DAGQXpAO3X4</dc:identifier>
</cp:coreProperties>
</file>