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8"/>
  </p:notesMasterIdLst>
  <p:sldIdLst>
    <p:sldId id="553" r:id="rId3"/>
    <p:sldId id="548" r:id="rId4"/>
    <p:sldId id="397" r:id="rId5"/>
    <p:sldId id="497" r:id="rId6"/>
    <p:sldId id="485" r:id="rId7"/>
    <p:sldId id="549" r:id="rId8"/>
    <p:sldId id="498" r:id="rId9"/>
    <p:sldId id="500" r:id="rId10"/>
    <p:sldId id="513" r:id="rId11"/>
    <p:sldId id="519" r:id="rId12"/>
    <p:sldId id="520" r:id="rId13"/>
    <p:sldId id="521" r:id="rId14"/>
    <p:sldId id="522" r:id="rId15"/>
    <p:sldId id="523" r:id="rId16"/>
    <p:sldId id="550" r:id="rId17"/>
    <p:sldId id="507" r:id="rId18"/>
    <p:sldId id="511" r:id="rId19"/>
    <p:sldId id="512" r:id="rId20"/>
    <p:sldId id="516" r:id="rId21"/>
    <p:sldId id="551" r:id="rId22"/>
    <p:sldId id="508" r:id="rId23"/>
    <p:sldId id="509" r:id="rId24"/>
    <p:sldId id="515" r:id="rId25"/>
    <p:sldId id="496" r:id="rId26"/>
    <p:sldId id="555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Manrope" pitchFamily="2" charset="0"/>
      <p:regular r:id="rId35"/>
      <p:bold r:id="rId36"/>
    </p:embeddedFont>
    <p:embeddedFont>
      <p:font typeface="Manrope Light" pitchFamily="2" charset="0"/>
      <p:regular r:id="rId37"/>
    </p:embeddedFont>
    <p:embeddedFont>
      <p:font typeface="Manrope SemiBold" pitchFamily="2" charset="0"/>
      <p:bold r:id="rId38"/>
    </p:embeddedFont>
    <p:embeddedFont>
      <p:font typeface="Proxima Nova Lt" panose="02000506030000020004" pitchFamily="50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B842"/>
    <a:srgbClr val="57C1DF"/>
    <a:srgbClr val="004C73"/>
    <a:srgbClr val="BE2CC8"/>
    <a:srgbClr val="E7F0FF"/>
    <a:srgbClr val="C1D9FF"/>
    <a:srgbClr val="F1AE02"/>
    <a:srgbClr val="F1DD00"/>
    <a:srgbClr val="1074B8"/>
    <a:srgbClr val="E01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2051" autoAdjust="0"/>
  </p:normalViewPr>
  <p:slideViewPr>
    <p:cSldViewPr snapToGrid="0">
      <p:cViewPr varScale="1">
        <p:scale>
          <a:sx n="91" d="100"/>
          <a:sy n="91" d="100"/>
        </p:scale>
        <p:origin x="12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5CFC0-BD5B-4D01-A77C-9449D1BFFC53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C0EE2-1FBA-4A27-9EB7-2BB9CD72B4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280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C0EE2-1FBA-4A27-9EB7-2BB9CD72B4A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214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External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190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710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External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338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2422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800"/>
              </a:spcAft>
              <a:buClr>
                <a:srgbClr val="E01349"/>
              </a:buClr>
              <a:buFont typeface="+mj-lt"/>
              <a:buNone/>
            </a:pPr>
            <a:r>
              <a:rPr lang="en-GB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Explain how risk-taking in business can be either quantifiable (can be measured) or non-quantifiable (cannot be measured). Quantifiable risk tends to be an insurable risk.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516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GB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Students will be given 8 examples of risk to categorise into quantifiable and unquantifiable risk in small groups or pairs. The extension is to think of any types of insurance for the quantifiable risk.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rabicPeriod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Unquantifiable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rabicPeriod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Quantifiable – Trade credit insurance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rabicPeriod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Quantifiable – Business contents insurance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rabicPeriod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Unquantifiable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rabicPeriod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Unquantifiable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rabicPeriod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Quantifiable – Commercial building insurance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rabicPeriod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Unquantifiable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rabicPeriod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Quantifiable – Employers’ liability insurance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rabicPeriod"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US" sz="1800" dirty="0"/>
              <a:t>Examples of quantifiable risk (Tends to be an insurable risk):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US" sz="1800" dirty="0"/>
              <a:t>• Financial Risk – The probability that a major customer becomes bankrupt and does not pay money owed to a supplier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US" sz="1800" dirty="0"/>
              <a:t>• Operational Risk – The breakdown of key equipment or machinery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US" sz="1800" dirty="0"/>
              <a:t>• Strategic Risk – A new competitor coming on to the market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US" sz="1800" dirty="0"/>
              <a:t>• Compliance Risk – Responding to the introduction of new health and safety legislation.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US" sz="1200" dirty="0"/>
              <a:t>Examples of unquantifiable risks: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US" sz="1200" dirty="0"/>
              <a:t>• The adverse effect on the company’s reputation if there is a major failure in quality control or if a major brand has to be withdrawn because it is affected by a health scare.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US" sz="1200" dirty="0"/>
              <a:t>• Market rejection of one of its new proposed brands.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US" sz="1200" dirty="0"/>
              <a:t>• The effect of external factors, such as a recession.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US" sz="1200" dirty="0"/>
              <a:t>• The impact of rapid expansion on staff morale.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345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GB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Now that students are aware of different types of risk, they will be looking at how to mitigate risk. This activity will be to create a </a:t>
            </a:r>
            <a:r>
              <a:rPr lang="en-GB" sz="1800" dirty="0" err="1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mindmap</a:t>
            </a:r>
            <a:r>
              <a:rPr lang="en-GB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of ideas for how to mitigate risk in business. They can use some of the examples that have mentioned to begin thinking of ideas.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393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GB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Describe how making a plan reduces the impact of risks on business and that there are four strategies that can be used: avoidance, reduction, transference and retention. Transference refers to using insurance to cover risks.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01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GB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The Global Claims Review is a report examining developments in corporate insurance claims and highlighting the top causes of loss for companies and other emerging trends to watch. The first slide shows 3 facts that have been highlighted in the most recent review and show the importance of insurance for businesses.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266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GB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The students are asked to rank the top 10 causes of loss. This shows what are the costliest risks to businesses. </a:t>
            </a:r>
            <a:endParaRPr lang="en-GB" sz="1800" dirty="0">
              <a:noFill/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rabicPeriod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rabicPeriod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rabicPeriod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rabicPeriod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rabicPeriod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rabicPeriod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rabicPeriod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rabicPeriod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rabicPeriod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rabicPeriod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rabicPeriod"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rabicPeriod"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994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661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GB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Introduce the concept of the risk matrix which businesses use to assess risk. T</a:t>
            </a:r>
            <a:r>
              <a:rPr lang="en-US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he likelihood and consequence are multiplied to determine the level of risk. Students are provided a worksheet to practice completing a risk assessment and discovering which insurance could be used to cover that risk. The extension for this activity is to think of other ways to mitigate the risk.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327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may be a variety of answers to this risk assessment. This could be due to students thinking about different size businesses; however the main reason is to practice using the risk matrix. If any student has a different type of insurance to the one stated, ask them their reasoning behind their choice.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37139-B277-4FA1-B8FB-7DF7571DAE5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992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C0EE2-1FBA-4A27-9EB7-2BB9CD72B4A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882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GB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The starter contains two sentences with 5 gaps that the students need to fill. The 5 words used to fill the gaps are provided at the bottom of the screen. Students should write the sentences in their books.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GB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Ask a selection of students to provide the answers to the 5 missing words.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011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923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C0EE2-1FBA-4A27-9EB7-2BB9CD72B4A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269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GB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For this activity, students are provided with 6 different examples of risks in a business. They will need to work out what type of risk each example is characterised as. The 6 types of risk are given. Students can discuss this in pairs and then write the answers in their books. You can then ask 6 different pairs of students to reveal their answers, along with a reason as to why they thought the example was for that type of risk.</a:t>
            </a:r>
            <a:endParaRPr lang="en-GB" sz="1800" dirty="0">
              <a:noFill/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lphaLcParenR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Production risk (3)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lphaLcParenR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 risk (1)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lphaLcParenR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Legal risk (5)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lphaLcParenR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 resources risk (6)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lphaLcParenR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Financial risk (2)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AutoNum type="alphaLcParenR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Environmental risk (4)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642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800"/>
              </a:spcAft>
              <a:buClr>
                <a:srgbClr val="FF0000"/>
              </a:buClr>
              <a:buFont typeface="+mj-lt"/>
              <a:buNone/>
            </a:pPr>
            <a:r>
              <a:rPr lang="en-GB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Ask the students what they think the difference is between internal and external risk. Once you have a few answers from the students, you can reveal the definitions which they can write in their books. </a:t>
            </a:r>
            <a:endParaRPr lang="en-GB" sz="1800" dirty="0">
              <a:noFill/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solidFill>
                <a:srgbClr val="3B2D4D"/>
              </a:solidFill>
              <a:effectLst/>
              <a:latin typeface="Proxima Nova Lt" panose="02000506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3B2D4D"/>
                </a:solidFill>
                <a:effectLst/>
                <a:latin typeface="Proxima Nova Lt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The students will be asked to stand up or sit down if they think a risk is either internal or external, respectively. There are 6 example risks.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960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600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1349"/>
              </a:buClr>
              <a:buSzTx/>
              <a:buFont typeface="+mj-lt"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External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8A744-D625-4342-818E-3AD3F90FE208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9666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35ACE-30D9-F9B2-375F-D3309A363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E807F5-B783-01A7-C85A-6570238CED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92CE8-CF22-F7AD-864B-C8FE4D14D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38E4-ECB8-41E5-B91F-1E6123F17FA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52ED-D265-0069-4C04-C80D973F5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40EC0-5E39-7255-ED7A-B094BE205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B89A-A95E-44DA-A775-17BD55342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27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D9725-F2BE-9753-A67A-756151CBC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A2F81F-62F7-2BF0-B4AF-FF9B6BEA4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7DDA3-4050-D08A-8EA1-3A31D74A0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38E4-ECB8-41E5-B91F-1E6123F17FA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8BFBF-7A7E-18A2-BEF1-5EC04198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39321-76B3-BC49-915B-3B3D9010E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B89A-A95E-44DA-A775-17BD55342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812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C9DF3-BFD6-CE61-DEEE-91F8E32B88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F39C3-E4D0-CF8E-06DD-C5D60580C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206F2-807B-A74F-2C0B-919CA9930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38E4-ECB8-41E5-B91F-1E6123F17FA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DD51C-477F-7C95-F56E-CC63E25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C4809-4019-FC2E-98BF-93D0E7BC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B89A-A95E-44DA-A775-17BD55342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043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4DCD9B-6713-4D5C-BC1C-CE0C4ACE4686}"/>
              </a:ext>
            </a:extLst>
          </p:cNvPr>
          <p:cNvCxnSpPr/>
          <p:nvPr userDrawn="1"/>
        </p:nvCxnSpPr>
        <p:spPr>
          <a:xfrm>
            <a:off x="433495" y="6150185"/>
            <a:ext cx="11297920" cy="0"/>
          </a:xfrm>
          <a:prstGeom prst="line">
            <a:avLst/>
          </a:prstGeom>
          <a:ln w="28575">
            <a:gradFill flip="none" rotWithShape="1">
              <a:gsLst>
                <a:gs pos="100000">
                  <a:srgbClr val="1074B8"/>
                </a:gs>
                <a:gs pos="50000">
                  <a:srgbClr val="612F82"/>
                </a:gs>
                <a:gs pos="0">
                  <a:srgbClr val="E01349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982CBFF-776E-45F7-89C1-A2FD630243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617" y="6150186"/>
            <a:ext cx="1572945" cy="58708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556703F-1D23-4E8A-9B22-D27CB9456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95" y="687493"/>
            <a:ext cx="6156959" cy="8405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213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9D99E-C6A2-B7D0-4B8D-7DD8EDDA0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889AA9-B2F0-CA3C-6374-E92A594774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8A502-F270-6C1B-2421-54BD87FA7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E761-B398-41F5-9346-DAD1D6BA878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30DC7-6B32-E149-1943-5A77F347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F0503-0AAE-C467-7DAF-AD065BCE7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AC11-5D34-429E-A3D7-4BD428D1E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581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2BDA-2993-0AF1-971F-1EF8407F2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02CEE-159A-0DB0-8042-95843412F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B7285-BCCC-63D8-FB80-B084CC2CF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E761-B398-41F5-9346-DAD1D6BA878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F0BCF-854D-2ADD-46D8-F0EB92F5D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246F2-F871-2FE7-2686-976E12A4A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AC11-5D34-429E-A3D7-4BD428D1E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010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0DD04-CD15-DADA-5766-2578521CD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A063-634E-5399-2F86-BA0747953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D84C0-6C1D-4588-72C2-D127403DC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E761-B398-41F5-9346-DAD1D6BA878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01E8C-310E-9B54-9DCB-7D4737451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71B41-C9FE-10DC-6F03-5222235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AC11-5D34-429E-A3D7-4BD428D1E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213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1322-1190-FDDA-BFFE-D433736BA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B63AE-152D-F3C8-FE65-3E5E35DF7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62F94-071B-201B-8152-8418E9F6A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E61C7-9C17-F688-C5BA-64A2370DF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E761-B398-41F5-9346-DAD1D6BA878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5001E0-E3CE-1497-7B25-F6AACBB7B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A7D5C6-EFE7-ADF6-56B9-CB637830D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AC11-5D34-429E-A3D7-4BD428D1E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78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93569-BCFB-E79E-483B-387CDBB0A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382B9-4D68-A5BE-B0C9-1A7081945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AD4FE1-0ABE-65B3-BB26-DBD85BACA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9A6ABC-974C-1E86-ABDD-586DFA0D6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0BBBAB-8A17-6E76-FF77-3ED16A90A6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ADBEA7-A3A1-DAF2-0178-C245719E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E761-B398-41F5-9346-DAD1D6BA878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0208B-4771-9C4A-E037-29452A05E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6EDFC2-0B72-13B4-CB09-1C6B2ACE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AC11-5D34-429E-A3D7-4BD428D1E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003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18CD-734B-088A-507D-3B5A8CE14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659004-02A1-73A7-CA51-5ACBA6551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E761-B398-41F5-9346-DAD1D6BA878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810381-30B9-D849-7551-A3D7984EA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9F4DE-EB89-1014-790A-1C1B57446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AC11-5D34-429E-A3D7-4BD428D1E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817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881AF0-95E8-F2D7-22B0-942C5DB5E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E761-B398-41F5-9346-DAD1D6BA878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C6B6B7-CE36-8A5D-E35B-7591F739B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8C7FA-8322-476E-656A-1C9ECE9BE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AC11-5D34-429E-A3D7-4BD428D1E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60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14CBF-FB6E-287D-8885-69C2DE855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5BF6F-67F0-EC6A-9A09-7E503B408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8F501-4E8C-EE0B-DE5C-77FC68B86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38E4-ECB8-41E5-B91F-1E6123F17FA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DC92C-AEB0-D436-F167-5E4F5F171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0A37E-FCC5-F503-6A0C-172767248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B89A-A95E-44DA-A775-17BD55342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084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78A9A-B3BA-4348-8093-2D27FF586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3244-7059-ABFA-D811-85195DB64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48F69-E328-9DCC-94AA-290EA4709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F7238-7161-BBC6-3BEC-C82F086D4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E761-B398-41F5-9346-DAD1D6BA878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6FB56-1607-FEC4-B587-99011AC91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E628E-BCEA-2F8A-AFFB-D230A911C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AC11-5D34-429E-A3D7-4BD428D1E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5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A7640-9377-60AF-B4B3-90AC87FD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DE9062-4D7D-0519-EFFF-A7EFBBA13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4F4457-589F-62C6-2254-17BBDDFC92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F387E0-70E0-BA83-12C2-0706CB25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E761-B398-41F5-9346-DAD1D6BA878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51D6E-5EA2-2B92-8D60-2519E96F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DD7CE7-8875-DED8-5AE7-38FC1C85B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AC11-5D34-429E-A3D7-4BD428D1E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709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C6823-EEC4-3630-37CD-D851203C3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AD1589-5153-3CB4-2D09-8106256DA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174F8-9212-CB9C-F506-1AA72F6BD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E761-B398-41F5-9346-DAD1D6BA878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219A2-78DC-39A6-7600-536DE5999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4EEB1-B8C7-1894-14C2-64AA93373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AC11-5D34-429E-A3D7-4BD428D1E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399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06E2C5-4466-BA89-885D-AFB9D255AB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F26A4-99B9-8C7E-340C-3280B6D0C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C3C7F-DBEB-0A8C-CD73-6F7404187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5E761-B398-41F5-9346-DAD1D6BA878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C98ED-9220-453B-76BC-E1A7B6A1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F4286-1D1B-AAF7-88A7-EB38E1627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AC11-5D34-429E-A3D7-4BD428D1E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009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4DCD9B-6713-4D5C-BC1C-CE0C4ACE4686}"/>
              </a:ext>
            </a:extLst>
          </p:cNvPr>
          <p:cNvCxnSpPr/>
          <p:nvPr userDrawn="1"/>
        </p:nvCxnSpPr>
        <p:spPr>
          <a:xfrm>
            <a:off x="433495" y="6150185"/>
            <a:ext cx="11297920" cy="0"/>
          </a:xfrm>
          <a:prstGeom prst="line">
            <a:avLst/>
          </a:prstGeom>
          <a:ln w="28575">
            <a:solidFill>
              <a:srgbClr val="014C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8556703F-1D23-4E8A-9B22-D27CB9456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95" y="687493"/>
            <a:ext cx="6156959" cy="8405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25E9BE2B-50AA-8054-D4C1-5779434CBC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12971" r="2982" b="12633"/>
          <a:stretch/>
        </p:blipFill>
        <p:spPr>
          <a:xfrm>
            <a:off x="8137803" y="6267450"/>
            <a:ext cx="3638560" cy="44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90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7C6C5-2492-6135-5885-46DE8067A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1A460-54B3-5145-030A-0824240BA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10588-35C9-9647-557C-02123DB43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38E4-ECB8-41E5-B91F-1E6123F17FA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06F1B-2682-BABE-0B5B-933DFA4BE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962FF-D8F9-B728-5791-B1061F9D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B89A-A95E-44DA-A775-17BD55342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32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39792-A74A-0B4C-C6C4-2E4E5BA74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5C1D0-3831-4C02-1EC9-1E50826AF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EAD79-0A19-1C57-E986-22D0E1149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C1124-88F8-59C0-A476-9F67465B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38E4-ECB8-41E5-B91F-1E6123F17FA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9376EF-A987-C592-EFD0-7C7C739BB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C8707-8F2B-254D-9460-B68D70D6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B89A-A95E-44DA-A775-17BD55342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107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4FED6-29BC-A643-E8DC-B9281A045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ED6A9-EC84-4FB8-34E5-CE4144D44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301D9-09C3-3FEA-CAF0-DCBF609EC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30068-76D3-C5A1-8E72-3E9B9ACB86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D052CA-75BE-5A6A-4792-E312C5F161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36D34E-8A21-D5AE-785C-F51CB3A2E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38E4-ECB8-41E5-B91F-1E6123F17FA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4468FE-9E88-58AC-97A5-1AEBFE5D7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B5AC3B-82D7-0A36-432A-E9B0D9158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B89A-A95E-44DA-A775-17BD55342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28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BA1AB-D6F9-D01F-B8A2-D6E32BB1B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1CF281-1DEF-2818-72E8-662D68AAD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38E4-ECB8-41E5-B91F-1E6123F17FA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B5249-7F85-0B75-E709-CB1761DF9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4DD0C5-C39E-71E2-66F4-2A6EA813F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B89A-A95E-44DA-A775-17BD55342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555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67EB4C-7E66-8791-7B20-1C85AA1A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38E4-ECB8-41E5-B91F-1E6123F17FA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315ED5-D55C-9EED-9597-E78ADEBF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64D21-B801-EEE2-71A4-B67077BCC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B89A-A95E-44DA-A775-17BD55342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524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1864C-DDC9-1FA4-1352-C1CEDE7E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9CF19-E25A-4BB2-F9FE-AA768E4C8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0B373-E815-5A79-1B22-31853A16E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898D80-3315-6E21-39FC-CC615E12C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38E4-ECB8-41E5-B91F-1E6123F17FA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470CE-78B3-14E2-4ABF-BC22EF731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ECC6C-7B5F-53E0-2301-BD3B3AEAC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B89A-A95E-44DA-A775-17BD55342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819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047BA-9597-1A51-A9BD-AAD6127F4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9C8827-906B-5B23-54A9-8B440C6C89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0912FB-7ECD-E5B1-0073-C858CB0C5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43281-36BE-5596-259E-C577D89DE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38E4-ECB8-41E5-B91F-1E6123F17FA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81BA2-99FF-0646-F957-52245D4C6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7F1268-D25A-E341-1D97-C6A8B1F18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B89A-A95E-44DA-A775-17BD55342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960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D7EA57-2168-0632-9C78-B5B518DF1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74659-2072-F38C-AAD5-F508D8273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9AA33-F3CE-15A0-46D6-771B855891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438E4-ECB8-41E5-B91F-1E6123F17FA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2EF9E-B3A0-8381-BE61-5660C04943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4570-D699-A9F5-F273-208A2CAF0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5B89A-A95E-44DA-A775-17BD55342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96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C3D9D4-7664-F9CB-EEB9-3ABEF5EA3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D3F2C-139A-C8E8-D4EF-77A3983B7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51EFF-20FD-382C-79AA-51B2064418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5E761-B398-41F5-9346-DAD1D6BA878E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B99D7-C1D1-4E69-9EAE-F582180FB2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33CF9-7CCF-DAE4-F09C-5436E135B9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1AC11-5D34-429E-A3D7-4BD428D1E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68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inwheel, outdoor object, vector graphics&#10;&#10;Description automatically generated">
            <a:extLst>
              <a:ext uri="{FF2B5EF4-FFF2-40B4-BE49-F238E27FC236}">
                <a16:creationId xmlns:a16="http://schemas.microsoft.com/office/drawing/2014/main" id="{D2033BC5-9A73-FF57-D6A8-7E8BE02B2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" t="25084" r="47000" b="33743"/>
          <a:stretch/>
        </p:blipFill>
        <p:spPr>
          <a:xfrm>
            <a:off x="2828260" y="0"/>
            <a:ext cx="9363740" cy="685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C182DF8-E498-8BB2-7349-8673A598EC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2" b="12772"/>
          <a:stretch/>
        </p:blipFill>
        <p:spPr>
          <a:xfrm>
            <a:off x="-1100335" y="-101600"/>
            <a:ext cx="12041605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71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  <a:cs typeface="Arial" panose="020B0604020202020204" pitchFamily="34" charset="0"/>
              </a:rPr>
              <a:t>Internal vs External risk</a:t>
            </a:r>
            <a:endParaRPr lang="en-GB" dirty="0">
              <a:solidFill>
                <a:srgbClr val="004C73"/>
              </a:solidFill>
              <a:latin typeface="Manrope SemiBold" pitchFamily="2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52479D-8F00-AAC3-4907-C6CE4BB6A782}"/>
              </a:ext>
            </a:extLst>
          </p:cNvPr>
          <p:cNvSpPr txBox="1"/>
          <p:nvPr/>
        </p:nvSpPr>
        <p:spPr>
          <a:xfrm>
            <a:off x="4051574" y="2721114"/>
            <a:ext cx="4088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7C1DF"/>
                </a:solidFill>
                <a:latin typeface="Manrope Light" pitchFamily="2" charset="0"/>
              </a:rPr>
              <a:t>Natural Disaster</a:t>
            </a:r>
            <a:endParaRPr lang="en-GB" sz="4000" dirty="0">
              <a:solidFill>
                <a:srgbClr val="57C1DF"/>
              </a:solidFill>
              <a:latin typeface="Manrope Ligh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38E28-3EB1-76DA-7D75-8DF6027EDAD0}"/>
              </a:ext>
            </a:extLst>
          </p:cNvPr>
          <p:cNvSpPr txBox="1"/>
          <p:nvPr/>
        </p:nvSpPr>
        <p:spPr>
          <a:xfrm>
            <a:off x="645229" y="5399442"/>
            <a:ext cx="5450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5B842"/>
                </a:solidFill>
                <a:latin typeface="Manrope Light" pitchFamily="2" charset="0"/>
              </a:rPr>
              <a:t>Stand up = Internal risk</a:t>
            </a:r>
            <a:endParaRPr lang="en-GB" sz="3200" dirty="0">
              <a:solidFill>
                <a:srgbClr val="75B842"/>
              </a:solidFill>
              <a:latin typeface="Manrope Ligh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F01114-5DE7-9C14-9D94-9AB138094695}"/>
              </a:ext>
            </a:extLst>
          </p:cNvPr>
          <p:cNvSpPr txBox="1"/>
          <p:nvPr/>
        </p:nvSpPr>
        <p:spPr>
          <a:xfrm>
            <a:off x="6095999" y="5399442"/>
            <a:ext cx="5450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1AE02"/>
                </a:solidFill>
                <a:latin typeface="Manrope Light" pitchFamily="2" charset="0"/>
              </a:rPr>
              <a:t>Sit down = External risk</a:t>
            </a:r>
            <a:endParaRPr lang="en-GB" sz="3200" dirty="0">
              <a:solidFill>
                <a:srgbClr val="F1AE02"/>
              </a:solidFill>
              <a:latin typeface="Manrope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760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  <a:cs typeface="Arial" panose="020B0604020202020204" pitchFamily="34" charset="0"/>
              </a:rPr>
              <a:t>Internal vs External risk</a:t>
            </a:r>
            <a:endParaRPr lang="en-GB" dirty="0">
              <a:solidFill>
                <a:srgbClr val="004C73"/>
              </a:solidFill>
              <a:latin typeface="Manrope SemiBold" pitchFamily="2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52479D-8F00-AAC3-4907-C6CE4BB6A782}"/>
              </a:ext>
            </a:extLst>
          </p:cNvPr>
          <p:cNvSpPr txBox="1"/>
          <p:nvPr/>
        </p:nvSpPr>
        <p:spPr>
          <a:xfrm>
            <a:off x="3717953" y="2721114"/>
            <a:ext cx="4756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7C1DF"/>
                </a:solidFill>
                <a:latin typeface="Manrope Light" pitchFamily="2" charset="0"/>
              </a:rPr>
              <a:t>Economic Factors</a:t>
            </a:r>
            <a:endParaRPr lang="en-GB" sz="4000" dirty="0">
              <a:solidFill>
                <a:srgbClr val="57C1DF"/>
              </a:solidFill>
              <a:latin typeface="Manrope Ligh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38E28-3EB1-76DA-7D75-8DF6027EDAD0}"/>
              </a:ext>
            </a:extLst>
          </p:cNvPr>
          <p:cNvSpPr txBox="1"/>
          <p:nvPr/>
        </p:nvSpPr>
        <p:spPr>
          <a:xfrm>
            <a:off x="645229" y="5399442"/>
            <a:ext cx="5450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5B842"/>
                </a:solidFill>
                <a:latin typeface="Manrope Light" pitchFamily="2" charset="0"/>
              </a:rPr>
              <a:t>Stand up = Internal risk</a:t>
            </a:r>
            <a:endParaRPr lang="en-GB" sz="3200" dirty="0">
              <a:solidFill>
                <a:srgbClr val="75B842"/>
              </a:solidFill>
              <a:latin typeface="Manrope Ligh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F01114-5DE7-9C14-9D94-9AB138094695}"/>
              </a:ext>
            </a:extLst>
          </p:cNvPr>
          <p:cNvSpPr txBox="1"/>
          <p:nvPr/>
        </p:nvSpPr>
        <p:spPr>
          <a:xfrm>
            <a:off x="6095999" y="5399442"/>
            <a:ext cx="5450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1AE02"/>
                </a:solidFill>
                <a:latin typeface="Manrope Light" pitchFamily="2" charset="0"/>
              </a:rPr>
              <a:t>Sit down = External risk</a:t>
            </a:r>
            <a:endParaRPr lang="en-GB" sz="3200" dirty="0">
              <a:solidFill>
                <a:srgbClr val="F1AE02"/>
              </a:solidFill>
              <a:latin typeface="Manrope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310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  <a:cs typeface="Arial" panose="020B0604020202020204" pitchFamily="34" charset="0"/>
              </a:rPr>
              <a:t>Internal vs External risk</a:t>
            </a:r>
            <a:endParaRPr lang="en-GB" dirty="0">
              <a:solidFill>
                <a:srgbClr val="004C73"/>
              </a:solidFill>
              <a:latin typeface="Manrope SemiBold" pitchFamily="2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52479D-8F00-AAC3-4907-C6CE4BB6A782}"/>
              </a:ext>
            </a:extLst>
          </p:cNvPr>
          <p:cNvSpPr txBox="1"/>
          <p:nvPr/>
        </p:nvSpPr>
        <p:spPr>
          <a:xfrm>
            <a:off x="4051574" y="2721114"/>
            <a:ext cx="4088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7C1DF"/>
                </a:solidFill>
                <a:latin typeface="Manrope Light" pitchFamily="2" charset="0"/>
              </a:rPr>
              <a:t>Employee Error</a:t>
            </a:r>
            <a:endParaRPr lang="en-GB" sz="4000" dirty="0">
              <a:solidFill>
                <a:srgbClr val="57C1DF"/>
              </a:solidFill>
              <a:latin typeface="Manrope Ligh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38E28-3EB1-76DA-7D75-8DF6027EDAD0}"/>
              </a:ext>
            </a:extLst>
          </p:cNvPr>
          <p:cNvSpPr txBox="1"/>
          <p:nvPr/>
        </p:nvSpPr>
        <p:spPr>
          <a:xfrm>
            <a:off x="645229" y="5399442"/>
            <a:ext cx="5450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5B842"/>
                </a:solidFill>
                <a:latin typeface="Manrope Light" pitchFamily="2" charset="0"/>
              </a:rPr>
              <a:t>Stand up = Internal risk</a:t>
            </a:r>
            <a:endParaRPr lang="en-GB" sz="3200" dirty="0">
              <a:solidFill>
                <a:srgbClr val="75B842"/>
              </a:solidFill>
              <a:latin typeface="Manrope Ligh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F01114-5DE7-9C14-9D94-9AB138094695}"/>
              </a:ext>
            </a:extLst>
          </p:cNvPr>
          <p:cNvSpPr txBox="1"/>
          <p:nvPr/>
        </p:nvSpPr>
        <p:spPr>
          <a:xfrm>
            <a:off x="6095999" y="5399442"/>
            <a:ext cx="5450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1AE02"/>
                </a:solidFill>
                <a:latin typeface="Manrope Light" pitchFamily="2" charset="0"/>
              </a:rPr>
              <a:t>Sit down = External risk</a:t>
            </a:r>
            <a:endParaRPr lang="en-GB" sz="3200" dirty="0">
              <a:solidFill>
                <a:srgbClr val="F1AE02"/>
              </a:solidFill>
              <a:latin typeface="Manrope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714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  <a:cs typeface="Arial" panose="020B0604020202020204" pitchFamily="34" charset="0"/>
              </a:rPr>
              <a:t>Internal vs External risk</a:t>
            </a:r>
            <a:endParaRPr lang="en-GB" dirty="0">
              <a:solidFill>
                <a:srgbClr val="004C73"/>
              </a:solidFill>
              <a:latin typeface="Manrope SemiBold" pitchFamily="2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52479D-8F00-AAC3-4907-C6CE4BB6A782}"/>
              </a:ext>
            </a:extLst>
          </p:cNvPr>
          <p:cNvSpPr txBox="1"/>
          <p:nvPr/>
        </p:nvSpPr>
        <p:spPr>
          <a:xfrm>
            <a:off x="3581318" y="2721114"/>
            <a:ext cx="5029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7C1DF"/>
                </a:solidFill>
                <a:latin typeface="Manrope Light" pitchFamily="2" charset="0"/>
              </a:rPr>
              <a:t>Legal Challenges</a:t>
            </a:r>
            <a:endParaRPr lang="en-GB" sz="4000" dirty="0">
              <a:solidFill>
                <a:srgbClr val="57C1DF"/>
              </a:solidFill>
              <a:latin typeface="Manrope Ligh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38E28-3EB1-76DA-7D75-8DF6027EDAD0}"/>
              </a:ext>
            </a:extLst>
          </p:cNvPr>
          <p:cNvSpPr txBox="1"/>
          <p:nvPr/>
        </p:nvSpPr>
        <p:spPr>
          <a:xfrm>
            <a:off x="645229" y="5399442"/>
            <a:ext cx="5450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5B842"/>
                </a:solidFill>
                <a:latin typeface="Manrope Light" pitchFamily="2" charset="0"/>
              </a:rPr>
              <a:t>Stand up = Internal risk</a:t>
            </a:r>
            <a:endParaRPr lang="en-GB" sz="3200" dirty="0">
              <a:solidFill>
                <a:srgbClr val="75B842"/>
              </a:solidFill>
              <a:latin typeface="Manrope Ligh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F01114-5DE7-9C14-9D94-9AB138094695}"/>
              </a:ext>
            </a:extLst>
          </p:cNvPr>
          <p:cNvSpPr txBox="1"/>
          <p:nvPr/>
        </p:nvSpPr>
        <p:spPr>
          <a:xfrm>
            <a:off x="6095999" y="5399442"/>
            <a:ext cx="5450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1AE02"/>
                </a:solidFill>
                <a:latin typeface="Manrope Light" pitchFamily="2" charset="0"/>
              </a:rPr>
              <a:t>Sit down = External risk</a:t>
            </a:r>
            <a:endParaRPr lang="en-GB" sz="3200" dirty="0">
              <a:solidFill>
                <a:srgbClr val="F1AE02"/>
              </a:solidFill>
              <a:latin typeface="Manrope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254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  <a:cs typeface="Arial" panose="020B0604020202020204" pitchFamily="34" charset="0"/>
              </a:rPr>
              <a:t>Internal vs External risk</a:t>
            </a:r>
            <a:endParaRPr lang="en-GB" dirty="0">
              <a:solidFill>
                <a:srgbClr val="004C73"/>
              </a:solidFill>
              <a:latin typeface="Manrope SemiBold" pitchFamily="2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52479D-8F00-AAC3-4907-C6CE4BB6A782}"/>
              </a:ext>
            </a:extLst>
          </p:cNvPr>
          <p:cNvSpPr txBox="1"/>
          <p:nvPr/>
        </p:nvSpPr>
        <p:spPr>
          <a:xfrm>
            <a:off x="4051574" y="2721114"/>
            <a:ext cx="4088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7C1DF"/>
                </a:solidFill>
                <a:latin typeface="Manrope Light" pitchFamily="2" charset="0"/>
              </a:rPr>
              <a:t>Product</a:t>
            </a:r>
            <a:r>
              <a:rPr lang="en-US" sz="4000" b="1" dirty="0">
                <a:solidFill>
                  <a:srgbClr val="57C1DF"/>
                </a:solidFill>
                <a:latin typeface="Manrope Light" pitchFamily="2" charset="0"/>
              </a:rPr>
              <a:t> </a:t>
            </a:r>
            <a:r>
              <a:rPr lang="en-US" sz="4000" dirty="0">
                <a:solidFill>
                  <a:srgbClr val="57C1DF"/>
                </a:solidFill>
                <a:latin typeface="Manrope Light" pitchFamily="2" charset="0"/>
              </a:rPr>
              <a:t>Failures</a:t>
            </a:r>
            <a:endParaRPr lang="en-GB" sz="4000" dirty="0">
              <a:solidFill>
                <a:srgbClr val="57C1DF"/>
              </a:solidFill>
              <a:latin typeface="Manrope Ligh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38E28-3EB1-76DA-7D75-8DF6027EDAD0}"/>
              </a:ext>
            </a:extLst>
          </p:cNvPr>
          <p:cNvSpPr txBox="1"/>
          <p:nvPr/>
        </p:nvSpPr>
        <p:spPr>
          <a:xfrm>
            <a:off x="645229" y="5399442"/>
            <a:ext cx="5450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5B842"/>
                </a:solidFill>
                <a:latin typeface="Manrope Light" pitchFamily="2" charset="0"/>
              </a:rPr>
              <a:t>Stand up = Internal risk</a:t>
            </a:r>
            <a:endParaRPr lang="en-GB" sz="3200" dirty="0">
              <a:solidFill>
                <a:srgbClr val="75B842"/>
              </a:solidFill>
              <a:latin typeface="Manrope Ligh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F01114-5DE7-9C14-9D94-9AB138094695}"/>
              </a:ext>
            </a:extLst>
          </p:cNvPr>
          <p:cNvSpPr txBox="1"/>
          <p:nvPr/>
        </p:nvSpPr>
        <p:spPr>
          <a:xfrm>
            <a:off x="6095999" y="5399442"/>
            <a:ext cx="5450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1AE02"/>
                </a:solidFill>
                <a:latin typeface="Manrope Light" pitchFamily="2" charset="0"/>
              </a:rPr>
              <a:t>Sit down = External risk</a:t>
            </a:r>
            <a:endParaRPr lang="en-GB" sz="3200" dirty="0">
              <a:solidFill>
                <a:srgbClr val="F1AE02"/>
              </a:solidFill>
              <a:latin typeface="Manrope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398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B15C1A78-F0B3-D849-0192-1E7B1CC38E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r="829" b="85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931D75-3A91-05AD-E989-50E27ECE36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AE0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B50F83-A626-BB3E-FF15-ADDF8E845B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3" t="26593" r="21685" b="36087"/>
          <a:stretch/>
        </p:blipFill>
        <p:spPr>
          <a:xfrm>
            <a:off x="0" y="1"/>
            <a:ext cx="885692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822C00A-41C0-54DF-1A66-47FF32EDAEA4}"/>
              </a:ext>
            </a:extLst>
          </p:cNvPr>
          <p:cNvGrpSpPr/>
          <p:nvPr/>
        </p:nvGrpSpPr>
        <p:grpSpPr>
          <a:xfrm>
            <a:off x="123357" y="3136612"/>
            <a:ext cx="12068643" cy="3721388"/>
            <a:chOff x="-750414" y="3469122"/>
            <a:chExt cx="12068643" cy="3721388"/>
          </a:xfrm>
        </p:grpSpPr>
        <p:pic>
          <p:nvPicPr>
            <p:cNvPr id="7" name="Picture 6" descr="Text&#10;&#10;Description automatically generated">
              <a:extLst>
                <a:ext uri="{FF2B5EF4-FFF2-40B4-BE49-F238E27FC236}">
                  <a16:creationId xmlns:a16="http://schemas.microsoft.com/office/drawing/2014/main" id="{A6554B64-CE40-6CE6-F860-6D2576771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8585" y="6504712"/>
              <a:ext cx="4429644" cy="68579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B95C2C-E419-14CF-30DA-4B3E7CBA9761}"/>
                </a:ext>
              </a:extLst>
            </p:cNvPr>
            <p:cNvSpPr txBox="1"/>
            <p:nvPr/>
          </p:nvSpPr>
          <p:spPr>
            <a:xfrm>
              <a:off x="-750414" y="3469122"/>
              <a:ext cx="6603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Manrope SemiBold" pitchFamily="2" charset="0"/>
                </a:rPr>
                <a:t>How can you mitigate risk?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8584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  <a:cs typeface="Arial" panose="020B0604020202020204" pitchFamily="34" charset="0"/>
              </a:rPr>
              <a:t>Risk-taking</a:t>
            </a:r>
            <a:endParaRPr lang="en-GB" dirty="0">
              <a:solidFill>
                <a:srgbClr val="004C73"/>
              </a:solidFill>
              <a:latin typeface="Manrope SemiBold" pitchFamily="2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C86BA9-9C1A-2FC4-9144-E0C425019672}"/>
              </a:ext>
            </a:extLst>
          </p:cNvPr>
          <p:cNvSpPr txBox="1"/>
          <p:nvPr/>
        </p:nvSpPr>
        <p:spPr>
          <a:xfrm>
            <a:off x="433495" y="1528021"/>
            <a:ext cx="11325010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dirty="0">
                <a:solidFill>
                  <a:srgbClr val="004C73"/>
                </a:solidFill>
                <a:latin typeface="Manrope Light" pitchFamily="2" charset="0"/>
              </a:rPr>
              <a:t>Risk-taking can either be quantifiable or unquantifiable: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5B842"/>
                </a:solidFill>
                <a:latin typeface="Manrope Light" pitchFamily="2" charset="0"/>
              </a:rPr>
              <a:t>Quantifiable</a:t>
            </a:r>
            <a:r>
              <a:rPr lang="en-US" sz="2800" dirty="0">
                <a:solidFill>
                  <a:srgbClr val="004C73"/>
                </a:solidFill>
                <a:latin typeface="Manrope Light" pitchFamily="2" charset="0"/>
              </a:rPr>
              <a:t> risk can be measured.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5B842"/>
                </a:solidFill>
                <a:latin typeface="Manrope Light" pitchFamily="2" charset="0"/>
              </a:rPr>
              <a:t>Unquantifiable</a:t>
            </a:r>
            <a:r>
              <a:rPr lang="en-US" sz="2800" dirty="0">
                <a:solidFill>
                  <a:srgbClr val="004C73"/>
                </a:solidFill>
                <a:latin typeface="Manrope Light" pitchFamily="2" charset="0"/>
              </a:rPr>
              <a:t> risk cannot be measured.  </a:t>
            </a:r>
          </a:p>
          <a:p>
            <a:pPr>
              <a:spcAft>
                <a:spcPts val="800"/>
              </a:spcAft>
            </a:pPr>
            <a:r>
              <a:rPr lang="en-US" sz="2800" dirty="0">
                <a:solidFill>
                  <a:srgbClr val="004C73"/>
                </a:solidFill>
                <a:latin typeface="Manrope Light" pitchFamily="2" charset="0"/>
              </a:rPr>
              <a:t>The insurance industry plays an important role in modern economies and societies, especially the detection and evaluation of risks. </a:t>
            </a:r>
          </a:p>
          <a:p>
            <a:pPr>
              <a:spcAft>
                <a:spcPts val="800"/>
              </a:spcAft>
            </a:pPr>
            <a:r>
              <a:rPr lang="en-US" sz="2800" dirty="0">
                <a:solidFill>
                  <a:srgbClr val="004C73"/>
                </a:solidFill>
                <a:latin typeface="Manrope Light" pitchFamily="2" charset="0"/>
              </a:rPr>
              <a:t>Insurance works by spreading risks around and helping people deal with potential harms, but not all risks are insurable.</a:t>
            </a:r>
          </a:p>
          <a:p>
            <a:pPr algn="ctr">
              <a:spcAft>
                <a:spcPts val="800"/>
              </a:spcAft>
            </a:pPr>
            <a:r>
              <a:rPr lang="en-US" sz="2800" dirty="0">
                <a:solidFill>
                  <a:srgbClr val="75B842"/>
                </a:solidFill>
                <a:latin typeface="Manrope Light" pitchFamily="2" charset="0"/>
              </a:rPr>
              <a:t>Question: Would a quantifiable or unquantifiable risk tend to be an insurable risk?</a:t>
            </a:r>
          </a:p>
        </p:txBody>
      </p:sp>
    </p:spTree>
    <p:extLst>
      <p:ext uri="{BB962C8B-B14F-4D97-AF65-F5344CB8AC3E}">
        <p14:creationId xmlns:p14="http://schemas.microsoft.com/office/powerpoint/2010/main" val="1858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95" y="502299"/>
            <a:ext cx="7292671" cy="840528"/>
          </a:xfrm>
        </p:spPr>
        <p:txBody>
          <a:bodyPr>
            <a:no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  <a:cs typeface="Arial" panose="020B0604020202020204" pitchFamily="34" charset="0"/>
              </a:rPr>
              <a:t>Quantifiable or unquantifiable risk?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ADF681B-C28D-6C8B-7E56-7A36FF999D9B}"/>
              </a:ext>
            </a:extLst>
          </p:cNvPr>
          <p:cNvSpPr/>
          <p:nvPr/>
        </p:nvSpPr>
        <p:spPr>
          <a:xfrm>
            <a:off x="535700" y="1449332"/>
            <a:ext cx="3206365" cy="1096682"/>
          </a:xfrm>
          <a:prstGeom prst="wedgeRoundRectCallout">
            <a:avLst>
              <a:gd name="adj1" fmla="val -42820"/>
              <a:gd name="adj2" fmla="val 69537"/>
              <a:gd name="adj3" fmla="val 16667"/>
            </a:avLst>
          </a:prstGeom>
          <a:ln w="12700">
            <a:solidFill>
              <a:srgbClr val="75B84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1. A past employee sells trade secrets to an outside company.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88B77BB-0CD2-C13A-E15D-8B65576921FF}"/>
              </a:ext>
            </a:extLst>
          </p:cNvPr>
          <p:cNvSpPr/>
          <p:nvPr/>
        </p:nvSpPr>
        <p:spPr>
          <a:xfrm>
            <a:off x="4354594" y="1416891"/>
            <a:ext cx="3482807" cy="1534722"/>
          </a:xfrm>
          <a:prstGeom prst="wedgeRoundRectCallout">
            <a:avLst>
              <a:gd name="adj1" fmla="val -42787"/>
              <a:gd name="adj2" fmla="val 61856"/>
              <a:gd name="adj3" fmla="val 16667"/>
            </a:avLst>
          </a:prstGeom>
          <a:ln w="12700">
            <a:solidFill>
              <a:srgbClr val="F1AE0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2. The probability that a major customer becomes bankrupt and does not pay money owed to a supplier</a:t>
            </a:r>
            <a:r>
              <a:rPr lang="en-US" sz="2000" dirty="0">
                <a:solidFill>
                  <a:srgbClr val="3B2D4D"/>
                </a:solidFill>
                <a:latin typeface="Manrope Light" pitchFamily="2" charset="0"/>
              </a:rPr>
              <a:t>.</a:t>
            </a:r>
            <a:endParaRPr lang="en-GB" sz="2000" dirty="0">
              <a:solidFill>
                <a:srgbClr val="3B2D4D"/>
              </a:solidFill>
              <a:latin typeface="Manrope Light" pitchFamily="2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E6B8656-0D62-E70A-0CB3-A1DC259A864F}"/>
              </a:ext>
            </a:extLst>
          </p:cNvPr>
          <p:cNvSpPr/>
          <p:nvPr/>
        </p:nvSpPr>
        <p:spPr>
          <a:xfrm>
            <a:off x="8330446" y="1467765"/>
            <a:ext cx="3430035" cy="1059816"/>
          </a:xfrm>
          <a:prstGeom prst="wedgeRoundRectCallout">
            <a:avLst>
              <a:gd name="adj1" fmla="val 40013"/>
              <a:gd name="adj2" fmla="val 65473"/>
              <a:gd name="adj3" fmla="val 16667"/>
            </a:avLst>
          </a:prstGeom>
          <a:ln w="12700">
            <a:solidFill>
              <a:srgbClr val="57C1D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3. The breakdown of key equipment or machinery</a:t>
            </a:r>
            <a:r>
              <a:rPr lang="en-US" sz="1700" dirty="0">
                <a:solidFill>
                  <a:srgbClr val="004C73"/>
                </a:solidFill>
                <a:latin typeface="Manrope" pitchFamily="2" charset="0"/>
              </a:rPr>
              <a:t>. </a:t>
            </a:r>
            <a:endParaRPr lang="en-GB" sz="1700" dirty="0">
              <a:solidFill>
                <a:srgbClr val="004C73"/>
              </a:solidFill>
              <a:latin typeface="Manrope" pitchFamily="2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5BCD4589-D166-8137-F74A-104B5FD94B09}"/>
              </a:ext>
            </a:extLst>
          </p:cNvPr>
          <p:cNvSpPr/>
          <p:nvPr/>
        </p:nvSpPr>
        <p:spPr>
          <a:xfrm>
            <a:off x="8330447" y="2898389"/>
            <a:ext cx="3432831" cy="883962"/>
          </a:xfrm>
          <a:prstGeom prst="wedgeRoundRectCallout">
            <a:avLst>
              <a:gd name="adj1" fmla="val -41525"/>
              <a:gd name="adj2" fmla="val 71677"/>
              <a:gd name="adj3" fmla="val 16667"/>
            </a:avLst>
          </a:prstGeom>
          <a:ln w="12700">
            <a:solidFill>
              <a:srgbClr val="75B8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6. A flood damages the place of business. </a:t>
            </a:r>
            <a:endParaRPr lang="en-GB" sz="2000" dirty="0">
              <a:solidFill>
                <a:srgbClr val="004C73"/>
              </a:solidFill>
              <a:latin typeface="Manrope Light" pitchFamily="2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F97EBE9-466F-7480-3277-6A23972CE2DC}"/>
              </a:ext>
            </a:extLst>
          </p:cNvPr>
          <p:cNvSpPr/>
          <p:nvPr/>
        </p:nvSpPr>
        <p:spPr>
          <a:xfrm>
            <a:off x="535701" y="2930511"/>
            <a:ext cx="3206365" cy="994127"/>
          </a:xfrm>
          <a:prstGeom prst="wedgeRoundRectCallout">
            <a:avLst>
              <a:gd name="adj1" fmla="val 39799"/>
              <a:gd name="adj2" fmla="val 66019"/>
              <a:gd name="adj3" fmla="val 16667"/>
            </a:avLst>
          </a:prstGeom>
          <a:ln w="12700">
            <a:solidFill>
              <a:srgbClr val="004C7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4. The impact of rapid expansion on staff morale</a:t>
            </a:r>
            <a:r>
              <a:rPr lang="en-US" sz="1700" dirty="0">
                <a:solidFill>
                  <a:srgbClr val="004C73"/>
                </a:solidFill>
                <a:latin typeface="Manrope" pitchFamily="2" charset="0"/>
              </a:rPr>
              <a:t>.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C135870E-B524-050F-FDAA-B9D4E68B5DBB}"/>
              </a:ext>
            </a:extLst>
          </p:cNvPr>
          <p:cNvSpPr/>
          <p:nvPr/>
        </p:nvSpPr>
        <p:spPr>
          <a:xfrm>
            <a:off x="4354594" y="3204796"/>
            <a:ext cx="3482807" cy="2254564"/>
          </a:xfrm>
          <a:prstGeom prst="wedgeRoundRectCallout">
            <a:avLst>
              <a:gd name="adj1" fmla="val 40990"/>
              <a:gd name="adj2" fmla="val 56692"/>
              <a:gd name="adj3" fmla="val 16667"/>
            </a:avLst>
          </a:prstGeom>
          <a:ln w="12700">
            <a:solidFill>
              <a:srgbClr val="BE2CC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5. The adverse effect on the company’s reputation if there is a major failure in quality control or if a major brand has to be withdrawn because it is affected by a health scare. </a:t>
            </a:r>
            <a:endParaRPr lang="en-GB" sz="2000" dirty="0">
              <a:solidFill>
                <a:srgbClr val="004C73"/>
              </a:solidFill>
              <a:latin typeface="Manrope Light" pitchFamily="2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1B9E5A07-C6ED-F07B-2B14-D362F90AFF3D}"/>
              </a:ext>
            </a:extLst>
          </p:cNvPr>
          <p:cNvSpPr/>
          <p:nvPr/>
        </p:nvSpPr>
        <p:spPr>
          <a:xfrm>
            <a:off x="535700" y="4239920"/>
            <a:ext cx="3206365" cy="1118693"/>
          </a:xfrm>
          <a:prstGeom prst="wedgeRoundRectCallout">
            <a:avLst>
              <a:gd name="adj1" fmla="val -42979"/>
              <a:gd name="adj2" fmla="val 60728"/>
              <a:gd name="adj3" fmla="val 16667"/>
            </a:avLst>
          </a:prstGeom>
          <a:ln w="12700">
            <a:solidFill>
              <a:srgbClr val="F1DD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7. The effect of external factors, such as a recession. 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FDE70EFE-11A2-165B-EB8A-7B2BAECFDEF0}"/>
              </a:ext>
            </a:extLst>
          </p:cNvPr>
          <p:cNvSpPr/>
          <p:nvPr/>
        </p:nvSpPr>
        <p:spPr>
          <a:xfrm>
            <a:off x="8330446" y="4217642"/>
            <a:ext cx="3432831" cy="1090287"/>
          </a:xfrm>
          <a:prstGeom prst="wedgeRoundRectCallout">
            <a:avLst>
              <a:gd name="adj1" fmla="val 39206"/>
              <a:gd name="adj2" fmla="val 62148"/>
              <a:gd name="adj3" fmla="val 16667"/>
            </a:avLst>
          </a:prstGeom>
          <a:ln w="12700">
            <a:solidFill>
              <a:srgbClr val="004C7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8. An employee becomes injured at work. </a:t>
            </a:r>
            <a:endParaRPr lang="en-GB" sz="2000" dirty="0">
              <a:solidFill>
                <a:srgbClr val="004C73"/>
              </a:solidFill>
              <a:latin typeface="Manrope Light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64D7D5-F2D6-B661-9762-9E13B16B1208}"/>
              </a:ext>
            </a:extLst>
          </p:cNvPr>
          <p:cNvSpPr txBox="1"/>
          <p:nvPr/>
        </p:nvSpPr>
        <p:spPr>
          <a:xfrm>
            <a:off x="680447" y="5533424"/>
            <a:ext cx="11082831" cy="506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Extension: Can you think of any types of insurance which would cover the quantifiable risks?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CB3FC4-D040-E9B1-6ED1-86B324B2815A}"/>
              </a:ext>
            </a:extLst>
          </p:cNvPr>
          <p:cNvSpPr txBox="1"/>
          <p:nvPr/>
        </p:nvSpPr>
        <p:spPr>
          <a:xfrm>
            <a:off x="358488" y="6267450"/>
            <a:ext cx="2176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14C74"/>
                </a:solidFill>
                <a:latin typeface="Manrope Light" pitchFamily="2" charset="0"/>
              </a:rPr>
              <a:t>10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14C74"/>
                </a:solidFill>
                <a:effectLst/>
                <a:uLnTx/>
                <a:uFillTx/>
                <a:latin typeface="Manrope Light" pitchFamily="2" charset="0"/>
              </a:rPr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224693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  <a:cs typeface="Arial" panose="020B0604020202020204" pitchFamily="34" charset="0"/>
              </a:rPr>
              <a:t>Mitigating risk</a:t>
            </a:r>
            <a:endParaRPr lang="en-GB" dirty="0">
              <a:solidFill>
                <a:srgbClr val="004C73"/>
              </a:solidFill>
              <a:latin typeface="Manrope SemiBold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F69730-6C98-03DE-F43D-A34825378F2C}"/>
              </a:ext>
            </a:extLst>
          </p:cNvPr>
          <p:cNvSpPr txBox="1"/>
          <p:nvPr/>
        </p:nvSpPr>
        <p:spPr>
          <a:xfrm>
            <a:off x="433495" y="1658894"/>
            <a:ext cx="11082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Activity: Create a </a:t>
            </a:r>
            <a:r>
              <a:rPr lang="en-US" sz="2400" dirty="0" err="1">
                <a:solidFill>
                  <a:srgbClr val="004C73"/>
                </a:solidFill>
                <a:latin typeface="Manrope Light" pitchFamily="2" charset="0"/>
              </a:rPr>
              <a:t>mindmap</a:t>
            </a:r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 in groups about different ways that you can mitigate risk in a business.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35095E-3C45-C1A6-DF54-1E931A0FFD12}"/>
              </a:ext>
            </a:extLst>
          </p:cNvPr>
          <p:cNvCxnSpPr>
            <a:cxnSpLocks/>
          </p:cNvCxnSpPr>
          <p:nvPr/>
        </p:nvCxnSpPr>
        <p:spPr>
          <a:xfrm flipH="1">
            <a:off x="2922006" y="4642055"/>
            <a:ext cx="1166517" cy="557051"/>
          </a:xfrm>
          <a:prstGeom prst="straightConnector1">
            <a:avLst/>
          </a:prstGeom>
          <a:ln w="57150">
            <a:solidFill>
              <a:srgbClr val="57C1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8FAE20-3F88-681A-54D7-71ECF9BB8406}"/>
              </a:ext>
            </a:extLst>
          </p:cNvPr>
          <p:cNvCxnSpPr>
            <a:cxnSpLocks/>
          </p:cNvCxnSpPr>
          <p:nvPr/>
        </p:nvCxnSpPr>
        <p:spPr>
          <a:xfrm flipH="1" flipV="1">
            <a:off x="3005958" y="3083009"/>
            <a:ext cx="1324304" cy="498074"/>
          </a:xfrm>
          <a:prstGeom prst="straightConnector1">
            <a:avLst/>
          </a:prstGeom>
          <a:ln w="57150">
            <a:solidFill>
              <a:srgbClr val="57C1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50ADBBA-4942-1186-54D8-AC345596932D}"/>
              </a:ext>
            </a:extLst>
          </p:cNvPr>
          <p:cNvCxnSpPr>
            <a:cxnSpLocks/>
          </p:cNvCxnSpPr>
          <p:nvPr/>
        </p:nvCxnSpPr>
        <p:spPr>
          <a:xfrm flipV="1">
            <a:off x="7998372" y="3181117"/>
            <a:ext cx="1135118" cy="536028"/>
          </a:xfrm>
          <a:prstGeom prst="straightConnector1">
            <a:avLst/>
          </a:prstGeom>
          <a:ln w="57150">
            <a:solidFill>
              <a:srgbClr val="57C1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3CDAB8A-3872-6DD8-5355-65C63E2324C0}"/>
              </a:ext>
            </a:extLst>
          </p:cNvPr>
          <p:cNvCxnSpPr>
            <a:cxnSpLocks/>
          </p:cNvCxnSpPr>
          <p:nvPr/>
        </p:nvCxnSpPr>
        <p:spPr>
          <a:xfrm>
            <a:off x="7851228" y="4396657"/>
            <a:ext cx="1282262" cy="588727"/>
          </a:xfrm>
          <a:prstGeom prst="straightConnector1">
            <a:avLst/>
          </a:prstGeom>
          <a:ln w="57150">
            <a:solidFill>
              <a:srgbClr val="57C1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loud 7">
            <a:extLst>
              <a:ext uri="{FF2B5EF4-FFF2-40B4-BE49-F238E27FC236}">
                <a16:creationId xmlns:a16="http://schemas.microsoft.com/office/drawing/2014/main" id="{1E5E1FA1-50D8-B55B-EDA8-07EEA7BEE4B4}"/>
              </a:ext>
            </a:extLst>
          </p:cNvPr>
          <p:cNvSpPr/>
          <p:nvPr/>
        </p:nvSpPr>
        <p:spPr>
          <a:xfrm>
            <a:off x="3920618" y="3083009"/>
            <a:ext cx="4172348" cy="2042522"/>
          </a:xfrm>
          <a:prstGeom prst="cloud">
            <a:avLst/>
          </a:prstGeom>
          <a:noFill/>
          <a:ln w="38100">
            <a:solidFill>
              <a:srgbClr val="57C1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anrope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2FCDF3-B01A-23C9-9B0A-4FE04F0E1897}"/>
              </a:ext>
            </a:extLst>
          </p:cNvPr>
          <p:cNvSpPr txBox="1"/>
          <p:nvPr/>
        </p:nvSpPr>
        <p:spPr>
          <a:xfrm>
            <a:off x="4422227" y="3867306"/>
            <a:ext cx="316913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4C73"/>
                </a:solidFill>
                <a:latin typeface="Manrope Light" pitchFamily="2" charset="0"/>
              </a:rPr>
              <a:t>Mitigating Risk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AB269B-027A-2670-7160-EE06A8E8CEFD}"/>
              </a:ext>
            </a:extLst>
          </p:cNvPr>
          <p:cNvSpPr txBox="1"/>
          <p:nvPr/>
        </p:nvSpPr>
        <p:spPr>
          <a:xfrm>
            <a:off x="358488" y="6267450"/>
            <a:ext cx="2176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14C74"/>
                </a:solidFill>
                <a:latin typeface="Manrope Light" pitchFamily="2" charset="0"/>
              </a:rPr>
              <a:t>5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14C74"/>
                </a:solidFill>
                <a:effectLst/>
                <a:uLnTx/>
                <a:uFillTx/>
                <a:latin typeface="Manrope Light" pitchFamily="2" charset="0"/>
              </a:rPr>
              <a:t>minutes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63A96B-4240-CED7-8528-45A19A7EAF1F}"/>
              </a:ext>
            </a:extLst>
          </p:cNvPr>
          <p:cNvSpPr txBox="1"/>
          <p:nvPr/>
        </p:nvSpPr>
        <p:spPr>
          <a:xfrm>
            <a:off x="216747" y="5563675"/>
            <a:ext cx="11758505" cy="506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Examples or risk: Natural disasters, equipment failure, employee error, injuries on site, etc.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E81E0-1FB0-5CDF-7FA7-0BF2D78066E3}"/>
              </a:ext>
            </a:extLst>
          </p:cNvPr>
          <p:cNvSpPr txBox="1"/>
          <p:nvPr/>
        </p:nvSpPr>
        <p:spPr>
          <a:xfrm>
            <a:off x="433495" y="2337918"/>
            <a:ext cx="34386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solidFill>
                  <a:srgbClr val="004C73"/>
                </a:solidFill>
                <a:latin typeface="Manrope SemiBold" pitchFamily="2" charset="0"/>
              </a:rPr>
              <a:t>Example</a:t>
            </a:r>
          </a:p>
          <a:p>
            <a:r>
              <a:rPr lang="en-GB" dirty="0">
                <a:solidFill>
                  <a:srgbClr val="004C73"/>
                </a:solidFill>
                <a:latin typeface="Manrope SemiBold" pitchFamily="2" charset="0"/>
              </a:rPr>
              <a:t>Business: </a:t>
            </a:r>
            <a:r>
              <a:rPr lang="en-GB" dirty="0">
                <a:solidFill>
                  <a:srgbClr val="004C73"/>
                </a:solidFill>
                <a:latin typeface="Manrope Light" pitchFamily="2" charset="0"/>
              </a:rPr>
              <a:t>Amazon Warehouse </a:t>
            </a:r>
          </a:p>
          <a:p>
            <a:r>
              <a:rPr lang="en-GB" dirty="0">
                <a:solidFill>
                  <a:srgbClr val="004C73"/>
                </a:solidFill>
                <a:latin typeface="Manrope SemiBold" pitchFamily="2" charset="0"/>
              </a:rPr>
              <a:t>Risk: </a:t>
            </a:r>
            <a:r>
              <a:rPr lang="en-GB" dirty="0">
                <a:solidFill>
                  <a:srgbClr val="004C73"/>
                </a:solidFill>
                <a:latin typeface="Manrope Light" pitchFamily="2" charset="0"/>
              </a:rPr>
              <a:t>Fire</a:t>
            </a:r>
          </a:p>
          <a:p>
            <a:r>
              <a:rPr lang="en-GB" dirty="0">
                <a:solidFill>
                  <a:srgbClr val="004C73"/>
                </a:solidFill>
                <a:latin typeface="Manrope SemiBold" pitchFamily="2" charset="0"/>
              </a:rPr>
              <a:t>Mitigation</a:t>
            </a:r>
            <a:r>
              <a:rPr lang="en-GB" b="1" dirty="0">
                <a:solidFill>
                  <a:srgbClr val="004C73"/>
                </a:solidFill>
                <a:latin typeface="Manrope SemiBold" pitchFamily="2" charset="0"/>
              </a:rPr>
              <a:t>: </a:t>
            </a:r>
            <a:r>
              <a:rPr lang="en-GB" dirty="0">
                <a:solidFill>
                  <a:srgbClr val="004C73"/>
                </a:solidFill>
                <a:latin typeface="Manrope Light" pitchFamily="2" charset="0"/>
              </a:rPr>
              <a:t>Fire safety </a:t>
            </a:r>
          </a:p>
          <a:p>
            <a:r>
              <a:rPr lang="en-GB" dirty="0">
                <a:solidFill>
                  <a:srgbClr val="004C73"/>
                </a:solidFill>
                <a:latin typeface="Manrope Light" pitchFamily="2" charset="0"/>
              </a:rPr>
              <a:t>training, evacuation procedure, fire extinguishers on-site, business contents insurance </a:t>
            </a:r>
          </a:p>
        </p:txBody>
      </p:sp>
    </p:spTree>
    <p:extLst>
      <p:ext uri="{BB962C8B-B14F-4D97-AF65-F5344CB8AC3E}">
        <p14:creationId xmlns:p14="http://schemas.microsoft.com/office/powerpoint/2010/main" val="253509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  <a:cs typeface="Arial" panose="020B0604020202020204" pitchFamily="34" charset="0"/>
              </a:rPr>
              <a:t>Mitigating risk</a:t>
            </a:r>
            <a:endParaRPr lang="en-GB" dirty="0">
              <a:solidFill>
                <a:srgbClr val="004C73"/>
              </a:solidFill>
              <a:latin typeface="Manrope SemiBold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F69730-6C98-03DE-F43D-A34825378F2C}"/>
              </a:ext>
            </a:extLst>
          </p:cNvPr>
          <p:cNvSpPr txBox="1"/>
          <p:nvPr/>
        </p:nvSpPr>
        <p:spPr>
          <a:xfrm>
            <a:off x="428722" y="1658894"/>
            <a:ext cx="110828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4C73"/>
                </a:solidFill>
                <a:latin typeface="Manrope Light" pitchFamily="2" charset="0"/>
              </a:rPr>
              <a:t>Risk mitigation is the practice of </a:t>
            </a:r>
            <a:r>
              <a:rPr lang="en-US" sz="2800" dirty="0">
                <a:solidFill>
                  <a:srgbClr val="75B842"/>
                </a:solidFill>
                <a:latin typeface="Manrope Light" pitchFamily="2" charset="0"/>
              </a:rPr>
              <a:t>reducing the impact </a:t>
            </a:r>
            <a:r>
              <a:rPr lang="en-US" sz="2800" dirty="0">
                <a:solidFill>
                  <a:srgbClr val="004C73"/>
                </a:solidFill>
                <a:latin typeface="Manrope Light" pitchFamily="2" charset="0"/>
              </a:rPr>
              <a:t>of potential risks by </a:t>
            </a:r>
            <a:r>
              <a:rPr lang="en-US" sz="2800" dirty="0">
                <a:solidFill>
                  <a:srgbClr val="75B842"/>
                </a:solidFill>
                <a:latin typeface="Manrope Light" pitchFamily="2" charset="0"/>
              </a:rPr>
              <a:t>developing a plan </a:t>
            </a:r>
            <a:r>
              <a:rPr lang="en-US" sz="2800" dirty="0">
                <a:solidFill>
                  <a:srgbClr val="004C73"/>
                </a:solidFill>
                <a:latin typeface="Manrope Light" pitchFamily="2" charset="0"/>
              </a:rPr>
              <a:t>to manage, eliminate, or limit setbacks as much as possible.</a:t>
            </a:r>
          </a:p>
          <a:p>
            <a:endParaRPr lang="en-US" sz="2800" dirty="0">
              <a:latin typeface="Manrope Light" pitchFamily="2" charset="0"/>
            </a:endParaRPr>
          </a:p>
          <a:p>
            <a:pPr algn="ctr"/>
            <a:r>
              <a:rPr lang="en-US" sz="2800" dirty="0">
                <a:solidFill>
                  <a:srgbClr val="75B842"/>
                </a:solidFill>
                <a:latin typeface="Manrope Light" pitchFamily="2" charset="0"/>
              </a:rPr>
              <a:t>Question: Which of the following common risk mitigation strategies applies to insurance?</a:t>
            </a:r>
          </a:p>
          <a:p>
            <a:pPr marL="514350" indent="-514350">
              <a:buClr>
                <a:srgbClr val="75B842"/>
              </a:buClr>
              <a:buFont typeface="+mj-lt"/>
              <a:buAutoNum type="alphaLcParenR"/>
            </a:pPr>
            <a:r>
              <a:rPr lang="en-US" sz="2800" dirty="0">
                <a:solidFill>
                  <a:srgbClr val="004C73"/>
                </a:solidFill>
                <a:latin typeface="Manrope Light" pitchFamily="2" charset="0"/>
              </a:rPr>
              <a:t>Avoidance – to eliminate, withdraw from or not become involved</a:t>
            </a:r>
          </a:p>
          <a:p>
            <a:pPr marL="514350" indent="-514350">
              <a:buClr>
                <a:srgbClr val="75B842"/>
              </a:buClr>
              <a:buFont typeface="+mj-lt"/>
              <a:buAutoNum type="alphaLcParenR"/>
            </a:pPr>
            <a:r>
              <a:rPr lang="en-US" sz="2800" dirty="0">
                <a:solidFill>
                  <a:srgbClr val="004C73"/>
                </a:solidFill>
                <a:latin typeface="Manrope Light" pitchFamily="2" charset="0"/>
              </a:rPr>
              <a:t>Reduction – </a:t>
            </a:r>
            <a:r>
              <a:rPr lang="en-US" sz="2800" dirty="0" err="1">
                <a:solidFill>
                  <a:srgbClr val="004C73"/>
                </a:solidFill>
                <a:latin typeface="Manrope Light" pitchFamily="2" charset="0"/>
              </a:rPr>
              <a:t>optimise</a:t>
            </a:r>
            <a:r>
              <a:rPr lang="en-US" sz="2800" dirty="0">
                <a:solidFill>
                  <a:srgbClr val="004C73"/>
                </a:solidFill>
                <a:latin typeface="Manrope Light" pitchFamily="2" charset="0"/>
              </a:rPr>
              <a:t> and mitigate risks</a:t>
            </a:r>
          </a:p>
          <a:p>
            <a:pPr marL="514350" indent="-514350">
              <a:buClr>
                <a:srgbClr val="75B842"/>
              </a:buClr>
              <a:buFont typeface="+mj-lt"/>
              <a:buAutoNum type="alphaLcParenR"/>
            </a:pPr>
            <a:r>
              <a:rPr lang="en-US" sz="2800" dirty="0">
                <a:solidFill>
                  <a:srgbClr val="004C73"/>
                </a:solidFill>
                <a:latin typeface="Manrope Light" pitchFamily="2" charset="0"/>
              </a:rPr>
              <a:t>Transference – sharing with another party the burden of loss</a:t>
            </a:r>
          </a:p>
          <a:p>
            <a:pPr marL="514350" indent="-514350">
              <a:buClr>
                <a:srgbClr val="75B842"/>
              </a:buClr>
              <a:buFont typeface="+mj-lt"/>
              <a:buAutoNum type="alphaLcParenR"/>
            </a:pPr>
            <a:r>
              <a:rPr lang="en-US" sz="2800" dirty="0">
                <a:solidFill>
                  <a:srgbClr val="004C73"/>
                </a:solidFill>
                <a:latin typeface="Manrope Light" pitchFamily="2" charset="0"/>
              </a:rPr>
              <a:t>Retention – acceptance and budget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E4A91-7B03-DEB0-5716-CCDCB81DBDE0}"/>
              </a:ext>
            </a:extLst>
          </p:cNvPr>
          <p:cNvSpPr txBox="1"/>
          <p:nvPr/>
        </p:nvSpPr>
        <p:spPr>
          <a:xfrm rot="874916">
            <a:off x="10813257" y="4812852"/>
            <a:ext cx="757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75B842"/>
                </a:solidFill>
                <a:latin typeface="Manrope Light" pitchFamily="2" charset="0"/>
              </a:rPr>
              <a:t>✓</a:t>
            </a:r>
            <a:endParaRPr lang="en-US" sz="5400" dirty="0">
              <a:solidFill>
                <a:srgbClr val="75B842"/>
              </a:solidFill>
              <a:latin typeface="Manrope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29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city&#10;&#10;Description automatically generated">
            <a:extLst>
              <a:ext uri="{FF2B5EF4-FFF2-40B4-BE49-F238E27FC236}">
                <a16:creationId xmlns:a16="http://schemas.microsoft.com/office/drawing/2014/main" id="{7D07D893-89E1-5A0A-C3F4-6EFDFDF8AD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3" b="616"/>
          <a:stretch/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863FF6-F1BD-0CE8-0C8D-D359CF0681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C1D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7C3835-6E49-308D-9E6E-A844963D27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3" t="26593" r="21685" b="36087"/>
          <a:stretch/>
        </p:blipFill>
        <p:spPr>
          <a:xfrm>
            <a:off x="0" y="1"/>
            <a:ext cx="885692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34B394-00DD-D69F-E59A-C721ECC6CD20}"/>
              </a:ext>
            </a:extLst>
          </p:cNvPr>
          <p:cNvGrpSpPr/>
          <p:nvPr/>
        </p:nvGrpSpPr>
        <p:grpSpPr>
          <a:xfrm>
            <a:off x="145895" y="3130606"/>
            <a:ext cx="12046105" cy="3727394"/>
            <a:chOff x="-727873" y="3463116"/>
            <a:chExt cx="12046105" cy="3727394"/>
          </a:xfrm>
        </p:grpSpPr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2B52BBDE-25EF-429B-B3F1-4A0DF7C92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8588" y="6504712"/>
              <a:ext cx="4429644" cy="68579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874CB15-1794-7CD3-1245-FE3A065FB098}"/>
                </a:ext>
              </a:extLst>
            </p:cNvPr>
            <p:cNvSpPr txBox="1"/>
            <p:nvPr/>
          </p:nvSpPr>
          <p:spPr>
            <a:xfrm>
              <a:off x="-727873" y="3463116"/>
              <a:ext cx="7011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Manrope SemiBold" pitchFamily="2" charset="0"/>
                </a:rPr>
                <a:t>How does risk affect businesses?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9686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computer, indoor&#10;&#10;Description automatically generated">
            <a:extLst>
              <a:ext uri="{FF2B5EF4-FFF2-40B4-BE49-F238E27FC236}">
                <a16:creationId xmlns:a16="http://schemas.microsoft.com/office/drawing/2014/main" id="{86C3650C-A8CD-42AB-0481-CACEE11E90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1" b="6054"/>
          <a:stretch/>
        </p:blipFill>
        <p:spPr>
          <a:xfrm>
            <a:off x="0" y="1"/>
            <a:ext cx="12192002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7559540-7B16-1E5F-0875-AE06954B4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00" y="4956625"/>
            <a:ext cx="1575120" cy="587258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72D7BE-166C-1F61-5A24-63CFADD36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66" y="4871232"/>
            <a:ext cx="2077879" cy="7747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574D01-3E19-42F6-26DB-4729865986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74B9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64A7FB-E9CE-50EE-0D3A-6A89EBBD38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3" t="26593" r="21685" b="36087"/>
          <a:stretch/>
        </p:blipFill>
        <p:spPr>
          <a:xfrm>
            <a:off x="0" y="1"/>
            <a:ext cx="885692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BE8ABE9-AE90-1AB5-9907-E26061FDF933}"/>
              </a:ext>
            </a:extLst>
          </p:cNvPr>
          <p:cNvGrpSpPr/>
          <p:nvPr/>
        </p:nvGrpSpPr>
        <p:grpSpPr>
          <a:xfrm>
            <a:off x="105127" y="2890391"/>
            <a:ext cx="12086866" cy="3967608"/>
            <a:chOff x="-768653" y="3222901"/>
            <a:chExt cx="12086866" cy="3967608"/>
          </a:xfrm>
        </p:grpSpPr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E5964E6C-57F0-4FED-07FD-B94A2DA45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8569" y="6504711"/>
              <a:ext cx="4429644" cy="68579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6713FC-A498-6917-578D-715365FED69E}"/>
                </a:ext>
              </a:extLst>
            </p:cNvPr>
            <p:cNvSpPr txBox="1"/>
            <p:nvPr/>
          </p:nvSpPr>
          <p:spPr>
            <a:xfrm>
              <a:off x="-768653" y="3222901"/>
              <a:ext cx="69462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Manrope SemiBold" pitchFamily="2" charset="0"/>
                </a:rPr>
                <a:t>How can insurance help businesses?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7441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  <a:cs typeface="Arial" panose="020B0604020202020204" pitchFamily="34" charset="0"/>
              </a:rPr>
              <a:t>Global Claims Review</a:t>
            </a:r>
            <a:endParaRPr lang="en-GB" dirty="0">
              <a:solidFill>
                <a:srgbClr val="004C73"/>
              </a:solidFill>
              <a:latin typeface="Manrope SemiBold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A2D054-525D-1D4D-A305-A55F7797151A}"/>
              </a:ext>
            </a:extLst>
          </p:cNvPr>
          <p:cNvSpPr txBox="1"/>
          <p:nvPr/>
        </p:nvSpPr>
        <p:spPr>
          <a:xfrm>
            <a:off x="850556" y="1937916"/>
            <a:ext cx="10490887" cy="372409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2800" dirty="0">
                <a:solidFill>
                  <a:srgbClr val="004C73"/>
                </a:solidFill>
                <a:latin typeface="Manrope Light" pitchFamily="2" charset="0"/>
              </a:rPr>
              <a:t>The insurance claims between 2017 and 2021 have an approximate value of </a:t>
            </a:r>
            <a:r>
              <a:rPr lang="en-US" sz="2800" dirty="0">
                <a:solidFill>
                  <a:srgbClr val="57C1DF"/>
                </a:solidFill>
                <a:latin typeface="Manrope Light" pitchFamily="2" charset="0"/>
              </a:rPr>
              <a:t>£76.5 billion</a:t>
            </a:r>
            <a:r>
              <a:rPr lang="en-US" sz="2800" dirty="0">
                <a:solidFill>
                  <a:srgbClr val="004C73"/>
                </a:solidFill>
                <a:latin typeface="Manrope Light" pitchFamily="2" charset="0"/>
              </a:rPr>
              <a:t>.</a:t>
            </a:r>
            <a:endParaRPr lang="en-US" sz="2800" dirty="0">
              <a:solidFill>
                <a:srgbClr val="57C1DF"/>
              </a:solidFill>
              <a:latin typeface="Manrope Light" pitchFamily="2" charset="0"/>
            </a:endParaRPr>
          </a:p>
          <a:p>
            <a:pPr algn="ctr"/>
            <a:endParaRPr lang="en-US" sz="3200" b="1" dirty="0">
              <a:latin typeface="Manrope" pitchFamily="2" charset="0"/>
            </a:endParaRPr>
          </a:p>
          <a:p>
            <a:pPr algn="ctr"/>
            <a:r>
              <a:rPr lang="en-US" sz="2800" dirty="0">
                <a:solidFill>
                  <a:srgbClr val="004C73"/>
                </a:solidFill>
                <a:latin typeface="Manrope Light" pitchFamily="2" charset="0"/>
              </a:rPr>
              <a:t>That means that insurance companies have paid out – on average – </a:t>
            </a:r>
            <a:r>
              <a:rPr lang="en-US" sz="2800" dirty="0">
                <a:solidFill>
                  <a:srgbClr val="F1AE02"/>
                </a:solidFill>
                <a:latin typeface="Manrope Light" pitchFamily="2" charset="0"/>
              </a:rPr>
              <a:t>over £41 million every day for five years </a:t>
            </a:r>
            <a:r>
              <a:rPr lang="en-US" sz="2800" dirty="0">
                <a:solidFill>
                  <a:srgbClr val="004C73"/>
                </a:solidFill>
                <a:latin typeface="Manrope Light" pitchFamily="2" charset="0"/>
              </a:rPr>
              <a:t>to cover losses.</a:t>
            </a:r>
          </a:p>
          <a:p>
            <a:pPr algn="ctr"/>
            <a:endParaRPr lang="en-US" sz="3200" dirty="0">
              <a:latin typeface="Manrope" pitchFamily="2" charset="0"/>
            </a:endParaRPr>
          </a:p>
          <a:p>
            <a:pPr algn="ctr"/>
            <a:r>
              <a:rPr lang="en-US" sz="2800" dirty="0">
                <a:solidFill>
                  <a:srgbClr val="004C73"/>
                </a:solidFill>
                <a:latin typeface="Manrope Light" pitchFamily="2" charset="0"/>
              </a:rPr>
              <a:t>Insurers are also seeing </a:t>
            </a:r>
            <a:r>
              <a:rPr lang="en-US" sz="2800" dirty="0">
                <a:solidFill>
                  <a:srgbClr val="75B842"/>
                </a:solidFill>
                <a:latin typeface="Manrope Light" pitchFamily="2" charset="0"/>
              </a:rPr>
              <a:t>new</a:t>
            </a:r>
            <a:r>
              <a:rPr lang="en-US" sz="3200" dirty="0">
                <a:latin typeface="Manrope Light" pitchFamily="2" charset="0"/>
              </a:rPr>
              <a:t> </a:t>
            </a:r>
            <a:r>
              <a:rPr lang="en-US" sz="2800" dirty="0">
                <a:solidFill>
                  <a:srgbClr val="004C73"/>
                </a:solidFill>
                <a:latin typeface="Manrope Light" pitchFamily="2" charset="0"/>
              </a:rPr>
              <a:t>and</a:t>
            </a:r>
            <a:r>
              <a:rPr lang="en-US" sz="3200" dirty="0">
                <a:latin typeface="Manrope Light" pitchFamily="2" charset="0"/>
              </a:rPr>
              <a:t> </a:t>
            </a:r>
            <a:r>
              <a:rPr lang="en-US" sz="2800" dirty="0">
                <a:solidFill>
                  <a:srgbClr val="75B842"/>
                </a:solidFill>
                <a:latin typeface="Manrope Light" pitchFamily="2" charset="0"/>
              </a:rPr>
              <a:t>more unusual </a:t>
            </a:r>
            <a:r>
              <a:rPr lang="en-US" sz="2800" dirty="0">
                <a:solidFill>
                  <a:srgbClr val="004C73"/>
                </a:solidFill>
                <a:latin typeface="Manrope Light" pitchFamily="2" charset="0"/>
              </a:rPr>
              <a:t>loss scenarios.</a:t>
            </a:r>
          </a:p>
        </p:txBody>
      </p:sp>
    </p:spTree>
    <p:extLst>
      <p:ext uri="{BB962C8B-B14F-4D97-AF65-F5344CB8AC3E}">
        <p14:creationId xmlns:p14="http://schemas.microsoft.com/office/powerpoint/2010/main" val="125665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  <a:cs typeface="Arial" panose="020B0604020202020204" pitchFamily="34" charset="0"/>
              </a:rPr>
              <a:t>The top 10 causes of loss</a:t>
            </a:r>
            <a:endParaRPr lang="en-GB" dirty="0">
              <a:solidFill>
                <a:srgbClr val="004C73"/>
              </a:solidFill>
              <a:latin typeface="Manrope SemiBold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A2D054-525D-1D4D-A305-A55F7797151A}"/>
              </a:ext>
            </a:extLst>
          </p:cNvPr>
          <p:cNvSpPr txBox="1"/>
          <p:nvPr/>
        </p:nvSpPr>
        <p:spPr>
          <a:xfrm>
            <a:off x="850556" y="2219030"/>
            <a:ext cx="10490887" cy="391094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>
              <a:lnSpc>
                <a:spcPts val="3000"/>
              </a:lnSpc>
              <a:buFont typeface="+mj-lt"/>
              <a:buAutoNum type="alphaLcParenR"/>
            </a:pPr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Shipping incidents</a:t>
            </a:r>
          </a:p>
          <a:p>
            <a:pPr marL="457200" indent="-457200">
              <a:lnSpc>
                <a:spcPts val="3000"/>
              </a:lnSpc>
              <a:buFont typeface="+mj-lt"/>
              <a:buAutoNum type="alphaLcParenR"/>
            </a:pPr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Water damage</a:t>
            </a:r>
          </a:p>
          <a:p>
            <a:pPr marL="457200" indent="-457200">
              <a:lnSpc>
                <a:spcPts val="3000"/>
              </a:lnSpc>
              <a:buFont typeface="+mj-lt"/>
              <a:buAutoNum type="alphaLcParenR"/>
            </a:pPr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Machinery breakdown</a:t>
            </a:r>
          </a:p>
          <a:p>
            <a:pPr marL="457200" indent="-457200">
              <a:lnSpc>
                <a:spcPts val="3000"/>
              </a:lnSpc>
              <a:buFont typeface="+mj-lt"/>
              <a:buAutoNum type="alphaLcParenR"/>
            </a:pPr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Fire or explosion</a:t>
            </a:r>
          </a:p>
          <a:p>
            <a:pPr marL="457200" indent="-457200">
              <a:lnSpc>
                <a:spcPts val="3000"/>
              </a:lnSpc>
              <a:buFont typeface="+mj-lt"/>
              <a:buAutoNum type="alphaLcParenR"/>
            </a:pPr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Faulty workmanship or maintenance</a:t>
            </a:r>
          </a:p>
          <a:p>
            <a:pPr marL="457200" indent="-457200">
              <a:lnSpc>
                <a:spcPts val="3000"/>
              </a:lnSpc>
              <a:buFont typeface="+mj-lt"/>
              <a:buAutoNum type="alphaLcParenR"/>
            </a:pPr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Damaged goods</a:t>
            </a:r>
          </a:p>
          <a:p>
            <a:pPr marL="457200" indent="-457200">
              <a:lnSpc>
                <a:spcPts val="3000"/>
              </a:lnSpc>
              <a:buFont typeface="+mj-lt"/>
              <a:buAutoNum type="alphaLcParenR"/>
            </a:pPr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Negligence or </a:t>
            </a:r>
            <a:r>
              <a:rPr lang="en-US" sz="2000" dirty="0" err="1">
                <a:solidFill>
                  <a:srgbClr val="004C73"/>
                </a:solidFill>
                <a:latin typeface="Manrope Light" pitchFamily="2" charset="0"/>
              </a:rPr>
              <a:t>misadvice</a:t>
            </a:r>
            <a:endParaRPr lang="en-US" sz="2000" dirty="0">
              <a:solidFill>
                <a:srgbClr val="004C73"/>
              </a:solidFill>
              <a:latin typeface="Manrope Light" pitchFamily="2" charset="0"/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lphaLcParenR"/>
            </a:pPr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Natural catastrophes</a:t>
            </a:r>
          </a:p>
          <a:p>
            <a:pPr marL="457200" indent="-457200">
              <a:lnSpc>
                <a:spcPts val="3000"/>
              </a:lnSpc>
              <a:buFont typeface="+mj-lt"/>
              <a:buAutoNum type="alphaLcParenR"/>
            </a:pPr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Defective products</a:t>
            </a:r>
          </a:p>
          <a:p>
            <a:pPr marL="457200" indent="-457200">
              <a:lnSpc>
                <a:spcPts val="3000"/>
              </a:lnSpc>
              <a:buFont typeface="+mj-lt"/>
              <a:buAutoNum type="alphaLcParenR"/>
            </a:pPr>
            <a:r>
              <a:rPr lang="en-US" sz="2000" dirty="0">
                <a:solidFill>
                  <a:srgbClr val="004C73"/>
                </a:solidFill>
                <a:latin typeface="Manrope Light" pitchFamily="2" charset="0"/>
              </a:rPr>
              <a:t>Aviation collision or crash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02451F8-64DA-271B-A1FC-5266A002BCF9}"/>
              </a:ext>
            </a:extLst>
          </p:cNvPr>
          <p:cNvSpPr txBox="1">
            <a:spLocks/>
          </p:cNvSpPr>
          <p:nvPr/>
        </p:nvSpPr>
        <p:spPr>
          <a:xfrm>
            <a:off x="428722" y="1457283"/>
            <a:ext cx="11128278" cy="840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l" defTabSz="60958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75B842"/>
                </a:solidFill>
                <a:latin typeface="Manrope Light" pitchFamily="2" charset="0"/>
                <a:cs typeface="Arial" panose="020B0604020202020204" pitchFamily="34" charset="0"/>
              </a:rPr>
              <a:t>Activity: Rank the following top 10 global causes of loss by the </a:t>
            </a:r>
            <a:r>
              <a:rPr lang="en-US" sz="2400" dirty="0">
                <a:solidFill>
                  <a:srgbClr val="75B842"/>
                </a:solidFill>
                <a:latin typeface="Manrope SemiBold" pitchFamily="2" charset="0"/>
                <a:cs typeface="Arial" panose="020B0604020202020204" pitchFamily="34" charset="0"/>
              </a:rPr>
              <a:t>value of claims</a:t>
            </a:r>
            <a:r>
              <a:rPr lang="en-US" sz="2400" dirty="0">
                <a:solidFill>
                  <a:srgbClr val="75B842"/>
                </a:solidFill>
                <a:latin typeface="Manrope Light" pitchFamily="2" charset="0"/>
                <a:cs typeface="Arial" panose="020B0604020202020204" pitchFamily="34" charset="0"/>
              </a:rPr>
              <a:t>.</a:t>
            </a:r>
            <a:endParaRPr lang="en-GB" sz="2400" dirty="0">
              <a:solidFill>
                <a:srgbClr val="75B842"/>
              </a:solidFill>
              <a:latin typeface="Manrope Light" pitchFamily="2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916543-79E5-E3BD-C18C-D7D96C11C7DC}"/>
              </a:ext>
            </a:extLst>
          </p:cNvPr>
          <p:cNvSpPr txBox="1"/>
          <p:nvPr/>
        </p:nvSpPr>
        <p:spPr>
          <a:xfrm>
            <a:off x="6400800" y="2184502"/>
            <a:ext cx="5578034" cy="391094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75B842"/>
                </a:solidFill>
                <a:latin typeface="Manrope Light" pitchFamily="2" charset="0"/>
              </a:rPr>
              <a:t>Fire or explosion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75B842"/>
                </a:solidFill>
                <a:latin typeface="Manrope Light" pitchFamily="2" charset="0"/>
              </a:rPr>
              <a:t>Natural catastrophes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75B842"/>
                </a:solidFill>
                <a:latin typeface="Manrope Light" pitchFamily="2" charset="0"/>
              </a:rPr>
              <a:t>Faulty workmanship or maintenance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75B842"/>
                </a:solidFill>
                <a:latin typeface="Manrope Light" pitchFamily="2" charset="0"/>
              </a:rPr>
              <a:t>Aviation collision or crash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75B842"/>
                </a:solidFill>
                <a:latin typeface="Manrope Light" pitchFamily="2" charset="0"/>
              </a:rPr>
              <a:t>Machinery breakdown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75B842"/>
                </a:solidFill>
                <a:latin typeface="Manrope Light" pitchFamily="2" charset="0"/>
              </a:rPr>
              <a:t>Defective products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75B842"/>
                </a:solidFill>
                <a:latin typeface="Manrope Light" pitchFamily="2" charset="0"/>
              </a:rPr>
              <a:t>Shipping incidents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75B842"/>
                </a:solidFill>
                <a:latin typeface="Manrope Light" pitchFamily="2" charset="0"/>
              </a:rPr>
              <a:t>Damaged goods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75B842"/>
                </a:solidFill>
                <a:latin typeface="Manrope Light" pitchFamily="2" charset="0"/>
              </a:rPr>
              <a:t>Negligence or </a:t>
            </a:r>
            <a:r>
              <a:rPr lang="en-US" sz="2000" dirty="0" err="1">
                <a:solidFill>
                  <a:srgbClr val="75B842"/>
                </a:solidFill>
                <a:latin typeface="Manrope Light" pitchFamily="2" charset="0"/>
              </a:rPr>
              <a:t>misadvice</a:t>
            </a:r>
            <a:endParaRPr lang="en-US" sz="2000" dirty="0">
              <a:solidFill>
                <a:srgbClr val="75B842"/>
              </a:solidFill>
              <a:latin typeface="Manrope Light" pitchFamily="2" charset="0"/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75B842"/>
                </a:solidFill>
                <a:latin typeface="Manrope Light" pitchFamily="2" charset="0"/>
              </a:rPr>
              <a:t>Water damage</a:t>
            </a:r>
          </a:p>
        </p:txBody>
      </p:sp>
    </p:spTree>
    <p:extLst>
      <p:ext uri="{BB962C8B-B14F-4D97-AF65-F5344CB8AC3E}">
        <p14:creationId xmlns:p14="http://schemas.microsoft.com/office/powerpoint/2010/main" val="276985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19" y="487985"/>
            <a:ext cx="11443195" cy="1414576"/>
          </a:xfrm>
        </p:spPr>
        <p:txBody>
          <a:bodyPr>
            <a:norm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004C73"/>
                </a:solidFill>
                <a:latin typeface="Manrope SemiBold" pitchFamily="2" charset="0"/>
                <a:cs typeface="Arial" panose="020B0604020202020204" pitchFamily="34" charset="0"/>
              </a:rPr>
              <a:t>Risk Matrix</a:t>
            </a:r>
            <a:endParaRPr lang="en-GB" sz="2400" dirty="0">
              <a:solidFill>
                <a:srgbClr val="004C73"/>
              </a:solidFill>
              <a:latin typeface="Manrope Ligh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9784109-71C3-69A6-F245-D6ECDAE7EA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359906"/>
              </p:ext>
            </p:extLst>
          </p:nvPr>
        </p:nvGraphicFramePr>
        <p:xfrm>
          <a:off x="3766782" y="2327315"/>
          <a:ext cx="7996498" cy="3182664"/>
        </p:xfrm>
        <a:graphic>
          <a:graphicData uri="http://schemas.openxmlformats.org/drawingml/2006/table">
            <a:tbl>
              <a:tblPr firstRow="1" firstCol="1" bandRow="1"/>
              <a:tblGrid>
                <a:gridCol w="405370">
                  <a:extLst>
                    <a:ext uri="{9D8B030D-6E8A-4147-A177-3AD203B41FA5}">
                      <a16:colId xmlns:a16="http://schemas.microsoft.com/office/drawing/2014/main" val="3220389374"/>
                    </a:ext>
                  </a:extLst>
                </a:gridCol>
                <a:gridCol w="1265188">
                  <a:extLst>
                    <a:ext uri="{9D8B030D-6E8A-4147-A177-3AD203B41FA5}">
                      <a16:colId xmlns:a16="http://schemas.microsoft.com/office/drawing/2014/main" val="3259866324"/>
                    </a:ext>
                  </a:extLst>
                </a:gridCol>
                <a:gridCol w="1265188">
                  <a:extLst>
                    <a:ext uri="{9D8B030D-6E8A-4147-A177-3AD203B41FA5}">
                      <a16:colId xmlns:a16="http://schemas.microsoft.com/office/drawing/2014/main" val="2216585167"/>
                    </a:ext>
                  </a:extLst>
                </a:gridCol>
                <a:gridCol w="1265188">
                  <a:extLst>
                    <a:ext uri="{9D8B030D-6E8A-4147-A177-3AD203B41FA5}">
                      <a16:colId xmlns:a16="http://schemas.microsoft.com/office/drawing/2014/main" val="1647470702"/>
                    </a:ext>
                  </a:extLst>
                </a:gridCol>
                <a:gridCol w="1265188">
                  <a:extLst>
                    <a:ext uri="{9D8B030D-6E8A-4147-A177-3AD203B41FA5}">
                      <a16:colId xmlns:a16="http://schemas.microsoft.com/office/drawing/2014/main" val="4253428003"/>
                    </a:ext>
                  </a:extLst>
                </a:gridCol>
                <a:gridCol w="1265188">
                  <a:extLst>
                    <a:ext uri="{9D8B030D-6E8A-4147-A177-3AD203B41FA5}">
                      <a16:colId xmlns:a16="http://schemas.microsoft.com/office/drawing/2014/main" val="1150140335"/>
                    </a:ext>
                  </a:extLst>
                </a:gridCol>
                <a:gridCol w="1265188">
                  <a:extLst>
                    <a:ext uri="{9D8B030D-6E8A-4147-A177-3AD203B41FA5}">
                      <a16:colId xmlns:a16="http://schemas.microsoft.com/office/drawing/2014/main" val="1126550631"/>
                    </a:ext>
                  </a:extLst>
                </a:gridCol>
              </a:tblGrid>
              <a:tr h="2885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40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4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>
                      <a:noFill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Consequence</a:t>
                      </a:r>
                      <a:endParaRPr lang="en-GB" sz="14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395662"/>
                  </a:ext>
                </a:extLst>
              </a:tr>
              <a:tr h="4823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40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4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>
                      <a:noFill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Negligible</a:t>
                      </a:r>
                      <a:b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4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Minor</a:t>
                      </a:r>
                      <a:b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4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Moderate</a:t>
                      </a:r>
                      <a:b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40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Major</a:t>
                      </a:r>
                      <a:b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40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Catastrophic</a:t>
                      </a:r>
                      <a:b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140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890054"/>
                  </a:ext>
                </a:extLst>
              </a:tr>
              <a:tr h="482353">
                <a:tc rowSpan="5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Likelihood</a:t>
                      </a:r>
                      <a:endParaRPr lang="en-GB" sz="14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vert="vert27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Almost certain</a:t>
                      </a:r>
                      <a:b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14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Moderate</a:t>
                      </a:r>
                      <a:b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14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</a:t>
                      </a:r>
                      <a:b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GB" sz="14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Extreme</a:t>
                      </a:r>
                      <a:b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GB" sz="140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Extreme</a:t>
                      </a:r>
                      <a:b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GB" sz="140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Extreme</a:t>
                      </a:r>
                      <a:b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GB" sz="140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040775"/>
                  </a:ext>
                </a:extLst>
              </a:tr>
              <a:tr h="48235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Likely</a:t>
                      </a:r>
                      <a:b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4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Moderate</a:t>
                      </a:r>
                      <a:b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4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</a:t>
                      </a:r>
                      <a:b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14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</a:t>
                      </a:r>
                      <a:b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GB" sz="14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Extreme</a:t>
                      </a:r>
                      <a:b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GB" sz="140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Extreme</a:t>
                      </a:r>
                      <a:b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GB" sz="140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662838"/>
                  </a:ext>
                </a:extLst>
              </a:tr>
              <a:tr h="48235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Possible</a:t>
                      </a:r>
                      <a:b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4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Low </a:t>
                      </a:r>
                      <a:b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4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Moderate</a:t>
                      </a:r>
                      <a:b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4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</a:t>
                      </a:r>
                      <a:b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14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</a:t>
                      </a:r>
                      <a:b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GB" sz="140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Extreme</a:t>
                      </a:r>
                      <a:b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GB" sz="140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946683"/>
                  </a:ext>
                </a:extLst>
              </a:tr>
              <a:tr h="48235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Unlikely </a:t>
                      </a:r>
                      <a:b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40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Low </a:t>
                      </a:r>
                      <a:b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4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Moderate</a:t>
                      </a:r>
                      <a:b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40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Moderate</a:t>
                      </a:r>
                      <a:b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4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</a:t>
                      </a:r>
                      <a:b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14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</a:t>
                      </a:r>
                      <a:b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GB" sz="140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52856"/>
                  </a:ext>
                </a:extLst>
              </a:tr>
              <a:tr h="48235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Rare</a:t>
                      </a:r>
                      <a:b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40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Low </a:t>
                      </a:r>
                      <a:b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4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Low </a:t>
                      </a:r>
                      <a:b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40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Low </a:t>
                      </a:r>
                      <a:b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4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Moderate</a:t>
                      </a:r>
                      <a:b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4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Moderate</a:t>
                      </a:r>
                      <a:b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14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14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0" marB="0" anchor="ctr">
                    <a:lnL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42475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42ADDCC-3A6F-C089-DF50-0815377A2E90}"/>
              </a:ext>
            </a:extLst>
          </p:cNvPr>
          <p:cNvSpPr txBox="1"/>
          <p:nvPr/>
        </p:nvSpPr>
        <p:spPr>
          <a:xfrm>
            <a:off x="428719" y="2806789"/>
            <a:ext cx="3228881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lphaLcParenR"/>
            </a:pPr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Work out the level of risk. </a:t>
            </a:r>
          </a:p>
          <a:p>
            <a:pPr marL="457200" indent="-457200">
              <a:spcAft>
                <a:spcPts val="600"/>
              </a:spcAft>
              <a:buFont typeface="+mj-lt"/>
              <a:buAutoNum type="alphaLcParenR"/>
            </a:pPr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State which insurance would be best used to mitigate each risk.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C3D201-9CA6-D370-8E03-134523FF8E94}"/>
              </a:ext>
            </a:extLst>
          </p:cNvPr>
          <p:cNvSpPr txBox="1"/>
          <p:nvPr/>
        </p:nvSpPr>
        <p:spPr>
          <a:xfrm>
            <a:off x="680450" y="5529427"/>
            <a:ext cx="11082831" cy="588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*Multiply the </a:t>
            </a:r>
            <a:r>
              <a:rPr lang="en-US" sz="2400" dirty="0">
                <a:solidFill>
                  <a:srgbClr val="004C73"/>
                </a:solidFill>
                <a:latin typeface="Manrope SemiBold" pitchFamily="2" charset="0"/>
              </a:rPr>
              <a:t>likelihood</a:t>
            </a:r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 and </a:t>
            </a:r>
            <a:r>
              <a:rPr lang="en-US" sz="2400" dirty="0">
                <a:solidFill>
                  <a:srgbClr val="004C73"/>
                </a:solidFill>
                <a:latin typeface="Manrope SemiBold" pitchFamily="2" charset="0"/>
              </a:rPr>
              <a:t>consequence</a:t>
            </a:r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 to determine the </a:t>
            </a:r>
            <a:r>
              <a:rPr lang="en-US" sz="2400" dirty="0">
                <a:solidFill>
                  <a:srgbClr val="004C73"/>
                </a:solidFill>
                <a:latin typeface="Manrope SemiBold" pitchFamily="2" charset="0"/>
              </a:rPr>
              <a:t>level of risk</a:t>
            </a:r>
            <a:r>
              <a:rPr lang="en-US" sz="2400" dirty="0">
                <a:solidFill>
                  <a:srgbClr val="004C73"/>
                </a:solidFill>
                <a:latin typeface="Manrope Light" pitchFamily="2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17D0E7-7F24-F21A-2A46-D5E0DDC67A63}"/>
              </a:ext>
            </a:extLst>
          </p:cNvPr>
          <p:cNvSpPr txBox="1"/>
          <p:nvPr/>
        </p:nvSpPr>
        <p:spPr>
          <a:xfrm>
            <a:off x="428719" y="1615646"/>
            <a:ext cx="11334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75B842"/>
                </a:solidFill>
                <a:latin typeface="Manrope Light" pitchFamily="2" charset="0"/>
              </a:rPr>
              <a:t>Activity: Complete the risk assessment using the risk matrix and types of insurance.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35167F-4D36-FEA8-87A1-7F9CD2524B59}"/>
              </a:ext>
            </a:extLst>
          </p:cNvPr>
          <p:cNvSpPr txBox="1"/>
          <p:nvPr/>
        </p:nvSpPr>
        <p:spPr>
          <a:xfrm>
            <a:off x="358488" y="6267450"/>
            <a:ext cx="2176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14C74"/>
                </a:solidFill>
                <a:latin typeface="Manrope Light" pitchFamily="2" charset="0"/>
              </a:rPr>
              <a:t>15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14C74"/>
                </a:solidFill>
                <a:effectLst/>
                <a:uLnTx/>
                <a:uFillTx/>
                <a:latin typeface="Manrope Light" pitchFamily="2" charset="0"/>
              </a:rPr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3199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9DCE3560-4343-A8FE-466C-ECFA2D13E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713145"/>
              </p:ext>
            </p:extLst>
          </p:nvPr>
        </p:nvGraphicFramePr>
        <p:xfrm>
          <a:off x="495271" y="1266290"/>
          <a:ext cx="11201457" cy="4824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7846">
                  <a:extLst>
                    <a:ext uri="{9D8B030D-6E8A-4147-A177-3AD203B41FA5}">
                      <a16:colId xmlns:a16="http://schemas.microsoft.com/office/drawing/2014/main" val="315378328"/>
                    </a:ext>
                  </a:extLst>
                </a:gridCol>
                <a:gridCol w="820888">
                  <a:extLst>
                    <a:ext uri="{9D8B030D-6E8A-4147-A177-3AD203B41FA5}">
                      <a16:colId xmlns:a16="http://schemas.microsoft.com/office/drawing/2014/main" val="3481637629"/>
                    </a:ext>
                  </a:extLst>
                </a:gridCol>
                <a:gridCol w="820888">
                  <a:extLst>
                    <a:ext uri="{9D8B030D-6E8A-4147-A177-3AD203B41FA5}">
                      <a16:colId xmlns:a16="http://schemas.microsoft.com/office/drawing/2014/main" val="796907488"/>
                    </a:ext>
                  </a:extLst>
                </a:gridCol>
                <a:gridCol w="820888">
                  <a:extLst>
                    <a:ext uri="{9D8B030D-6E8A-4147-A177-3AD203B41FA5}">
                      <a16:colId xmlns:a16="http://schemas.microsoft.com/office/drawing/2014/main" val="2732209630"/>
                    </a:ext>
                  </a:extLst>
                </a:gridCol>
                <a:gridCol w="2079240">
                  <a:extLst>
                    <a:ext uri="{9D8B030D-6E8A-4147-A177-3AD203B41FA5}">
                      <a16:colId xmlns:a16="http://schemas.microsoft.com/office/drawing/2014/main" val="3463983150"/>
                    </a:ext>
                  </a:extLst>
                </a:gridCol>
                <a:gridCol w="2531707">
                  <a:extLst>
                    <a:ext uri="{9D8B030D-6E8A-4147-A177-3AD203B41FA5}">
                      <a16:colId xmlns:a16="http://schemas.microsoft.com/office/drawing/2014/main" val="4077474737"/>
                    </a:ext>
                  </a:extLst>
                </a:gridCol>
              </a:tblGrid>
              <a:tr h="14555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FFFFFF"/>
                          </a:solidFill>
                          <a:effectLst/>
                          <a:latin typeface="Manrope SemiBold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</a:t>
                      </a:r>
                      <a:endParaRPr lang="en-GB" sz="2000" b="0" dirty="0">
                        <a:effectLst/>
                        <a:latin typeface="Manrope SemiBo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4C73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solidFill>
                            <a:srgbClr val="FFFFFF"/>
                          </a:solidFill>
                          <a:effectLst/>
                          <a:latin typeface="Manrope SemiBold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Likelihood </a:t>
                      </a:r>
                      <a:endParaRPr lang="en-GB" sz="1600" b="0" dirty="0">
                        <a:effectLst/>
                        <a:latin typeface="Manrope SemiBo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vert="vert270" anchor="ctr">
                    <a:solidFill>
                      <a:srgbClr val="004C73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0" dirty="0">
                          <a:solidFill>
                            <a:srgbClr val="FFFFFF"/>
                          </a:solidFill>
                          <a:effectLst/>
                          <a:latin typeface="Manrope SemiBold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Consequence </a:t>
                      </a:r>
                      <a:endParaRPr lang="en-GB" sz="1400" b="0" dirty="0">
                        <a:effectLst/>
                        <a:latin typeface="Manrope SemiBo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vert="vert270" anchor="ctr">
                    <a:solidFill>
                      <a:srgbClr val="004C73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solidFill>
                            <a:srgbClr val="FFFFFF"/>
                          </a:solidFill>
                          <a:effectLst/>
                          <a:latin typeface="Manrope SemiBold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Level of risk</a:t>
                      </a:r>
                      <a:endParaRPr lang="en-GB" sz="1600" b="0" dirty="0">
                        <a:effectLst/>
                        <a:latin typeface="Manrope SemiBo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solidFill>
                      <a:srgbClr val="004C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FFFFFF"/>
                          </a:solidFill>
                          <a:effectLst/>
                          <a:latin typeface="Manrope SemiBold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 rating </a:t>
                      </a:r>
                      <a:endParaRPr lang="en-GB" sz="2000" b="0" dirty="0">
                        <a:effectLst/>
                        <a:latin typeface="Manrope SemiBo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004C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FFFFFF"/>
                          </a:solidFill>
                          <a:effectLst/>
                          <a:latin typeface="Manrope SemiBold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Type of insurance</a:t>
                      </a:r>
                      <a:endParaRPr lang="en-GB" sz="2000" b="0" dirty="0">
                        <a:effectLst/>
                        <a:latin typeface="Manrope SemiBold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004C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521278"/>
                  </a:ext>
                </a:extLst>
              </a:tr>
              <a:tr h="7541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client claims there is a fault with a service you delivered.</a:t>
                      </a:r>
                    </a:p>
                  </a:txBody>
                  <a:tcPr anchor="ctr">
                    <a:solidFill>
                      <a:srgbClr val="C1D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6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cs typeface="Times New Roman" panose="02020603050405020304" pitchFamily="18" charset="0"/>
                        </a:rPr>
                        <a:t>1 - 2</a:t>
                      </a:r>
                    </a:p>
                  </a:txBody>
                  <a:tcPr anchor="ctr">
                    <a:solidFill>
                      <a:srgbClr val="C1D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6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cs typeface="Times New Roman" panose="02020603050405020304" pitchFamily="18" charset="0"/>
                        </a:rPr>
                        <a:t>2 - 3</a:t>
                      </a:r>
                    </a:p>
                  </a:txBody>
                  <a:tcPr anchor="ctr">
                    <a:solidFill>
                      <a:srgbClr val="C1D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2 - 6</a:t>
                      </a:r>
                    </a:p>
                  </a:txBody>
                  <a:tcPr marL="0" marR="0" marT="0" marB="0" anchor="ctr">
                    <a:solidFill>
                      <a:srgbClr val="C1D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- Moderate </a:t>
                      </a:r>
                    </a:p>
                  </a:txBody>
                  <a:tcPr marL="0" marR="0" marT="0" marB="0" anchor="ctr">
                    <a:solidFill>
                      <a:srgbClr val="C1D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Professional indemnity insurance</a:t>
                      </a:r>
                    </a:p>
                  </a:txBody>
                  <a:tcPr marL="0" marR="0" marT="0" marB="0" anchor="ctr">
                    <a:solidFill>
                      <a:srgbClr val="C1D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0199653"/>
                  </a:ext>
                </a:extLst>
              </a:tr>
              <a:tr h="7541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6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cs typeface="Times New Roman" panose="02020603050405020304" pitchFamily="18" charset="0"/>
                        </a:rPr>
                        <a:t>Your employee becomes seriously injured as a result of work.</a:t>
                      </a:r>
                      <a:endParaRPr lang="en-GB" sz="16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E7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6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cs typeface="Times New Roman" panose="02020603050405020304" pitchFamily="18" charset="0"/>
                        </a:rPr>
                        <a:t>1 - 2</a:t>
                      </a:r>
                    </a:p>
                  </a:txBody>
                  <a:tcPr anchor="ctr">
                    <a:solidFill>
                      <a:srgbClr val="E7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6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cs typeface="Times New Roman" panose="02020603050405020304" pitchFamily="18" charset="0"/>
                        </a:rPr>
                        <a:t>4 - 5</a:t>
                      </a:r>
                    </a:p>
                  </a:txBody>
                  <a:tcPr anchor="ctr">
                    <a:solidFill>
                      <a:srgbClr val="E7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4 - 10</a:t>
                      </a:r>
                    </a:p>
                  </a:txBody>
                  <a:tcPr marL="0" marR="0" marT="0" marB="0" anchor="ctr">
                    <a:solidFill>
                      <a:srgbClr val="E7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Moderate - High </a:t>
                      </a:r>
                    </a:p>
                  </a:txBody>
                  <a:tcPr marL="0" marR="0" marT="0" marB="0" anchor="ctr">
                    <a:solidFill>
                      <a:srgbClr val="E7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Employers’ liability insurance </a:t>
                      </a:r>
                    </a:p>
                  </a:txBody>
                  <a:tcPr marL="0" marR="0" marT="0" marB="0" anchor="ctr">
                    <a:solidFill>
                      <a:srgbClr val="E7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506166"/>
                  </a:ext>
                </a:extLst>
              </a:tr>
              <a:tr h="930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6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cs typeface="Times New Roman" panose="02020603050405020304" pitchFamily="18" charset="0"/>
                        </a:rPr>
                        <a:t>Electrical equipment in the office causes a fire damaging a piece of machinery that needs replacing. </a:t>
                      </a:r>
                      <a:endParaRPr lang="en-GB" sz="16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1D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6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cs typeface="Times New Roman" panose="02020603050405020304" pitchFamily="18" charset="0"/>
                        </a:rPr>
                        <a:t>1 - 2</a:t>
                      </a:r>
                    </a:p>
                  </a:txBody>
                  <a:tcPr anchor="ctr">
                    <a:solidFill>
                      <a:srgbClr val="C1D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6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cs typeface="Times New Roman" panose="02020603050405020304" pitchFamily="18" charset="0"/>
                        </a:rPr>
                        <a:t>2 - 4</a:t>
                      </a:r>
                    </a:p>
                  </a:txBody>
                  <a:tcPr anchor="ctr">
                    <a:solidFill>
                      <a:srgbClr val="C1D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2 - 8</a:t>
                      </a:r>
                    </a:p>
                  </a:txBody>
                  <a:tcPr marL="0" marR="0" marT="0" marB="0" anchor="ctr">
                    <a:solidFill>
                      <a:srgbClr val="C1D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Low - High</a:t>
                      </a:r>
                    </a:p>
                  </a:txBody>
                  <a:tcPr marL="0" marR="0" marT="0" marB="0" anchor="ctr">
                    <a:solidFill>
                      <a:srgbClr val="C1D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Business contents insurance </a:t>
                      </a:r>
                    </a:p>
                  </a:txBody>
                  <a:tcPr marL="0" marR="0" marT="0" marB="0" anchor="ctr">
                    <a:solidFill>
                      <a:srgbClr val="C1D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548012"/>
                  </a:ext>
                </a:extLst>
              </a:tr>
              <a:tr h="930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6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cs typeface="Times New Roman" panose="02020603050405020304" pitchFamily="18" charset="0"/>
                        </a:rPr>
                        <a:t>An email containing confidential client financial information is  sent to the wrong recipient.</a:t>
                      </a:r>
                      <a:endParaRPr lang="en-GB" sz="1600" dirty="0">
                        <a:solidFill>
                          <a:srgbClr val="004C73"/>
                        </a:solidFill>
                        <a:effectLst/>
                        <a:latin typeface="Manrope Light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E7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6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cs typeface="Times New Roman" panose="02020603050405020304" pitchFamily="18" charset="0"/>
                        </a:rPr>
                        <a:t>2 - 4</a:t>
                      </a:r>
                    </a:p>
                  </a:txBody>
                  <a:tcPr anchor="ctr">
                    <a:solidFill>
                      <a:srgbClr val="E7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6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cs typeface="Times New Roman" panose="02020603050405020304" pitchFamily="18" charset="0"/>
                        </a:rPr>
                        <a:t>3 - 4</a:t>
                      </a:r>
                    </a:p>
                  </a:txBody>
                  <a:tcPr anchor="ctr">
                    <a:solidFill>
                      <a:srgbClr val="E7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6 - 16 </a:t>
                      </a:r>
                    </a:p>
                  </a:txBody>
                  <a:tcPr marL="0" marR="0" marT="0" marB="0" anchor="ctr">
                    <a:solidFill>
                      <a:srgbClr val="E7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Moderate - Extreme</a:t>
                      </a:r>
                    </a:p>
                  </a:txBody>
                  <a:tcPr marL="0" marR="0" marT="0" marB="0" anchor="ctr">
                    <a:solidFill>
                      <a:srgbClr val="E7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4C73"/>
                          </a:solidFill>
                          <a:effectLst/>
                          <a:latin typeface="Manrope Light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Cyber and data insurance </a:t>
                      </a:r>
                    </a:p>
                  </a:txBody>
                  <a:tcPr marL="0" marR="0" marT="0" marB="0" anchor="ctr">
                    <a:solidFill>
                      <a:srgbClr val="E7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592394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376ABD2C-64E5-CE1B-E04A-D4EF48845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95" y="425762"/>
            <a:ext cx="10939648" cy="840528"/>
          </a:xfrm>
        </p:spPr>
        <p:txBody>
          <a:bodyPr>
            <a:no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  <a:cs typeface="Arial" panose="020B0604020202020204" pitchFamily="34" charset="0"/>
              </a:rPr>
              <a:t>Risk Assessment: How else can you mitigate the risk?</a:t>
            </a:r>
            <a:endParaRPr lang="en-GB" dirty="0">
              <a:solidFill>
                <a:srgbClr val="004C73"/>
              </a:solidFill>
              <a:latin typeface="Manrope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475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inwheel, outdoor object, vector graphics&#10;&#10;Description automatically generated">
            <a:extLst>
              <a:ext uri="{FF2B5EF4-FFF2-40B4-BE49-F238E27FC236}">
                <a16:creationId xmlns:a16="http://schemas.microsoft.com/office/drawing/2014/main" id="{D2033BC5-9A73-FF57-D6A8-7E8BE02B20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" t="25084" r="47000" b="33743"/>
          <a:stretch/>
        </p:blipFill>
        <p:spPr>
          <a:xfrm>
            <a:off x="2828260" y="0"/>
            <a:ext cx="9363740" cy="685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C182DF8-E498-8BB2-7349-8673A598EC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2" b="12772"/>
          <a:stretch/>
        </p:blipFill>
        <p:spPr>
          <a:xfrm>
            <a:off x="-926713" y="-118259"/>
            <a:ext cx="10626300" cy="3642376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3287A57-542E-4239-76E8-A985653DB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08" y="4533646"/>
            <a:ext cx="399331" cy="399331"/>
          </a:xfrm>
          <a:prstGeom prst="rect">
            <a:avLst/>
          </a:prstGeom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7B2BE851-4807-5748-F069-FF328FDAEF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9" b="92947" l="2857" r="96667">
                        <a14:foregroundMark x1="49167" y1="7509" x2="49167" y2="7509"/>
                        <a14:foregroundMark x1="92976" y1="41411" x2="92976" y2="41411"/>
                        <a14:foregroundMark x1="51786" y1="93174" x2="51786" y2="93174"/>
                        <a14:foregroundMark x1="7738" y1="47099" x2="7738" y2="47099"/>
                        <a14:foregroundMark x1="2976" y1="50171" x2="2976" y2="50171"/>
                        <a14:foregroundMark x1="96667" y1="48919" x2="96667" y2="48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" t="3505" r="2069" b="2632"/>
          <a:stretch/>
        </p:blipFill>
        <p:spPr>
          <a:xfrm>
            <a:off x="384277" y="4029153"/>
            <a:ext cx="392546" cy="39933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B48F952-F8F1-BE60-7C86-117AFE4911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5" y="5032228"/>
            <a:ext cx="392546" cy="40142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E63A490-177F-6A5A-42EE-B5E03C980A2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4932" r="5543" b="4375"/>
          <a:stretch/>
        </p:blipFill>
        <p:spPr>
          <a:xfrm>
            <a:off x="384277" y="5538816"/>
            <a:ext cx="400462" cy="39933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044BCCA-B203-4AED-3E1A-D93DDFF717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15" y="6044210"/>
            <a:ext cx="385761" cy="3857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7BC4C2-B054-D97B-CF67-670F17300EAA}"/>
              </a:ext>
            </a:extLst>
          </p:cNvPr>
          <p:cNvSpPr txBox="1"/>
          <p:nvPr/>
        </p:nvSpPr>
        <p:spPr>
          <a:xfrm>
            <a:off x="784739" y="4046061"/>
            <a:ext cx="322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4C73"/>
                </a:solidFill>
                <a:latin typeface="Manrope Light" pitchFamily="2" charset="0"/>
              </a:rPr>
              <a:t>London Insurance Life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2800FA-0E7A-8940-E319-8F6C161B7483}"/>
              </a:ext>
            </a:extLst>
          </p:cNvPr>
          <p:cNvSpPr txBox="1"/>
          <p:nvPr/>
        </p:nvSpPr>
        <p:spPr>
          <a:xfrm>
            <a:off x="776822" y="4554239"/>
            <a:ext cx="322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4C73"/>
                </a:solidFill>
                <a:latin typeface="Manrope Light" pitchFamily="2" charset="0"/>
              </a:rPr>
              <a:t>@LondonInsLife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1C0F98-19A6-BCF3-5159-2DAF1A677A09}"/>
              </a:ext>
            </a:extLst>
          </p:cNvPr>
          <p:cNvSpPr txBox="1"/>
          <p:nvPr/>
        </p:nvSpPr>
        <p:spPr>
          <a:xfrm>
            <a:off x="776823" y="5049586"/>
            <a:ext cx="322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4C73"/>
                </a:solidFill>
                <a:latin typeface="Manrope Light" pitchFamily="2" charset="0"/>
              </a:rPr>
              <a:t>@londoninsurancelife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658461-9AF7-74FF-811A-2A32C581C7C4}"/>
              </a:ext>
            </a:extLst>
          </p:cNvPr>
          <p:cNvSpPr txBox="1"/>
          <p:nvPr/>
        </p:nvSpPr>
        <p:spPr>
          <a:xfrm>
            <a:off x="776821" y="5548253"/>
            <a:ext cx="322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4C73"/>
                </a:solidFill>
                <a:latin typeface="Manrope Light" pitchFamily="2" charset="0"/>
              </a:rPr>
              <a:t>@londoninsurancelife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8A0275-4783-BBE7-A414-D3C6A7DDDA4C}"/>
              </a:ext>
            </a:extLst>
          </p:cNvPr>
          <p:cNvSpPr txBox="1"/>
          <p:nvPr/>
        </p:nvSpPr>
        <p:spPr>
          <a:xfrm>
            <a:off x="784739" y="6052424"/>
            <a:ext cx="322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4C73"/>
                </a:solidFill>
                <a:latin typeface="Manrope Light" pitchFamily="2" charset="0"/>
              </a:rPr>
              <a:t>@LondoninsuranceLife</a:t>
            </a:r>
          </a:p>
        </p:txBody>
      </p:sp>
    </p:spTree>
    <p:extLst>
      <p:ext uri="{BB962C8B-B14F-4D97-AF65-F5344CB8AC3E}">
        <p14:creationId xmlns:p14="http://schemas.microsoft.com/office/powerpoint/2010/main" val="487343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066" y="900339"/>
            <a:ext cx="6156959" cy="840528"/>
          </a:xfrm>
        </p:spPr>
        <p:txBody>
          <a:bodyPr>
            <a:norm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  <a:cs typeface="Arial" panose="020B0604020202020204" pitchFamily="34" charset="0"/>
              </a:rPr>
              <a:t>What will we be learning?</a:t>
            </a:r>
            <a:endParaRPr lang="en-GB" dirty="0">
              <a:solidFill>
                <a:srgbClr val="004C73"/>
              </a:solidFill>
              <a:latin typeface="Manrope SemiBold" pitchFamily="2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D34DBE-16D3-4E60-94E0-8EC6E5BCE793}"/>
              </a:ext>
            </a:extLst>
          </p:cNvPr>
          <p:cNvCxnSpPr/>
          <p:nvPr/>
        </p:nvCxnSpPr>
        <p:spPr>
          <a:xfrm>
            <a:off x="6743700" y="1740867"/>
            <a:ext cx="0" cy="3984172"/>
          </a:xfrm>
          <a:prstGeom prst="line">
            <a:avLst/>
          </a:prstGeom>
          <a:ln>
            <a:solidFill>
              <a:srgbClr val="3B2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">
            <a:extLst>
              <a:ext uri="{FF2B5EF4-FFF2-40B4-BE49-F238E27FC236}">
                <a16:creationId xmlns:a16="http://schemas.microsoft.com/office/drawing/2014/main" id="{1238954C-97A6-4E1A-8AD5-899E15DE7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66" y="2424902"/>
            <a:ext cx="5865281" cy="26161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pPr marL="0" indent="0">
              <a:defRPr/>
            </a:pPr>
            <a:r>
              <a:rPr lang="en-US" altLang="en-US" sz="2400" dirty="0">
                <a:solidFill>
                  <a:srgbClr val="004C73"/>
                </a:solidFill>
                <a:latin typeface="Manrope Light" pitchFamily="2" charset="0"/>
                <a:cs typeface="Arial" panose="020B0604020202020204" pitchFamily="34" charset="0"/>
              </a:rPr>
              <a:t>Today’s Session:</a:t>
            </a:r>
          </a:p>
          <a:p>
            <a:pPr marL="0" indent="0">
              <a:defRPr/>
            </a:pPr>
            <a:endParaRPr lang="en-US" altLang="en-US" sz="2400" dirty="0">
              <a:solidFill>
                <a:srgbClr val="004C73"/>
              </a:solidFill>
              <a:latin typeface="Manrope Light" pitchFamily="2" charset="0"/>
              <a:cs typeface="Arial" panose="020B0604020202020204" pitchFamily="34" charset="0"/>
            </a:endParaRPr>
          </a:p>
          <a:p>
            <a:pPr marL="457200" lvl="0" indent="-457200">
              <a:spcAft>
                <a:spcPts val="1200"/>
              </a:spcAft>
              <a:buClr>
                <a:srgbClr val="75B842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004C73"/>
                </a:solidFill>
                <a:latin typeface="Manrope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Identify different types of risks.</a:t>
            </a:r>
          </a:p>
          <a:p>
            <a:pPr marL="457200" indent="-457200">
              <a:spcAft>
                <a:spcPts val="1200"/>
              </a:spcAft>
              <a:buClr>
                <a:srgbClr val="75B842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004C73"/>
                </a:solidFill>
                <a:latin typeface="Manrope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Describe how to mitigate risk. </a:t>
            </a:r>
          </a:p>
          <a:p>
            <a:pPr marL="457200" indent="-457200">
              <a:spcAft>
                <a:spcPts val="1200"/>
              </a:spcAft>
              <a:buClr>
                <a:srgbClr val="75B842"/>
              </a:buClr>
              <a:buFont typeface="+mj-lt"/>
              <a:buAutoNum type="arabicPeriod"/>
            </a:pPr>
            <a:r>
              <a:rPr lang="en-GB" sz="2400" dirty="0">
                <a:solidFill>
                  <a:srgbClr val="004C73"/>
                </a:solidFill>
                <a:latin typeface="Manrope Light" pitchFamily="2" charset="0"/>
                <a:ea typeface="Calibri" panose="020F0502020204030204" pitchFamily="34" charset="0"/>
                <a:cs typeface="Arial" panose="020B0604020202020204" pitchFamily="34" charset="0"/>
              </a:rPr>
              <a:t>Explain how insurance can support businesses.</a:t>
            </a:r>
            <a:endParaRPr lang="en-GB" sz="2400" dirty="0">
              <a:solidFill>
                <a:srgbClr val="004C73"/>
              </a:solidFill>
              <a:effectLst/>
              <a:latin typeface="Manrope Light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58CBF04-A0A3-F353-20E2-FC1CD649F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747" y="1224586"/>
            <a:ext cx="4087369" cy="450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39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  <a:cs typeface="Arial" panose="020B0604020202020204" pitchFamily="34" charset="0"/>
              </a:rPr>
              <a:t>Starter: Fill in the gaps</a:t>
            </a:r>
            <a:endParaRPr lang="en-GB" dirty="0">
              <a:solidFill>
                <a:srgbClr val="004C73"/>
              </a:solidFill>
              <a:latin typeface="Manrope SemiBold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A2D054-525D-1D4D-A305-A55F7797151A}"/>
              </a:ext>
            </a:extLst>
          </p:cNvPr>
          <p:cNvSpPr txBox="1"/>
          <p:nvPr/>
        </p:nvSpPr>
        <p:spPr>
          <a:xfrm>
            <a:off x="1381381" y="2013228"/>
            <a:ext cx="942923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4C73"/>
                </a:solidFill>
                <a:latin typeface="Manrope Light" pitchFamily="2" charset="0"/>
              </a:rPr>
              <a:t>Business </a:t>
            </a:r>
            <a:r>
              <a:rPr lang="en-US" sz="2000" dirty="0">
                <a:solidFill>
                  <a:srgbClr val="75B842"/>
                </a:solidFill>
                <a:latin typeface="Manrope Light" pitchFamily="2" charset="0"/>
              </a:rPr>
              <a:t>1.</a:t>
            </a:r>
            <a:r>
              <a:rPr lang="en-US" sz="3200" dirty="0">
                <a:solidFill>
                  <a:srgbClr val="75B842"/>
                </a:solidFill>
                <a:latin typeface="Manrope Light" pitchFamily="2" charset="0"/>
              </a:rPr>
              <a:t>_____ </a:t>
            </a:r>
            <a:r>
              <a:rPr lang="en-US" sz="3200" dirty="0">
                <a:solidFill>
                  <a:srgbClr val="004C73"/>
                </a:solidFill>
                <a:latin typeface="Manrope Light" pitchFamily="2" charset="0"/>
              </a:rPr>
              <a:t>is a circumstance that may have a significant </a:t>
            </a:r>
            <a:r>
              <a:rPr lang="en-US" sz="2000" dirty="0">
                <a:solidFill>
                  <a:srgbClr val="75B842"/>
                </a:solidFill>
                <a:latin typeface="Manrope Light" pitchFamily="2" charset="0"/>
              </a:rPr>
              <a:t>2.</a:t>
            </a:r>
            <a:r>
              <a:rPr lang="en-US" sz="3200" dirty="0">
                <a:solidFill>
                  <a:srgbClr val="75B842"/>
                </a:solidFill>
                <a:latin typeface="Manrope Light" pitchFamily="2" charset="0"/>
              </a:rPr>
              <a:t>________ </a:t>
            </a:r>
            <a:r>
              <a:rPr lang="en-US" sz="3200" dirty="0">
                <a:solidFill>
                  <a:srgbClr val="004C73"/>
                </a:solidFill>
                <a:latin typeface="Manrope Light" pitchFamily="2" charset="0"/>
              </a:rPr>
              <a:t>impact on the </a:t>
            </a:r>
            <a:r>
              <a:rPr lang="en-US" sz="2000" dirty="0">
                <a:solidFill>
                  <a:srgbClr val="75B842"/>
                </a:solidFill>
                <a:latin typeface="Manrope Light" pitchFamily="2" charset="0"/>
              </a:rPr>
              <a:t>3.</a:t>
            </a:r>
            <a:r>
              <a:rPr lang="en-US" sz="3200" dirty="0">
                <a:solidFill>
                  <a:srgbClr val="75B842"/>
                </a:solidFill>
                <a:latin typeface="Manrope Light" pitchFamily="2" charset="0"/>
              </a:rPr>
              <a:t>________ </a:t>
            </a:r>
            <a:r>
              <a:rPr lang="en-US" sz="3200" dirty="0">
                <a:solidFill>
                  <a:srgbClr val="004C73"/>
                </a:solidFill>
                <a:latin typeface="Manrope Light" pitchFamily="2" charset="0"/>
              </a:rPr>
              <a:t>of a given business. </a:t>
            </a:r>
          </a:p>
          <a:p>
            <a:pPr algn="ctr"/>
            <a:endParaRPr lang="en-US" dirty="0">
              <a:solidFill>
                <a:srgbClr val="004C73"/>
              </a:solidFill>
              <a:latin typeface="Manrope Light" pitchFamily="2" charset="0"/>
            </a:endParaRPr>
          </a:p>
          <a:p>
            <a:pPr algn="ctr"/>
            <a:r>
              <a:rPr lang="en-US" sz="3200" dirty="0">
                <a:solidFill>
                  <a:srgbClr val="004C73"/>
                </a:solidFill>
                <a:latin typeface="Manrope Light" pitchFamily="2" charset="0"/>
              </a:rPr>
              <a:t>Effective </a:t>
            </a:r>
            <a:r>
              <a:rPr lang="en-US" sz="2000" dirty="0">
                <a:solidFill>
                  <a:srgbClr val="75B842"/>
                </a:solidFill>
                <a:latin typeface="Manrope Light" pitchFamily="2" charset="0"/>
              </a:rPr>
              <a:t>4.</a:t>
            </a:r>
            <a:r>
              <a:rPr lang="en-US" sz="3200" dirty="0">
                <a:solidFill>
                  <a:srgbClr val="75B842"/>
                </a:solidFill>
                <a:latin typeface="Manrope Light" pitchFamily="2" charset="0"/>
              </a:rPr>
              <a:t>_________ </a:t>
            </a:r>
            <a:r>
              <a:rPr lang="en-US" sz="3200" dirty="0">
                <a:solidFill>
                  <a:srgbClr val="004C73"/>
                </a:solidFill>
                <a:latin typeface="Manrope Light" pitchFamily="2" charset="0"/>
              </a:rPr>
              <a:t>should reduce</a:t>
            </a:r>
          </a:p>
          <a:p>
            <a:pPr algn="ctr"/>
            <a:r>
              <a:rPr lang="en-US" sz="3200" dirty="0">
                <a:solidFill>
                  <a:srgbClr val="004C73"/>
                </a:solidFill>
                <a:latin typeface="Manrope Light" pitchFamily="2" charset="0"/>
              </a:rPr>
              <a:t>the impact of a </a:t>
            </a:r>
            <a:r>
              <a:rPr lang="en-US" sz="2000" dirty="0">
                <a:solidFill>
                  <a:srgbClr val="75B842"/>
                </a:solidFill>
                <a:latin typeface="Manrope Light" pitchFamily="2" charset="0"/>
              </a:rPr>
              <a:t>5.</a:t>
            </a:r>
            <a:r>
              <a:rPr lang="en-US" sz="3200" dirty="0">
                <a:solidFill>
                  <a:srgbClr val="75B842"/>
                </a:solidFill>
                <a:latin typeface="Manrope Light" pitchFamily="2" charset="0"/>
              </a:rPr>
              <a:t>________ </a:t>
            </a:r>
            <a:r>
              <a:rPr lang="en-US" sz="3200" dirty="0">
                <a:solidFill>
                  <a:srgbClr val="004C73"/>
                </a:solidFill>
                <a:latin typeface="Manrope Light" pitchFamily="2" charset="0"/>
              </a:rPr>
              <a:t>on a business. </a:t>
            </a:r>
            <a:endParaRPr lang="en-GB" sz="3200" dirty="0">
              <a:solidFill>
                <a:srgbClr val="004C73"/>
              </a:solidFill>
              <a:latin typeface="Manrope Light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F1DEAA-BC6B-D173-DD81-A37DD151B696}"/>
              </a:ext>
            </a:extLst>
          </p:cNvPr>
          <p:cNvSpPr txBox="1"/>
          <p:nvPr/>
        </p:nvSpPr>
        <p:spPr>
          <a:xfrm>
            <a:off x="1510908" y="5410368"/>
            <a:ext cx="9170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5B842"/>
                </a:solidFill>
                <a:latin typeface="Manrope Light" pitchFamily="2" charset="0"/>
              </a:rPr>
              <a:t>planning, negative, crisis, risk, profitability</a:t>
            </a:r>
            <a:endParaRPr lang="en-GB" sz="3200" dirty="0">
              <a:solidFill>
                <a:srgbClr val="75B842"/>
              </a:solidFill>
              <a:latin typeface="Manrope Ligh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048640-01BB-9D35-0D39-E6FD7194B28D}"/>
              </a:ext>
            </a:extLst>
          </p:cNvPr>
          <p:cNvSpPr txBox="1"/>
          <p:nvPr/>
        </p:nvSpPr>
        <p:spPr>
          <a:xfrm>
            <a:off x="358487" y="6267450"/>
            <a:ext cx="1675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14C74"/>
                </a:solidFill>
                <a:effectLst/>
                <a:uLnTx/>
                <a:uFillTx/>
                <a:latin typeface="Manrope Light" pitchFamily="2" charset="0"/>
              </a:rPr>
              <a:t>5 minutes</a:t>
            </a:r>
          </a:p>
        </p:txBody>
      </p:sp>
    </p:spTree>
    <p:extLst>
      <p:ext uri="{BB962C8B-B14F-4D97-AF65-F5344CB8AC3E}">
        <p14:creationId xmlns:p14="http://schemas.microsoft.com/office/powerpoint/2010/main" val="397656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  <a:cs typeface="Arial" panose="020B0604020202020204" pitchFamily="34" charset="0"/>
              </a:rPr>
              <a:t>Answers: Fill in the gaps</a:t>
            </a:r>
            <a:endParaRPr lang="en-GB" dirty="0">
              <a:solidFill>
                <a:srgbClr val="004C73"/>
              </a:solidFill>
              <a:latin typeface="Manrope SemiBold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A2D054-525D-1D4D-A305-A55F7797151A}"/>
              </a:ext>
            </a:extLst>
          </p:cNvPr>
          <p:cNvSpPr txBox="1"/>
          <p:nvPr/>
        </p:nvSpPr>
        <p:spPr>
          <a:xfrm>
            <a:off x="1644869" y="1967061"/>
            <a:ext cx="890226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4C73"/>
                </a:solidFill>
                <a:latin typeface="Manrope Light" pitchFamily="2" charset="0"/>
              </a:rPr>
              <a:t>Business </a:t>
            </a:r>
            <a:r>
              <a:rPr lang="en-US" sz="3200" dirty="0">
                <a:solidFill>
                  <a:srgbClr val="75B842"/>
                </a:solidFill>
                <a:latin typeface="Manrope SemiBold" pitchFamily="2" charset="0"/>
              </a:rPr>
              <a:t>risk</a:t>
            </a:r>
            <a:r>
              <a:rPr lang="en-US" sz="3200" dirty="0">
                <a:solidFill>
                  <a:srgbClr val="75B842"/>
                </a:solidFill>
                <a:latin typeface="Manrope Light" pitchFamily="2" charset="0"/>
              </a:rPr>
              <a:t> </a:t>
            </a:r>
            <a:r>
              <a:rPr lang="en-US" sz="3200" dirty="0">
                <a:solidFill>
                  <a:srgbClr val="004C73"/>
                </a:solidFill>
                <a:latin typeface="Manrope Light" pitchFamily="2" charset="0"/>
              </a:rPr>
              <a:t>is a circumstance that may have a significant </a:t>
            </a:r>
            <a:r>
              <a:rPr lang="en-US" sz="3200" dirty="0">
                <a:solidFill>
                  <a:srgbClr val="75B842"/>
                </a:solidFill>
                <a:latin typeface="Manrope SemiBold" pitchFamily="2" charset="0"/>
              </a:rPr>
              <a:t>negative</a:t>
            </a:r>
            <a:r>
              <a:rPr lang="en-US" sz="3200" dirty="0">
                <a:latin typeface="Manrope Light" pitchFamily="2" charset="0"/>
              </a:rPr>
              <a:t> </a:t>
            </a:r>
            <a:r>
              <a:rPr lang="en-US" sz="3200" dirty="0">
                <a:solidFill>
                  <a:srgbClr val="004C73"/>
                </a:solidFill>
                <a:latin typeface="Manrope Light" pitchFamily="2" charset="0"/>
              </a:rPr>
              <a:t>impact on the </a:t>
            </a:r>
            <a:r>
              <a:rPr lang="en-US" sz="3200" dirty="0">
                <a:solidFill>
                  <a:srgbClr val="75B842"/>
                </a:solidFill>
                <a:latin typeface="Manrope SemiBold" pitchFamily="2" charset="0"/>
              </a:rPr>
              <a:t>profitability</a:t>
            </a:r>
            <a:r>
              <a:rPr lang="en-US" sz="3200" dirty="0">
                <a:latin typeface="Manrope Light" pitchFamily="2" charset="0"/>
              </a:rPr>
              <a:t> </a:t>
            </a:r>
            <a:r>
              <a:rPr lang="en-US" sz="3200" dirty="0">
                <a:solidFill>
                  <a:srgbClr val="004C73"/>
                </a:solidFill>
                <a:latin typeface="Manrope Light" pitchFamily="2" charset="0"/>
              </a:rPr>
              <a:t>of a given business. </a:t>
            </a:r>
          </a:p>
          <a:p>
            <a:pPr algn="ctr"/>
            <a:endParaRPr lang="en-US" dirty="0">
              <a:latin typeface="Manrope Light" pitchFamily="2" charset="0"/>
            </a:endParaRPr>
          </a:p>
          <a:p>
            <a:pPr algn="ctr"/>
            <a:r>
              <a:rPr lang="en-US" sz="3200" dirty="0">
                <a:solidFill>
                  <a:srgbClr val="004C73"/>
                </a:solidFill>
                <a:latin typeface="Manrope Light" pitchFamily="2" charset="0"/>
              </a:rPr>
              <a:t>Effective</a:t>
            </a:r>
            <a:r>
              <a:rPr lang="en-US" sz="3200" dirty="0">
                <a:latin typeface="Manrope Light" pitchFamily="2" charset="0"/>
              </a:rPr>
              <a:t> </a:t>
            </a:r>
            <a:r>
              <a:rPr lang="en-US" sz="3200" dirty="0">
                <a:solidFill>
                  <a:srgbClr val="75B842"/>
                </a:solidFill>
                <a:latin typeface="Manrope SemiBold" pitchFamily="2" charset="0"/>
              </a:rPr>
              <a:t>planning</a:t>
            </a:r>
            <a:r>
              <a:rPr lang="en-US" sz="3200" dirty="0">
                <a:latin typeface="Manrope Light" pitchFamily="2" charset="0"/>
              </a:rPr>
              <a:t> </a:t>
            </a:r>
            <a:r>
              <a:rPr lang="en-US" sz="3200" dirty="0">
                <a:solidFill>
                  <a:srgbClr val="004C73"/>
                </a:solidFill>
                <a:latin typeface="Manrope Light" pitchFamily="2" charset="0"/>
              </a:rPr>
              <a:t>should reduce</a:t>
            </a:r>
          </a:p>
          <a:p>
            <a:pPr algn="ctr"/>
            <a:r>
              <a:rPr lang="en-US" sz="3200" dirty="0">
                <a:solidFill>
                  <a:srgbClr val="004C73"/>
                </a:solidFill>
                <a:latin typeface="Manrope Light" pitchFamily="2" charset="0"/>
              </a:rPr>
              <a:t>the impact of a </a:t>
            </a:r>
            <a:r>
              <a:rPr lang="en-US" sz="3200" dirty="0">
                <a:solidFill>
                  <a:srgbClr val="75B842"/>
                </a:solidFill>
                <a:latin typeface="Manrope SemiBold" pitchFamily="2" charset="0"/>
              </a:rPr>
              <a:t>crisis</a:t>
            </a:r>
            <a:r>
              <a:rPr lang="en-US" sz="3200" dirty="0">
                <a:latin typeface="Manrope Light" pitchFamily="2" charset="0"/>
              </a:rPr>
              <a:t> </a:t>
            </a:r>
            <a:r>
              <a:rPr lang="en-US" sz="3200" dirty="0">
                <a:solidFill>
                  <a:srgbClr val="004C73"/>
                </a:solidFill>
                <a:latin typeface="Manrope Light" pitchFamily="2" charset="0"/>
              </a:rPr>
              <a:t>on a business. </a:t>
            </a:r>
            <a:endParaRPr lang="en-GB" sz="3200" dirty="0">
              <a:solidFill>
                <a:srgbClr val="004C73"/>
              </a:solidFill>
              <a:latin typeface="Manrope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08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, computer, indoor&#10;&#10;Description automatically generated">
            <a:extLst>
              <a:ext uri="{FF2B5EF4-FFF2-40B4-BE49-F238E27FC236}">
                <a16:creationId xmlns:a16="http://schemas.microsoft.com/office/drawing/2014/main" id="{FA6FAEAE-FF60-1CBB-C50D-445640750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7"/>
          <a:stretch/>
        </p:blipFill>
        <p:spPr>
          <a:xfrm flipH="1">
            <a:off x="-2" y="0"/>
            <a:ext cx="1219200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1A1443-884A-B07F-C902-AE01B704D3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B84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B0C156-A13B-CE46-8883-F2F3A2DA06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3" t="26593" r="21685" b="36087"/>
          <a:stretch/>
        </p:blipFill>
        <p:spPr>
          <a:xfrm>
            <a:off x="0" y="1"/>
            <a:ext cx="885692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DE07604-BC8D-821D-B0F4-6BE6B94F3D73}"/>
              </a:ext>
            </a:extLst>
          </p:cNvPr>
          <p:cNvGrpSpPr/>
          <p:nvPr/>
        </p:nvGrpSpPr>
        <p:grpSpPr>
          <a:xfrm>
            <a:off x="132351" y="3136612"/>
            <a:ext cx="12047613" cy="3721388"/>
            <a:chOff x="-753458" y="3469122"/>
            <a:chExt cx="12047613" cy="3721388"/>
          </a:xfrm>
        </p:grpSpPr>
        <p:pic>
          <p:nvPicPr>
            <p:cNvPr id="13" name="Picture 12" descr="Text&#10;&#10;Description automatically generated">
              <a:extLst>
                <a:ext uri="{FF2B5EF4-FFF2-40B4-BE49-F238E27FC236}">
                  <a16:creationId xmlns:a16="http://schemas.microsoft.com/office/drawing/2014/main" id="{317E70FA-52C4-B549-6E3F-5C75C0E7B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4511" y="6504712"/>
              <a:ext cx="4429644" cy="68579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FCC4EE-F6FD-4027-E46B-57AF3026F659}"/>
                </a:ext>
              </a:extLst>
            </p:cNvPr>
            <p:cNvSpPr txBox="1"/>
            <p:nvPr/>
          </p:nvSpPr>
          <p:spPr>
            <a:xfrm>
              <a:off x="-753458" y="3469122"/>
              <a:ext cx="46802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Manrope SemiBold" pitchFamily="2" charset="0"/>
                </a:rPr>
                <a:t>Types of Risk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0298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94" y="687493"/>
            <a:ext cx="9912582" cy="840528"/>
          </a:xfrm>
        </p:spPr>
        <p:txBody>
          <a:bodyPr>
            <a:no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  <a:cs typeface="Arial" panose="020B0604020202020204" pitchFamily="34" charset="0"/>
              </a:rPr>
              <a:t>Activity: Name the type of risk for each example</a:t>
            </a:r>
            <a:endParaRPr lang="en-GB" dirty="0">
              <a:solidFill>
                <a:srgbClr val="004C73"/>
              </a:solidFill>
              <a:latin typeface="Manrope SemiBold" pitchFamily="2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10400A-E349-77D6-2A79-FFB750BCF91C}"/>
              </a:ext>
            </a:extLst>
          </p:cNvPr>
          <p:cNvGrpSpPr/>
          <p:nvPr/>
        </p:nvGrpSpPr>
        <p:grpSpPr>
          <a:xfrm>
            <a:off x="128472" y="2433488"/>
            <a:ext cx="4236846" cy="1620461"/>
            <a:chOff x="128472" y="2433488"/>
            <a:chExt cx="4236846" cy="162046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A2D054-525D-1D4D-A305-A55F7797151A}"/>
                </a:ext>
              </a:extLst>
            </p:cNvPr>
            <p:cNvSpPr txBox="1"/>
            <p:nvPr/>
          </p:nvSpPr>
          <p:spPr>
            <a:xfrm>
              <a:off x="135218" y="2565247"/>
              <a:ext cx="4230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4C73"/>
                  </a:solidFill>
                  <a:latin typeface="Manrope Light" pitchFamily="2" charset="0"/>
                </a:rPr>
                <a:t>a) The breakdown of a crucial</a:t>
              </a:r>
            </a:p>
            <a:p>
              <a:pPr algn="ctr"/>
              <a:r>
                <a:rPr lang="en-US" sz="2000" dirty="0">
                  <a:solidFill>
                    <a:srgbClr val="004C73"/>
                  </a:solidFill>
                  <a:latin typeface="Manrope Light" pitchFamily="2" charset="0"/>
                </a:rPr>
                <a:t>piece of machinery leads to a loss of production and a failure to deliver products on time.</a:t>
              </a:r>
              <a:endParaRPr lang="en-GB" sz="2000" dirty="0">
                <a:solidFill>
                  <a:srgbClr val="004C73"/>
                </a:solidFill>
                <a:latin typeface="Manrope Light" pitchFamily="2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FCC9FD7-4E74-7845-3EDA-03451241E35C}"/>
                </a:ext>
              </a:extLst>
            </p:cNvPr>
            <p:cNvSpPr/>
            <p:nvPr/>
          </p:nvSpPr>
          <p:spPr>
            <a:xfrm>
              <a:off x="128472" y="2433488"/>
              <a:ext cx="4236846" cy="1620461"/>
            </a:xfrm>
            <a:prstGeom prst="roundRect">
              <a:avLst/>
            </a:prstGeom>
            <a:noFill/>
            <a:ln w="12700">
              <a:solidFill>
                <a:srgbClr val="57C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anrope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CEB157-581F-8FB6-2263-4EDC3C358A45}"/>
              </a:ext>
            </a:extLst>
          </p:cNvPr>
          <p:cNvGrpSpPr/>
          <p:nvPr/>
        </p:nvGrpSpPr>
        <p:grpSpPr>
          <a:xfrm>
            <a:off x="4518523" y="2447771"/>
            <a:ext cx="3003220" cy="1620461"/>
            <a:chOff x="4518523" y="2447771"/>
            <a:chExt cx="3003220" cy="162046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B90593-72CC-6DAF-72E9-CAA978B743CC}"/>
                </a:ext>
              </a:extLst>
            </p:cNvPr>
            <p:cNvSpPr txBox="1"/>
            <p:nvPr/>
          </p:nvSpPr>
          <p:spPr>
            <a:xfrm>
              <a:off x="4518523" y="2601302"/>
              <a:ext cx="29108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4C73"/>
                  </a:solidFill>
                  <a:latin typeface="Manrope Light" pitchFamily="2" charset="0"/>
                </a:rPr>
                <a:t>b) A faulty product leads to a total recall of a batch of the products.</a:t>
              </a:r>
              <a:endParaRPr lang="en-GB" sz="2000" dirty="0">
                <a:solidFill>
                  <a:srgbClr val="004C73"/>
                </a:solidFill>
                <a:latin typeface="Manrope Light" pitchFamily="2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02B698E-9880-408B-FCE1-E07B99AEF160}"/>
                </a:ext>
              </a:extLst>
            </p:cNvPr>
            <p:cNvSpPr/>
            <p:nvPr/>
          </p:nvSpPr>
          <p:spPr>
            <a:xfrm>
              <a:off x="4521563" y="2447771"/>
              <a:ext cx="3000180" cy="1620461"/>
            </a:xfrm>
            <a:prstGeom prst="roundRect">
              <a:avLst/>
            </a:prstGeom>
            <a:noFill/>
            <a:ln w="12700">
              <a:solidFill>
                <a:srgbClr val="75B8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1074B8"/>
                </a:solidFill>
                <a:latin typeface="Manrope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653372-C47C-D3EC-8069-3751520BE9B4}"/>
              </a:ext>
            </a:extLst>
          </p:cNvPr>
          <p:cNvGrpSpPr/>
          <p:nvPr/>
        </p:nvGrpSpPr>
        <p:grpSpPr>
          <a:xfrm>
            <a:off x="7671939" y="4352201"/>
            <a:ext cx="4363072" cy="1620461"/>
            <a:chOff x="7671939" y="4352201"/>
            <a:chExt cx="4363072" cy="162046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697E9A-EDB6-E056-6565-C41B7CFC68F6}"/>
                </a:ext>
              </a:extLst>
            </p:cNvPr>
            <p:cNvSpPr txBox="1"/>
            <p:nvPr/>
          </p:nvSpPr>
          <p:spPr>
            <a:xfrm>
              <a:off x="7711081" y="4500711"/>
              <a:ext cx="43239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4C73"/>
                  </a:solidFill>
                  <a:latin typeface="Manrope Light" pitchFamily="2" charset="0"/>
                </a:rPr>
                <a:t>f) A raw material used to make a product has not been responsibly sourced, causing customers to boycott buying the product. </a:t>
              </a:r>
              <a:endParaRPr lang="en-GB" sz="2000" dirty="0">
                <a:solidFill>
                  <a:srgbClr val="004C73"/>
                </a:solidFill>
                <a:latin typeface="Manrope Light" pitchFamily="2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7311E32-89CB-E6DC-56D8-49B8E69433E6}"/>
                </a:ext>
              </a:extLst>
            </p:cNvPr>
            <p:cNvSpPr/>
            <p:nvPr/>
          </p:nvSpPr>
          <p:spPr>
            <a:xfrm>
              <a:off x="7671939" y="4352201"/>
              <a:ext cx="4363071" cy="1620461"/>
            </a:xfrm>
            <a:prstGeom prst="roundRect">
              <a:avLst/>
            </a:prstGeom>
            <a:noFill/>
            <a:ln w="12700">
              <a:solidFill>
                <a:srgbClr val="75B8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anrope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1CE2339-F7DC-205F-C511-B20CA2D1DDFB}"/>
              </a:ext>
            </a:extLst>
          </p:cNvPr>
          <p:cNvGrpSpPr/>
          <p:nvPr/>
        </p:nvGrpSpPr>
        <p:grpSpPr>
          <a:xfrm>
            <a:off x="7647968" y="2433488"/>
            <a:ext cx="4408814" cy="1620461"/>
            <a:chOff x="7647968" y="2433488"/>
            <a:chExt cx="4408814" cy="162046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CAE65F-14BA-ABF0-2179-94AB42BE96E4}"/>
                </a:ext>
              </a:extLst>
            </p:cNvPr>
            <p:cNvSpPr txBox="1"/>
            <p:nvPr/>
          </p:nvSpPr>
          <p:spPr>
            <a:xfrm>
              <a:off x="7674282" y="2565247"/>
              <a:ext cx="4360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4C73"/>
                  </a:solidFill>
                  <a:latin typeface="Manrope Light" pitchFamily="2" charset="0"/>
                </a:rPr>
                <a:t>c) A product did not comply with minimum safety standards, it had to be withdrawn and new research and development carried out.</a:t>
              </a:r>
              <a:endParaRPr lang="en-GB" sz="2000" dirty="0">
                <a:solidFill>
                  <a:srgbClr val="004C73"/>
                </a:solidFill>
                <a:latin typeface="Manrope Light" pitchFamily="2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767900B-3C0E-404B-A94F-B7D8C8311F16}"/>
                </a:ext>
              </a:extLst>
            </p:cNvPr>
            <p:cNvSpPr/>
            <p:nvPr/>
          </p:nvSpPr>
          <p:spPr>
            <a:xfrm>
              <a:off x="7647968" y="2433488"/>
              <a:ext cx="4408814" cy="1620461"/>
            </a:xfrm>
            <a:prstGeom prst="roundRect">
              <a:avLst/>
            </a:prstGeom>
            <a:noFill/>
            <a:ln w="12700">
              <a:solidFill>
                <a:srgbClr val="F1A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anrope" pitchFamily="2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F52A944-2334-A2D0-9C40-5F4BA5BAA544}"/>
              </a:ext>
            </a:extLst>
          </p:cNvPr>
          <p:cNvGrpSpPr/>
          <p:nvPr/>
        </p:nvGrpSpPr>
        <p:grpSpPr>
          <a:xfrm>
            <a:off x="98017" y="4336134"/>
            <a:ext cx="4267301" cy="1620461"/>
            <a:chOff x="98017" y="4336134"/>
            <a:chExt cx="4267301" cy="162046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E13A38-E862-FC27-7E7B-D685B947397A}"/>
                </a:ext>
              </a:extLst>
            </p:cNvPr>
            <p:cNvSpPr txBox="1"/>
            <p:nvPr/>
          </p:nvSpPr>
          <p:spPr>
            <a:xfrm>
              <a:off x="98017" y="4500711"/>
              <a:ext cx="42368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4C73"/>
                  </a:solidFill>
                  <a:latin typeface="Manrope Light" pitchFamily="2" charset="0"/>
                </a:rPr>
                <a:t>d) Staff are unhappy with working conditions, take industrial action that halts production, causing sales to suffer. </a:t>
              </a:r>
              <a:endParaRPr lang="en-GB" sz="2000" dirty="0">
                <a:solidFill>
                  <a:srgbClr val="004C73"/>
                </a:solidFill>
                <a:latin typeface="Manrope Light" pitchFamily="2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70143DD-4BDC-C1ED-4E70-326948F13350}"/>
                </a:ext>
              </a:extLst>
            </p:cNvPr>
            <p:cNvSpPr/>
            <p:nvPr/>
          </p:nvSpPr>
          <p:spPr>
            <a:xfrm>
              <a:off x="128472" y="4336134"/>
              <a:ext cx="4236846" cy="1620461"/>
            </a:xfrm>
            <a:prstGeom prst="roundRect">
              <a:avLst/>
            </a:prstGeom>
            <a:noFill/>
            <a:ln w="12700">
              <a:solidFill>
                <a:srgbClr val="F1AE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anrope" pitchFamily="2" charset="0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80D361A-F42A-BD85-CD6B-BC0894BFF4DC}"/>
              </a:ext>
            </a:extLst>
          </p:cNvPr>
          <p:cNvSpPr txBox="1">
            <a:spLocks/>
          </p:cNvSpPr>
          <p:nvPr/>
        </p:nvSpPr>
        <p:spPr>
          <a:xfrm>
            <a:off x="428722" y="1481115"/>
            <a:ext cx="11316964" cy="840528"/>
          </a:xfrm>
          <a:prstGeom prst="rect">
            <a:avLst/>
          </a:prstGeom>
        </p:spPr>
        <p:txBody>
          <a:bodyPr vert="horz" lIns="91440" tIns="45720" rIns="91440" bIns="45720" numCol="3" rtlCol="0" anchor="ctr">
            <a:normAutofit/>
          </a:bodyPr>
          <a:lstStyle>
            <a:defPPr>
              <a:defRPr lang="en-US"/>
            </a:defPPr>
            <a:lvl1pPr algn="l" defTabSz="60958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pPr marL="457200" indent="-457200">
              <a:buClr>
                <a:srgbClr val="75B842"/>
              </a:buClr>
              <a:buAutoNum type="arabicPeriod"/>
            </a:pPr>
            <a:r>
              <a:rPr lang="en-US" sz="2400" dirty="0">
                <a:solidFill>
                  <a:srgbClr val="004C73"/>
                </a:solidFill>
                <a:latin typeface="Manrope Light" pitchFamily="2" charset="0"/>
                <a:cs typeface="Arial" panose="020B0604020202020204" pitchFamily="34" charset="0"/>
              </a:rPr>
              <a:t>Product	</a:t>
            </a:r>
          </a:p>
          <a:p>
            <a:pPr marL="457200" indent="-457200">
              <a:buClr>
                <a:srgbClr val="75B842"/>
              </a:buClr>
              <a:buFont typeface="+mj-lt"/>
              <a:buAutoNum type="arabicPeriod" startAt="4"/>
            </a:pPr>
            <a:r>
              <a:rPr lang="en-US" sz="2400" dirty="0">
                <a:solidFill>
                  <a:srgbClr val="004C73"/>
                </a:solidFill>
                <a:latin typeface="Manrope Light" pitchFamily="2" charset="0"/>
                <a:cs typeface="Arial" panose="020B0604020202020204" pitchFamily="34" charset="0"/>
              </a:rPr>
              <a:t>Environmental</a:t>
            </a:r>
          </a:p>
          <a:p>
            <a:pPr marL="457200" indent="-457200">
              <a:buClr>
                <a:srgbClr val="75B842"/>
              </a:buClr>
              <a:buFont typeface="+mj-lt"/>
              <a:buAutoNum type="arabicPeriod" startAt="2"/>
            </a:pPr>
            <a:r>
              <a:rPr lang="en-US" sz="2400" dirty="0">
                <a:solidFill>
                  <a:srgbClr val="004C73"/>
                </a:solidFill>
                <a:latin typeface="Manrope Light" pitchFamily="2" charset="0"/>
                <a:cs typeface="Arial" panose="020B0604020202020204" pitchFamily="34" charset="0"/>
              </a:rPr>
              <a:t>Financial		</a:t>
            </a:r>
          </a:p>
          <a:p>
            <a:pPr marL="457200" indent="-457200">
              <a:buClr>
                <a:srgbClr val="75B842"/>
              </a:buClr>
              <a:buFont typeface="+mj-lt"/>
              <a:buAutoNum type="arabicPeriod" startAt="5"/>
            </a:pPr>
            <a:r>
              <a:rPr lang="en-US" sz="2400" dirty="0">
                <a:solidFill>
                  <a:srgbClr val="004C73"/>
                </a:solidFill>
                <a:latin typeface="Manrope Light" pitchFamily="2" charset="0"/>
                <a:cs typeface="Arial" panose="020B0604020202020204" pitchFamily="34" charset="0"/>
              </a:rPr>
              <a:t>Legal</a:t>
            </a:r>
          </a:p>
          <a:p>
            <a:pPr marL="457200" indent="-457200">
              <a:buClr>
                <a:srgbClr val="75B842"/>
              </a:buClr>
              <a:buFont typeface="+mj-lt"/>
              <a:buAutoNum type="arabicPeriod" startAt="3"/>
            </a:pPr>
            <a:r>
              <a:rPr lang="en-US" sz="2400" dirty="0">
                <a:solidFill>
                  <a:srgbClr val="004C73"/>
                </a:solidFill>
                <a:latin typeface="Manrope Light" pitchFamily="2" charset="0"/>
                <a:cs typeface="Arial" panose="020B0604020202020204" pitchFamily="34" charset="0"/>
              </a:rPr>
              <a:t>Production</a:t>
            </a:r>
          </a:p>
          <a:p>
            <a:pPr marL="457200" indent="-457200">
              <a:buClr>
                <a:srgbClr val="75B842"/>
              </a:buClr>
              <a:buFont typeface="+mj-lt"/>
              <a:buAutoNum type="arabicPeriod" startAt="6"/>
            </a:pPr>
            <a:r>
              <a:rPr lang="en-US" sz="2400" dirty="0">
                <a:solidFill>
                  <a:srgbClr val="004C73"/>
                </a:solidFill>
                <a:latin typeface="Manrope Light" pitchFamily="2" charset="0"/>
                <a:cs typeface="Arial" panose="020B0604020202020204" pitchFamily="34" charset="0"/>
              </a:rPr>
              <a:t>Human resources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C7E3151-13FB-A05C-2990-131AD604B4B3}"/>
              </a:ext>
            </a:extLst>
          </p:cNvPr>
          <p:cNvGrpSpPr/>
          <p:nvPr/>
        </p:nvGrpSpPr>
        <p:grpSpPr>
          <a:xfrm>
            <a:off x="4521563" y="4333446"/>
            <a:ext cx="3024693" cy="1620461"/>
            <a:chOff x="4521563" y="4333446"/>
            <a:chExt cx="3024693" cy="162046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53803A-C207-46B0-053D-AC7E48D3BE71}"/>
                </a:ext>
              </a:extLst>
            </p:cNvPr>
            <p:cNvSpPr txBox="1"/>
            <p:nvPr/>
          </p:nvSpPr>
          <p:spPr>
            <a:xfrm>
              <a:off x="4526399" y="4476293"/>
              <a:ext cx="301985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4C73"/>
                  </a:solidFill>
                  <a:latin typeface="Manrope Light" pitchFamily="2" charset="0"/>
                </a:rPr>
                <a:t>e) Need to pay supplier when payments from completed orders are not yet due. </a:t>
              </a:r>
              <a:endParaRPr lang="en-GB" sz="2000" dirty="0">
                <a:solidFill>
                  <a:srgbClr val="004C73"/>
                </a:solidFill>
                <a:latin typeface="Manrope Light" pitchFamily="2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27166CC-2E2E-5698-3F60-6844BC7D25B1}"/>
                </a:ext>
              </a:extLst>
            </p:cNvPr>
            <p:cNvSpPr/>
            <p:nvPr/>
          </p:nvSpPr>
          <p:spPr>
            <a:xfrm>
              <a:off x="4521563" y="4333446"/>
              <a:ext cx="3000181" cy="1620461"/>
            </a:xfrm>
            <a:prstGeom prst="roundRect">
              <a:avLst/>
            </a:prstGeom>
            <a:noFill/>
            <a:ln w="12700">
              <a:solidFill>
                <a:srgbClr val="57C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1074B8"/>
                </a:solidFill>
                <a:latin typeface="Manrope" pitchFamily="2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160BF16-8854-99AE-5DFB-8F8DC13B81CF}"/>
              </a:ext>
            </a:extLst>
          </p:cNvPr>
          <p:cNvSpPr txBox="1"/>
          <p:nvPr/>
        </p:nvSpPr>
        <p:spPr>
          <a:xfrm>
            <a:off x="358487" y="6267450"/>
            <a:ext cx="1552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14C74"/>
                </a:solidFill>
                <a:effectLst/>
                <a:uLnTx/>
                <a:uFillTx/>
                <a:latin typeface="Manrope Light" pitchFamily="2" charset="0"/>
              </a:rPr>
              <a:t>5 minutes</a:t>
            </a:r>
          </a:p>
        </p:txBody>
      </p:sp>
    </p:spTree>
    <p:extLst>
      <p:ext uri="{BB962C8B-B14F-4D97-AF65-F5344CB8AC3E}">
        <p14:creationId xmlns:p14="http://schemas.microsoft.com/office/powerpoint/2010/main" val="178714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96" y="687492"/>
            <a:ext cx="11607816" cy="1088755"/>
          </a:xfrm>
        </p:spPr>
        <p:txBody>
          <a:bodyPr>
            <a:no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  <a:cs typeface="Arial" panose="020B0604020202020204" pitchFamily="34" charset="0"/>
              </a:rPr>
              <a:t>Activity: What is the difference between internal and external risk?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C0BF10-467F-3FD0-F510-2B14FBC6D24A}"/>
              </a:ext>
            </a:extLst>
          </p:cNvPr>
          <p:cNvSpPr txBox="1"/>
          <p:nvPr/>
        </p:nvSpPr>
        <p:spPr>
          <a:xfrm>
            <a:off x="945932" y="2692091"/>
            <a:ext cx="10110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5B842"/>
                </a:solidFill>
                <a:latin typeface="Manrope Light" pitchFamily="2" charset="0"/>
              </a:rPr>
              <a:t>Internal risk: The business has the power to prevent the risk.</a:t>
            </a:r>
            <a:endParaRPr lang="en-GB" sz="2800" dirty="0">
              <a:solidFill>
                <a:srgbClr val="75B842"/>
              </a:solidFill>
              <a:latin typeface="Manrope Ligh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34993-DE1D-C669-3E39-59882C5A5AD4}"/>
              </a:ext>
            </a:extLst>
          </p:cNvPr>
          <p:cNvSpPr txBox="1"/>
          <p:nvPr/>
        </p:nvSpPr>
        <p:spPr>
          <a:xfrm>
            <a:off x="945932" y="3874278"/>
            <a:ext cx="10110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1AE02"/>
                </a:solidFill>
                <a:latin typeface="Manrope Light" pitchFamily="2" charset="0"/>
              </a:rPr>
              <a:t>External risk: Risks over which a business has no control, where the only possible action is mitigation.</a:t>
            </a:r>
            <a:endParaRPr lang="en-GB" sz="2800" dirty="0">
              <a:solidFill>
                <a:srgbClr val="F1AE02"/>
              </a:solidFill>
              <a:latin typeface="Manrope Ligh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26ACC4-5D69-6197-AB6A-CFDFFA1E9484}"/>
              </a:ext>
            </a:extLst>
          </p:cNvPr>
          <p:cNvSpPr txBox="1"/>
          <p:nvPr/>
        </p:nvSpPr>
        <p:spPr>
          <a:xfrm>
            <a:off x="358488" y="6267450"/>
            <a:ext cx="1583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14C74"/>
                </a:solidFill>
                <a:effectLst/>
                <a:uLnTx/>
                <a:uFillTx/>
                <a:latin typeface="Manrope Light" pitchFamily="2" charset="0"/>
              </a:rPr>
              <a:t>5 minutes</a:t>
            </a:r>
          </a:p>
        </p:txBody>
      </p:sp>
    </p:spTree>
    <p:extLst>
      <p:ext uri="{BB962C8B-B14F-4D97-AF65-F5344CB8AC3E}">
        <p14:creationId xmlns:p14="http://schemas.microsoft.com/office/powerpoint/2010/main" val="86595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1B25-6129-4906-B906-203B3614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 dirty="0">
                <a:solidFill>
                  <a:srgbClr val="004C73"/>
                </a:solidFill>
                <a:latin typeface="Manrope SemiBold" pitchFamily="2" charset="0"/>
                <a:cs typeface="Arial" panose="020B0604020202020204" pitchFamily="34" charset="0"/>
              </a:rPr>
              <a:t>Internal vs External risk</a:t>
            </a:r>
            <a:endParaRPr lang="en-GB" dirty="0">
              <a:solidFill>
                <a:srgbClr val="004C73"/>
              </a:solidFill>
              <a:latin typeface="Manrope SemiBold" pitchFamily="2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52479D-8F00-AAC3-4907-C6CE4BB6A782}"/>
              </a:ext>
            </a:extLst>
          </p:cNvPr>
          <p:cNvSpPr txBox="1"/>
          <p:nvPr/>
        </p:nvSpPr>
        <p:spPr>
          <a:xfrm>
            <a:off x="3370615" y="2721114"/>
            <a:ext cx="5450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7C1DF"/>
                </a:solidFill>
                <a:latin typeface="Manrope Light" pitchFamily="2" charset="0"/>
              </a:rPr>
              <a:t>Failure of equipment</a:t>
            </a:r>
            <a:endParaRPr lang="en-GB" sz="4000" dirty="0">
              <a:solidFill>
                <a:srgbClr val="57C1DF"/>
              </a:solidFill>
              <a:latin typeface="Manrope Ligh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38E28-3EB1-76DA-7D75-8DF6027EDAD0}"/>
              </a:ext>
            </a:extLst>
          </p:cNvPr>
          <p:cNvSpPr txBox="1"/>
          <p:nvPr/>
        </p:nvSpPr>
        <p:spPr>
          <a:xfrm>
            <a:off x="645229" y="5399442"/>
            <a:ext cx="5450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5B842"/>
                </a:solidFill>
                <a:latin typeface="Manrope Light" pitchFamily="2" charset="0"/>
              </a:rPr>
              <a:t>Stand up = Internal risk</a:t>
            </a:r>
            <a:endParaRPr lang="en-GB" sz="3200" dirty="0">
              <a:solidFill>
                <a:srgbClr val="75B842"/>
              </a:solidFill>
              <a:latin typeface="Manrope Ligh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F01114-5DE7-9C14-9D94-9AB138094695}"/>
              </a:ext>
            </a:extLst>
          </p:cNvPr>
          <p:cNvSpPr txBox="1"/>
          <p:nvPr/>
        </p:nvSpPr>
        <p:spPr>
          <a:xfrm>
            <a:off x="6095999" y="5399442"/>
            <a:ext cx="5450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1AE02"/>
                </a:solidFill>
                <a:latin typeface="Manrope Light" pitchFamily="2" charset="0"/>
              </a:rPr>
              <a:t>Sit down = External risk</a:t>
            </a:r>
            <a:endParaRPr lang="en-GB" sz="3200" dirty="0">
              <a:solidFill>
                <a:srgbClr val="F1AE02"/>
              </a:solidFill>
              <a:latin typeface="Manrope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476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2069</Words>
  <Application>Microsoft Office PowerPoint</Application>
  <PresentationFormat>Widescreen</PresentationFormat>
  <Paragraphs>288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Calibri Light</vt:lpstr>
      <vt:lpstr>Proxima Nova Lt</vt:lpstr>
      <vt:lpstr>Calibri</vt:lpstr>
      <vt:lpstr>Manrope SemiBold</vt:lpstr>
      <vt:lpstr>Arial</vt:lpstr>
      <vt:lpstr>Manrope Light</vt:lpstr>
      <vt:lpstr>Manrope</vt:lpstr>
      <vt:lpstr>Office Theme</vt:lpstr>
      <vt:lpstr>1_Office Theme</vt:lpstr>
      <vt:lpstr>PowerPoint Presentation</vt:lpstr>
      <vt:lpstr>PowerPoint Presentation</vt:lpstr>
      <vt:lpstr>What will we be learning?</vt:lpstr>
      <vt:lpstr>Starter: Fill in the gaps</vt:lpstr>
      <vt:lpstr>Answers: Fill in the gaps</vt:lpstr>
      <vt:lpstr>PowerPoint Presentation</vt:lpstr>
      <vt:lpstr>Activity: Name the type of risk for each example</vt:lpstr>
      <vt:lpstr>Activity: What is the difference between internal and external risk?</vt:lpstr>
      <vt:lpstr>Internal vs External risk</vt:lpstr>
      <vt:lpstr>Internal vs External risk</vt:lpstr>
      <vt:lpstr>Internal vs External risk</vt:lpstr>
      <vt:lpstr>Internal vs External risk</vt:lpstr>
      <vt:lpstr>Internal vs External risk</vt:lpstr>
      <vt:lpstr>Internal vs External risk</vt:lpstr>
      <vt:lpstr>PowerPoint Presentation</vt:lpstr>
      <vt:lpstr>Risk-taking</vt:lpstr>
      <vt:lpstr>Quantifiable or unquantifiable risk?</vt:lpstr>
      <vt:lpstr>Mitigating risk</vt:lpstr>
      <vt:lpstr>Mitigating risk</vt:lpstr>
      <vt:lpstr>PowerPoint Presentation</vt:lpstr>
      <vt:lpstr>Global Claims Review</vt:lpstr>
      <vt:lpstr>The top 10 causes of loss</vt:lpstr>
      <vt:lpstr>Risk Matrix</vt:lpstr>
      <vt:lpstr>Risk Assessment: How else can you mitigate the risk?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Kristina Green</dc:creator>
  <cp:lastModifiedBy>Kristina Green</cp:lastModifiedBy>
  <cp:revision>33</cp:revision>
  <dcterms:created xsi:type="dcterms:W3CDTF">2022-11-15T15:28:43Z</dcterms:created>
  <dcterms:modified xsi:type="dcterms:W3CDTF">2023-02-28T12:51:36Z</dcterms:modified>
</cp:coreProperties>
</file>