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Lst>
  <p:notesMasterIdLst>
    <p:notesMasterId r:id="rId23"/>
  </p:notesMasterIdLst>
  <p:sldIdLst>
    <p:sldId id="553" r:id="rId3"/>
    <p:sldId id="395" r:id="rId4"/>
    <p:sldId id="397" r:id="rId5"/>
    <p:sldId id="348" r:id="rId6"/>
    <p:sldId id="541" r:id="rId7"/>
    <p:sldId id="540" r:id="rId8"/>
    <p:sldId id="497" r:id="rId9"/>
    <p:sldId id="510" r:id="rId10"/>
    <p:sldId id="517" r:id="rId11"/>
    <p:sldId id="499" r:id="rId12"/>
    <p:sldId id="543" r:id="rId13"/>
    <p:sldId id="545" r:id="rId14"/>
    <p:sldId id="542" r:id="rId15"/>
    <p:sldId id="544" r:id="rId16"/>
    <p:sldId id="546" r:id="rId17"/>
    <p:sldId id="514" r:id="rId18"/>
    <p:sldId id="522" r:id="rId19"/>
    <p:sldId id="538" r:id="rId20"/>
    <p:sldId id="539" r:id="rId21"/>
    <p:sldId id="556"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Manrope" pitchFamily="2" charset="0"/>
      <p:regular r:id="rId30"/>
      <p:bold r:id="rId31"/>
    </p:embeddedFont>
    <p:embeddedFont>
      <p:font typeface="Manrope Light" pitchFamily="2" charset="0"/>
      <p:regular r:id="rId32"/>
    </p:embeddedFont>
    <p:embeddedFont>
      <p:font typeface="Manrope Medium" pitchFamily="2" charset="0"/>
      <p:regular r:id="rId33"/>
    </p:embeddedFont>
    <p:embeddedFont>
      <p:font typeface="Manrope SemiBold" pitchFamily="2"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4B95"/>
    <a:srgbClr val="E01349"/>
    <a:srgbClr val="57C1DF"/>
    <a:srgbClr val="75B842"/>
    <a:srgbClr val="F1AE02"/>
    <a:srgbClr val="E7F0FF"/>
    <a:srgbClr val="C1D9FF"/>
    <a:srgbClr val="014C74"/>
    <a:srgbClr val="612F82"/>
    <a:srgbClr val="1074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5061" autoAdjust="0"/>
  </p:normalViewPr>
  <p:slideViewPr>
    <p:cSldViewPr snapToGrid="0">
      <p:cViewPr varScale="1">
        <p:scale>
          <a:sx n="83" d="100"/>
          <a:sy n="83" d="100"/>
        </p:scale>
        <p:origin x="15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5CFC0-BD5B-4D01-A77C-9449D1BFFC53}"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C0EE2-1FBA-4A27-9EB7-2BB9CD72B4AF}" type="slidenum">
              <a:rPr lang="en-GB" smtClean="0"/>
              <a:t>‹#›</a:t>
            </a:fld>
            <a:endParaRPr lang="en-GB"/>
          </a:p>
        </p:txBody>
      </p:sp>
    </p:spTree>
    <p:extLst>
      <p:ext uri="{BB962C8B-B14F-4D97-AF65-F5344CB8AC3E}">
        <p14:creationId xmlns:p14="http://schemas.microsoft.com/office/powerpoint/2010/main" val="274128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9C0EE2-1FBA-4A27-9EB7-2BB9CD72B4AF}" type="slidenum">
              <a:rPr lang="en-GB" smtClean="0"/>
              <a:t>2</a:t>
            </a:fld>
            <a:endParaRPr lang="en-GB"/>
          </a:p>
        </p:txBody>
      </p:sp>
    </p:spTree>
    <p:extLst>
      <p:ext uri="{BB962C8B-B14F-4D97-AF65-F5344CB8AC3E}">
        <p14:creationId xmlns:p14="http://schemas.microsoft.com/office/powerpoint/2010/main" val="3047047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12</a:t>
            </a:fld>
            <a:endParaRPr lang="en-US" altLang="en-US"/>
          </a:p>
        </p:txBody>
      </p:sp>
    </p:spTree>
    <p:extLst>
      <p:ext uri="{BB962C8B-B14F-4D97-AF65-F5344CB8AC3E}">
        <p14:creationId xmlns:p14="http://schemas.microsoft.com/office/powerpoint/2010/main" val="35865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13</a:t>
            </a:fld>
            <a:endParaRPr lang="en-US" altLang="en-US"/>
          </a:p>
        </p:txBody>
      </p:sp>
    </p:spTree>
    <p:extLst>
      <p:ext uri="{BB962C8B-B14F-4D97-AF65-F5344CB8AC3E}">
        <p14:creationId xmlns:p14="http://schemas.microsoft.com/office/powerpoint/2010/main" val="3711900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14</a:t>
            </a:fld>
            <a:endParaRPr lang="en-US" altLang="en-US"/>
          </a:p>
        </p:txBody>
      </p:sp>
    </p:spTree>
    <p:extLst>
      <p:ext uri="{BB962C8B-B14F-4D97-AF65-F5344CB8AC3E}">
        <p14:creationId xmlns:p14="http://schemas.microsoft.com/office/powerpoint/2010/main" val="4174961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Students will then be asked to create their own scenario. You can ask the students to circulate around the room and get students to guess which job role their scenario is for, or you can read out a few of these to the whole class.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15</a:t>
            </a:fld>
            <a:endParaRPr lang="en-US" altLang="en-US"/>
          </a:p>
        </p:txBody>
      </p:sp>
    </p:spTree>
    <p:extLst>
      <p:ext uri="{BB962C8B-B14F-4D97-AF65-F5344CB8AC3E}">
        <p14:creationId xmlns:p14="http://schemas.microsoft.com/office/powerpoint/2010/main" val="912612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In pairs, students will select a career they find the most interesting and write a list of 5 skills that would be required for that role.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17</a:t>
            </a:fld>
            <a:endParaRPr lang="en-US" altLang="en-US"/>
          </a:p>
        </p:txBody>
      </p:sp>
    </p:spTree>
    <p:extLst>
      <p:ext uri="{BB962C8B-B14F-4D97-AF65-F5344CB8AC3E}">
        <p14:creationId xmlns:p14="http://schemas.microsoft.com/office/powerpoint/2010/main" val="1546453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Individually, students will complete the table of skills using those 5 skills, writing down how they have developed that skill and a situation where they have used that skill recently.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18</a:t>
            </a:fld>
            <a:endParaRPr lang="en-US" altLang="en-US"/>
          </a:p>
        </p:txBody>
      </p:sp>
    </p:spTree>
    <p:extLst>
      <p:ext uri="{BB962C8B-B14F-4D97-AF65-F5344CB8AC3E}">
        <p14:creationId xmlns:p14="http://schemas.microsoft.com/office/powerpoint/2010/main" val="754681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r>
              <a:rPr lang="en-US" sz="1800" dirty="0">
                <a:solidFill>
                  <a:srgbClr val="004C73"/>
                </a:solidFill>
                <a:effectLst/>
                <a:latin typeface="Manrope Light" pitchFamily="2" charset="0"/>
                <a:ea typeface="Calibri" panose="020F0502020204030204" pitchFamily="34" charset="0"/>
                <a:cs typeface="Times New Roman" panose="02020603050405020304" pitchFamily="18" charset="0"/>
              </a:rPr>
              <a:t>Ask the students to go back into their groups from the starter activity and add to the </a:t>
            </a:r>
            <a:r>
              <a:rPr lang="en-US" sz="1800" dirty="0" err="1">
                <a:solidFill>
                  <a:srgbClr val="004C73"/>
                </a:solidFill>
                <a:effectLst/>
                <a:latin typeface="Manrope Light" pitchFamily="2" charset="0"/>
                <a:ea typeface="Calibri" panose="020F0502020204030204" pitchFamily="34" charset="0"/>
                <a:cs typeface="Times New Roman" panose="02020603050405020304" pitchFamily="18" charset="0"/>
              </a:rPr>
              <a:t>mindmap</a:t>
            </a:r>
            <a:r>
              <a:rPr lang="en-US" sz="1800" dirty="0">
                <a:solidFill>
                  <a:srgbClr val="004C73"/>
                </a:solidFill>
                <a:effectLst/>
                <a:latin typeface="Manrope Light" pitchFamily="2" charset="0"/>
                <a:ea typeface="Calibri" panose="020F0502020204030204" pitchFamily="34" charset="0"/>
                <a:cs typeface="Times New Roman" panose="02020603050405020304" pitchFamily="18" charset="0"/>
              </a:rPr>
              <a:t> with all the things they now know about the insurance industry.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19</a:t>
            </a:fld>
            <a:endParaRPr lang="en-US" altLang="en-US"/>
          </a:p>
        </p:txBody>
      </p:sp>
    </p:spTree>
    <p:extLst>
      <p:ext uri="{BB962C8B-B14F-4D97-AF65-F5344CB8AC3E}">
        <p14:creationId xmlns:p14="http://schemas.microsoft.com/office/powerpoint/2010/main" val="121656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9C0EE2-1FBA-4A27-9EB7-2BB9CD72B4AF}" type="slidenum">
              <a:rPr lang="en-GB" smtClean="0"/>
              <a:t>20</a:t>
            </a:fld>
            <a:endParaRPr lang="en-GB"/>
          </a:p>
        </p:txBody>
      </p:sp>
    </p:spTree>
    <p:extLst>
      <p:ext uri="{BB962C8B-B14F-4D97-AF65-F5344CB8AC3E}">
        <p14:creationId xmlns:p14="http://schemas.microsoft.com/office/powerpoint/2010/main" val="3596882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3</a:t>
            </a:fld>
            <a:endParaRPr lang="en-US" altLang="en-US"/>
          </a:p>
        </p:txBody>
      </p:sp>
    </p:spTree>
    <p:extLst>
      <p:ext uri="{BB962C8B-B14F-4D97-AF65-F5344CB8AC3E}">
        <p14:creationId xmlns:p14="http://schemas.microsoft.com/office/powerpoint/2010/main" val="13906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You can use whiteboards for this activity if you have them available. Ask students to estimate the answer to the three questions. This should help students think about the wider world of insurance, rather than everyday individual insurance such as car insurance, travel insurance, house insurance, etc. </a:t>
            </a:r>
            <a:endParaRPr lang="en-GB" dirty="0"/>
          </a:p>
        </p:txBody>
      </p:sp>
      <p:sp>
        <p:nvSpPr>
          <p:cNvPr id="4" name="Slide Number Placeholder 3"/>
          <p:cNvSpPr>
            <a:spLocks noGrp="1"/>
          </p:cNvSpPr>
          <p:nvPr>
            <p:ph type="sldNum" sz="quarter" idx="5"/>
          </p:nvPr>
        </p:nvSpPr>
        <p:spPr/>
        <p:txBody>
          <a:bodyPr/>
          <a:lstStyle/>
          <a:p>
            <a:fld id="{329C0EE2-1FBA-4A27-9EB7-2BB9CD72B4AF}" type="slidenum">
              <a:rPr lang="en-GB" smtClean="0"/>
              <a:t>4</a:t>
            </a:fld>
            <a:endParaRPr lang="en-GB"/>
          </a:p>
        </p:txBody>
      </p:sp>
    </p:spTree>
    <p:extLst>
      <p:ext uri="{BB962C8B-B14F-4D97-AF65-F5344CB8AC3E}">
        <p14:creationId xmlns:p14="http://schemas.microsoft.com/office/powerpoint/2010/main" val="313912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9C0EE2-1FBA-4A27-9EB7-2BB9CD72B4AF}" type="slidenum">
              <a:rPr lang="en-GB" smtClean="0"/>
              <a:t>5</a:t>
            </a:fld>
            <a:endParaRPr lang="en-GB"/>
          </a:p>
        </p:txBody>
      </p:sp>
    </p:spTree>
    <p:extLst>
      <p:ext uri="{BB962C8B-B14F-4D97-AF65-F5344CB8AC3E}">
        <p14:creationId xmlns:p14="http://schemas.microsoft.com/office/powerpoint/2010/main" val="154266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9C0EE2-1FBA-4A27-9EB7-2BB9CD72B4AF}" type="slidenum">
              <a:rPr lang="en-GB" smtClean="0"/>
              <a:t>6</a:t>
            </a:fld>
            <a:endParaRPr lang="en-GB"/>
          </a:p>
        </p:txBody>
      </p:sp>
    </p:spTree>
    <p:extLst>
      <p:ext uri="{BB962C8B-B14F-4D97-AF65-F5344CB8AC3E}">
        <p14:creationId xmlns:p14="http://schemas.microsoft.com/office/powerpoint/2010/main" val="269148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Then in small groups, ask the students to create a </a:t>
            </a:r>
            <a:r>
              <a:rPr lang="en-GB" sz="1800" dirty="0" err="1">
                <a:solidFill>
                  <a:srgbClr val="004C73"/>
                </a:solidFill>
                <a:effectLst/>
                <a:latin typeface="Manrope Light" pitchFamily="2" charset="0"/>
                <a:ea typeface="Calibri" panose="020F0502020204030204" pitchFamily="34" charset="0"/>
                <a:cs typeface="Times New Roman" panose="02020603050405020304" pitchFamily="18" charset="0"/>
              </a:rPr>
              <a:t>mindmap</a:t>
            </a: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 of the things they know already about the insurance industry using A3 or flip chart paper. They will come back to this at the end of the lesson.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7</a:t>
            </a:fld>
            <a:endParaRPr lang="en-US" altLang="en-US"/>
          </a:p>
        </p:txBody>
      </p:sp>
    </p:spTree>
    <p:extLst>
      <p:ext uri="{BB962C8B-B14F-4D97-AF65-F5344CB8AC3E}">
        <p14:creationId xmlns:p14="http://schemas.microsoft.com/office/powerpoint/2010/main" val="35401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9C0EE2-1FBA-4A27-9EB7-2BB9CD72B4AF}" type="slidenum">
              <a:rPr lang="en-GB" smtClean="0"/>
              <a:t>8</a:t>
            </a:fld>
            <a:endParaRPr lang="en-GB"/>
          </a:p>
        </p:txBody>
      </p:sp>
    </p:spTree>
    <p:extLst>
      <p:ext uri="{BB962C8B-B14F-4D97-AF65-F5344CB8AC3E}">
        <p14:creationId xmlns:p14="http://schemas.microsoft.com/office/powerpoint/2010/main" val="2746314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Clr>
                <a:srgbClr val="57C2DF"/>
              </a:buClr>
              <a:buFont typeface="+mj-lt"/>
              <a:buAutoNum type="arabicPeriod"/>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The first 5 minutes each student will be given a fact sheet about one of the following careers in insurance: insurance broker, insurance underwriter, actuary and claims adjuster. Each student will spend this time understanding the role, the qualifications needed to get into that career and what kind of salary they could expect to get in that role.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Clr>
                <a:srgbClr val="57C2DF"/>
              </a:buClr>
              <a:buFont typeface="+mj-lt"/>
              <a:buAutoNum type="arabicPeriod"/>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The following 5 mins, the student will find another student with a different role and each present their career to each other. They will continue to do this until they have learnt about each role. </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Clr>
                <a:srgbClr val="57C2DF"/>
              </a:buClr>
              <a:buFont typeface="+mj-lt"/>
              <a:buAutoNum type="arabicPeriod"/>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Alternatively, you can put students in a group of 4 and get them to present their roles to each other.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9</a:t>
            </a:fld>
            <a:endParaRPr lang="en-US" altLang="en-US"/>
          </a:p>
        </p:txBody>
      </p:sp>
    </p:spTree>
    <p:extLst>
      <p:ext uri="{BB962C8B-B14F-4D97-AF65-F5344CB8AC3E}">
        <p14:creationId xmlns:p14="http://schemas.microsoft.com/office/powerpoint/2010/main" val="1009489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rgbClr val="E01349"/>
              </a:buClr>
              <a:buSzTx/>
              <a:buFont typeface="+mj-lt"/>
              <a:buNone/>
              <a:tabLst/>
              <a:defRPr/>
            </a:pPr>
            <a:r>
              <a:rPr lang="en-GB" sz="1800" dirty="0">
                <a:solidFill>
                  <a:srgbClr val="004C73"/>
                </a:solidFill>
                <a:effectLst/>
                <a:latin typeface="Manrope Light" pitchFamily="2" charset="0"/>
                <a:ea typeface="Calibri" panose="020F0502020204030204" pitchFamily="34" charset="0"/>
                <a:cs typeface="Times New Roman" panose="02020603050405020304" pitchFamily="18" charset="0"/>
              </a:rPr>
              <a:t>For this activity, students will be presented with a hypothetical scenario that one of the four roles explored previously could encounter during their careers.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6F28A744-D625-4342-818E-3AD3F90FE208}" type="slidenum">
              <a:rPr lang="en-US" altLang="en-US" smtClean="0"/>
              <a:pPr>
                <a:defRPr/>
              </a:pPr>
              <a:t>11</a:t>
            </a:fld>
            <a:endParaRPr lang="en-US" altLang="en-US"/>
          </a:p>
        </p:txBody>
      </p:sp>
    </p:spTree>
    <p:extLst>
      <p:ext uri="{BB962C8B-B14F-4D97-AF65-F5344CB8AC3E}">
        <p14:creationId xmlns:p14="http://schemas.microsoft.com/office/powerpoint/2010/main" val="183905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35ACE-30D9-F9B2-375F-D3309A3635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E807F5-B783-01A7-C85A-6570238CED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7F92CE8-CF22-F7AD-864B-C8FE4D14D42F}"/>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5" name="Footer Placeholder 4">
            <a:extLst>
              <a:ext uri="{FF2B5EF4-FFF2-40B4-BE49-F238E27FC236}">
                <a16:creationId xmlns:a16="http://schemas.microsoft.com/office/drawing/2014/main" id="{AD3752ED-D265-0069-4C04-C80D973F56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40EC0-5E39-7255-ED7A-B094BE20598F}"/>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417427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9725-F2BE-9753-A67A-756151CBCC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A2F81F-62F7-2BF0-B4AF-FF9B6BEA4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37DDA3-4050-D08A-8EA1-3A31D74A057E}"/>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5" name="Footer Placeholder 4">
            <a:extLst>
              <a:ext uri="{FF2B5EF4-FFF2-40B4-BE49-F238E27FC236}">
                <a16:creationId xmlns:a16="http://schemas.microsoft.com/office/drawing/2014/main" id="{0988BFBF-7A7E-18A2-BEF1-5EC041983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39321-76B3-BC49-915B-3B3D9010E5DD}"/>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2517812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C9DF3-BFD6-CE61-DEEE-91F8E32B88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3F39C3-E4D0-CF8E-06DD-C5D60580C8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3206F2-807B-A74F-2C0B-919CA9930783}"/>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5" name="Footer Placeholder 4">
            <a:extLst>
              <a:ext uri="{FF2B5EF4-FFF2-40B4-BE49-F238E27FC236}">
                <a16:creationId xmlns:a16="http://schemas.microsoft.com/office/drawing/2014/main" id="{845DD51C-477F-7C95-F56E-CC63E2564C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3C4809-4019-FC2E-98BF-93D0E7BCF58D}"/>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1104043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4DCD9B-6713-4D5C-BC1C-CE0C4ACE4686}"/>
              </a:ext>
            </a:extLst>
          </p:cNvPr>
          <p:cNvCxnSpPr/>
          <p:nvPr userDrawn="1"/>
        </p:nvCxnSpPr>
        <p:spPr>
          <a:xfrm>
            <a:off x="433495" y="6150185"/>
            <a:ext cx="11297920" cy="0"/>
          </a:xfrm>
          <a:prstGeom prst="line">
            <a:avLst/>
          </a:prstGeom>
          <a:ln w="28575">
            <a:gradFill flip="none" rotWithShape="1">
              <a:gsLst>
                <a:gs pos="100000">
                  <a:srgbClr val="1074B8"/>
                </a:gs>
                <a:gs pos="50000">
                  <a:srgbClr val="612F82"/>
                </a:gs>
                <a:gs pos="0">
                  <a:srgbClr val="E01349"/>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982CBFF-776E-45F7-89C1-A2FD63024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3617" y="6150186"/>
            <a:ext cx="1572945" cy="587081"/>
          </a:xfrm>
          <a:prstGeom prst="rect">
            <a:avLst/>
          </a:prstGeom>
        </p:spPr>
      </p:pic>
      <p:sp>
        <p:nvSpPr>
          <p:cNvPr id="11" name="Title 1">
            <a:extLst>
              <a:ext uri="{FF2B5EF4-FFF2-40B4-BE49-F238E27FC236}">
                <a16:creationId xmlns:a16="http://schemas.microsoft.com/office/drawing/2014/main" id="{8556703F-1D23-4E8A-9B22-D27CB9456DB8}"/>
              </a:ext>
            </a:extLst>
          </p:cNvPr>
          <p:cNvSpPr>
            <a:spLocks noGrp="1"/>
          </p:cNvSpPr>
          <p:nvPr>
            <p:ph type="title"/>
          </p:nvPr>
        </p:nvSpPr>
        <p:spPr>
          <a:xfrm>
            <a:off x="433495" y="687493"/>
            <a:ext cx="6156959" cy="840528"/>
          </a:xfrm>
        </p:spPr>
        <p:txBody>
          <a:bodyPr/>
          <a:lstStyle/>
          <a:p>
            <a:r>
              <a:rPr lang="en-US"/>
              <a:t>Click to edit Master title style</a:t>
            </a:r>
            <a:endParaRPr lang="en-GB"/>
          </a:p>
        </p:txBody>
      </p:sp>
    </p:spTree>
    <p:extLst>
      <p:ext uri="{BB962C8B-B14F-4D97-AF65-F5344CB8AC3E}">
        <p14:creationId xmlns:p14="http://schemas.microsoft.com/office/powerpoint/2010/main" val="3406213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D99E-C6A2-B7D0-4B8D-7DD8EDDA09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889AA9-B2F0-CA3C-6374-E92A59477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88A502-F270-6C1B-2421-54BD87FA7187}"/>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5" name="Footer Placeholder 4">
            <a:extLst>
              <a:ext uri="{FF2B5EF4-FFF2-40B4-BE49-F238E27FC236}">
                <a16:creationId xmlns:a16="http://schemas.microsoft.com/office/drawing/2014/main" id="{E3E30DC7-6B32-E149-1943-5A77F347CA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F0503-0AAE-C467-7DAF-AD065BCE7DB1}"/>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1311208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2BDA-2993-0AF1-971F-1EF8407F2A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02CEE-159A-0DB0-8042-95843412F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DB7285-BCCC-63D8-FB80-B084CC2CF9F4}"/>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5" name="Footer Placeholder 4">
            <a:extLst>
              <a:ext uri="{FF2B5EF4-FFF2-40B4-BE49-F238E27FC236}">
                <a16:creationId xmlns:a16="http://schemas.microsoft.com/office/drawing/2014/main" id="{905F0BCF-854D-2ADD-46D8-F0EB92F5DC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C246F2-F871-2FE7-2686-976E12A4A867}"/>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385209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0DD04-CD15-DADA-5766-2578521CD9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2CA063-634E-5399-2F86-BA0747953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D84C0-6C1D-4588-72C2-D127403DC274}"/>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5" name="Footer Placeholder 4">
            <a:extLst>
              <a:ext uri="{FF2B5EF4-FFF2-40B4-BE49-F238E27FC236}">
                <a16:creationId xmlns:a16="http://schemas.microsoft.com/office/drawing/2014/main" id="{C7F01E8C-310E-9B54-9DCB-7D4737451B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F71B41-C9FE-10DC-6F03-522223521AAF}"/>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984407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1322-1190-FDDA-BFFE-D433736BA1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2B63AE-152D-F3C8-FE65-3E5E35DF7C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F62F94-071B-201B-8152-8418E9F6A0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AE61C7-9C17-F688-C5BA-64A2370DFB0D}"/>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6" name="Footer Placeholder 5">
            <a:extLst>
              <a:ext uri="{FF2B5EF4-FFF2-40B4-BE49-F238E27FC236}">
                <a16:creationId xmlns:a16="http://schemas.microsoft.com/office/drawing/2014/main" id="{395001E0-E3CE-1497-7B25-F6AACBB7B7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A7D5C6-EFE7-ADF6-56B9-CB637830D8E3}"/>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1889768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3569-BCFB-E79E-483B-387CDBB0A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C382B9-4D68-A5BE-B0C9-1A70819456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AD4FE1-0ABE-65B3-BB26-DBD85BACA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9A6ABC-974C-1E86-ABDD-586DFA0D6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0BBBAB-8A17-6E76-FF77-3ED16A90A6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ADBEA7-A3A1-DAF2-0178-C245719E0834}"/>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8" name="Footer Placeholder 7">
            <a:extLst>
              <a:ext uri="{FF2B5EF4-FFF2-40B4-BE49-F238E27FC236}">
                <a16:creationId xmlns:a16="http://schemas.microsoft.com/office/drawing/2014/main" id="{6FF0208B-4771-9C4A-E037-29452A05E3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B6EDFC2-0B72-13B4-CB09-1C6B2ACE79D2}"/>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2692831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18CD-734B-088A-507D-3B5A8CE144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659004-02A1-73A7-CA51-5ACBA655108B}"/>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4" name="Footer Placeholder 3">
            <a:extLst>
              <a:ext uri="{FF2B5EF4-FFF2-40B4-BE49-F238E27FC236}">
                <a16:creationId xmlns:a16="http://schemas.microsoft.com/office/drawing/2014/main" id="{F6810381-30B9-D849-7551-A3D7984EA3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79F4DE-EB89-1014-790A-1C1B574460B5}"/>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3273333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881AF0-95E8-F2D7-22B0-942C5DB5E596}"/>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3" name="Footer Placeholder 2">
            <a:extLst>
              <a:ext uri="{FF2B5EF4-FFF2-40B4-BE49-F238E27FC236}">
                <a16:creationId xmlns:a16="http://schemas.microsoft.com/office/drawing/2014/main" id="{29C6B6B7-CE36-8A5D-E35B-7591F739BC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68C7FA-8322-476E-656A-1C9ECE9BE6E7}"/>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2171952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4CBF-FB6E-287D-8885-69C2DE8555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D5BF6F-67F0-EC6A-9A09-7E503B4082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E8F501-4E8C-EE0B-DE5C-77FC68B86723}"/>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5" name="Footer Placeholder 4">
            <a:extLst>
              <a:ext uri="{FF2B5EF4-FFF2-40B4-BE49-F238E27FC236}">
                <a16:creationId xmlns:a16="http://schemas.microsoft.com/office/drawing/2014/main" id="{E5BDC92C-AEB0-D436-F167-5E4F5F171E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30A37E-FCC5-F503-6A0C-172767248C38}"/>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2798084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8A9A-B3BA-4348-8093-2D27FF5868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F93244-7059-ABFA-D811-85195DB64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448F69-E328-9DCC-94AA-290EA4709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F7238-7161-BBC6-3BEC-C82F086D4A5B}"/>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6" name="Footer Placeholder 5">
            <a:extLst>
              <a:ext uri="{FF2B5EF4-FFF2-40B4-BE49-F238E27FC236}">
                <a16:creationId xmlns:a16="http://schemas.microsoft.com/office/drawing/2014/main" id="{BF36FB56-1607-FEC4-B587-99011AC91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6E628E-BCEA-2F8A-AFFB-D230A911C479}"/>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3577282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7640-9377-60AF-B4B3-90AC87FD1C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DE9062-4D7D-0519-EFFF-A7EFBBA13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4F4457-589F-62C6-2254-17BBDDFC92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387E0-70E0-BA83-12C2-0706CB2527E2}"/>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6" name="Footer Placeholder 5">
            <a:extLst>
              <a:ext uri="{FF2B5EF4-FFF2-40B4-BE49-F238E27FC236}">
                <a16:creationId xmlns:a16="http://schemas.microsoft.com/office/drawing/2014/main" id="{9A051D6E-5EA2-2B92-8D60-2519E96F20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DD7CE7-8875-DED8-5AE7-38FC1C85B64F}"/>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399841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6823-EEC4-3630-37CD-D851203C30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AD1589-5153-3CB4-2D09-8106256DA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D174F8-9212-CB9C-F506-1AA72F6BDE8F}"/>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5" name="Footer Placeholder 4">
            <a:extLst>
              <a:ext uri="{FF2B5EF4-FFF2-40B4-BE49-F238E27FC236}">
                <a16:creationId xmlns:a16="http://schemas.microsoft.com/office/drawing/2014/main" id="{069219A2-78DC-39A6-7600-536DE59999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04EEB1-B8C7-1894-14C2-64AA9337385F}"/>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3960770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06E2C5-4466-BA89-885D-AFB9D255AB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BF26A4-99B9-8C7E-340C-3280B6D0C0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3C3C7F-DBEB-0A8C-CD73-6F74041877E4}"/>
              </a:ext>
            </a:extLst>
          </p:cNvPr>
          <p:cNvSpPr>
            <a:spLocks noGrp="1"/>
          </p:cNvSpPr>
          <p:nvPr>
            <p:ph type="dt" sz="half" idx="10"/>
          </p:nvPr>
        </p:nvSpPr>
        <p:spPr/>
        <p:txBody>
          <a:bodyPr/>
          <a:lstStyle/>
          <a:p>
            <a:fld id="{8985E761-B398-41F5-9346-DAD1D6BA878E}" type="datetimeFigureOut">
              <a:rPr lang="en-GB" smtClean="0"/>
              <a:t>28/02/2023</a:t>
            </a:fld>
            <a:endParaRPr lang="en-GB"/>
          </a:p>
        </p:txBody>
      </p:sp>
      <p:sp>
        <p:nvSpPr>
          <p:cNvPr id="5" name="Footer Placeholder 4">
            <a:extLst>
              <a:ext uri="{FF2B5EF4-FFF2-40B4-BE49-F238E27FC236}">
                <a16:creationId xmlns:a16="http://schemas.microsoft.com/office/drawing/2014/main" id="{F5BC98ED-9220-453B-76BC-E1A7B6A156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FF4286-1D1B-AAF7-88A7-EB38E1627F05}"/>
              </a:ext>
            </a:extLst>
          </p:cNvPr>
          <p:cNvSpPr>
            <a:spLocks noGrp="1"/>
          </p:cNvSpPr>
          <p:nvPr>
            <p:ph type="sldNum" sz="quarter" idx="12"/>
          </p:nvPr>
        </p:nvSpPr>
        <p:spPr/>
        <p:txBody>
          <a:bodyPr/>
          <a:lstStyle/>
          <a:p>
            <a:fld id="{8971AC11-5D34-429E-A3D7-4BD428D1EB01}" type="slidenum">
              <a:rPr lang="en-GB" smtClean="0"/>
              <a:t>‹#›</a:t>
            </a:fld>
            <a:endParaRPr lang="en-GB"/>
          </a:p>
        </p:txBody>
      </p:sp>
    </p:spTree>
    <p:extLst>
      <p:ext uri="{BB962C8B-B14F-4D97-AF65-F5344CB8AC3E}">
        <p14:creationId xmlns:p14="http://schemas.microsoft.com/office/powerpoint/2010/main" val="607206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94DCD9B-6713-4D5C-BC1C-CE0C4ACE4686}"/>
              </a:ext>
            </a:extLst>
          </p:cNvPr>
          <p:cNvCxnSpPr/>
          <p:nvPr userDrawn="1"/>
        </p:nvCxnSpPr>
        <p:spPr>
          <a:xfrm>
            <a:off x="433495" y="6150185"/>
            <a:ext cx="11297920" cy="0"/>
          </a:xfrm>
          <a:prstGeom prst="line">
            <a:avLst/>
          </a:prstGeom>
          <a:ln w="28575">
            <a:solidFill>
              <a:srgbClr val="014C74"/>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8556703F-1D23-4E8A-9B22-D27CB9456DB8}"/>
              </a:ext>
            </a:extLst>
          </p:cNvPr>
          <p:cNvSpPr>
            <a:spLocks noGrp="1"/>
          </p:cNvSpPr>
          <p:nvPr>
            <p:ph type="title"/>
          </p:nvPr>
        </p:nvSpPr>
        <p:spPr>
          <a:xfrm>
            <a:off x="433495" y="687493"/>
            <a:ext cx="6156959" cy="840528"/>
          </a:xfrm>
        </p:spPr>
        <p:txBody>
          <a:bodyPr/>
          <a:lstStyle/>
          <a:p>
            <a:r>
              <a:rPr lang="en-US"/>
              <a:t>Click to edit Master title style</a:t>
            </a:r>
            <a:endParaRPr lang="en-GB"/>
          </a:p>
        </p:txBody>
      </p:sp>
      <p:pic>
        <p:nvPicPr>
          <p:cNvPr id="2" name="Picture 1" descr="Logo&#10;&#10;Description automatically generated with medium confidence">
            <a:extLst>
              <a:ext uri="{FF2B5EF4-FFF2-40B4-BE49-F238E27FC236}">
                <a16:creationId xmlns:a16="http://schemas.microsoft.com/office/drawing/2014/main" id="{25E9BE2B-50AA-8054-D4C1-5779434CBC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26" t="12971" r="2982" b="12633"/>
          <a:stretch/>
        </p:blipFill>
        <p:spPr>
          <a:xfrm>
            <a:off x="8137803" y="6267450"/>
            <a:ext cx="3638560" cy="440617"/>
          </a:xfrm>
          <a:prstGeom prst="rect">
            <a:avLst/>
          </a:prstGeom>
        </p:spPr>
      </p:pic>
    </p:spTree>
    <p:extLst>
      <p:ext uri="{BB962C8B-B14F-4D97-AF65-F5344CB8AC3E}">
        <p14:creationId xmlns:p14="http://schemas.microsoft.com/office/powerpoint/2010/main" val="31515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7C6C5-2492-6135-5885-46DE8067A1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D1A460-54B3-5145-030A-0824240BA5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10588-35C9-9647-557C-02123DB439A2}"/>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5" name="Footer Placeholder 4">
            <a:extLst>
              <a:ext uri="{FF2B5EF4-FFF2-40B4-BE49-F238E27FC236}">
                <a16:creationId xmlns:a16="http://schemas.microsoft.com/office/drawing/2014/main" id="{FA706F1B-2682-BABE-0B5B-933DFA4BEC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D962FF-D8F9-B728-5791-B1061F9DF757}"/>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91232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39792-A74A-0B4C-C6C4-2E4E5BA745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05C1D0-3831-4C02-1EC9-1E50826AF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DEAD79-0A19-1C57-E986-22D0E1149F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0C1124-88F8-59C0-A476-9F67465B0E50}"/>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6" name="Footer Placeholder 5">
            <a:extLst>
              <a:ext uri="{FF2B5EF4-FFF2-40B4-BE49-F238E27FC236}">
                <a16:creationId xmlns:a16="http://schemas.microsoft.com/office/drawing/2014/main" id="{A19376EF-A987-C592-EFD0-7C7C739BBA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2C8707-8F2B-254D-9460-B68D70D67C5C}"/>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70810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4FED6-29BC-A643-E8DC-B9281A045D0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FED6A9-EC84-4FB8-34E5-CE4144D44F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5301D9-09C3-3FEA-CAF0-DCBF609EC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630068-76D3-C5A1-8E72-3E9B9ACB86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052CA-75BE-5A6A-4792-E312C5F161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36D34E-8A21-D5AE-785C-F51CB3A2E15D}"/>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8" name="Footer Placeholder 7">
            <a:extLst>
              <a:ext uri="{FF2B5EF4-FFF2-40B4-BE49-F238E27FC236}">
                <a16:creationId xmlns:a16="http://schemas.microsoft.com/office/drawing/2014/main" id="{614468FE-9E88-58AC-97A5-1AEBFE5D7B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B5AC3B-82D7-0A36-432A-E9B0D91586CB}"/>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3676285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BA1AB-D6F9-D01F-B8A2-D6E32BB1BA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61CF281-1DEF-2818-72E8-662D68AADDC9}"/>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4" name="Footer Placeholder 3">
            <a:extLst>
              <a:ext uri="{FF2B5EF4-FFF2-40B4-BE49-F238E27FC236}">
                <a16:creationId xmlns:a16="http://schemas.microsoft.com/office/drawing/2014/main" id="{301B5249-7F85-0B75-E709-CB1761DF97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4DD0C5-C39E-71E2-66F4-2A6EA813F7A4}"/>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185555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7EB4C-7E66-8791-7B20-1C85AA1A5FFE}"/>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3" name="Footer Placeholder 2">
            <a:extLst>
              <a:ext uri="{FF2B5EF4-FFF2-40B4-BE49-F238E27FC236}">
                <a16:creationId xmlns:a16="http://schemas.microsoft.com/office/drawing/2014/main" id="{DD315ED5-D55C-9EED-9597-E78ADEBFEC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564D21-B801-EEE2-71A4-B67077BCCF1F}"/>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108352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1864C-DDC9-1FA4-1352-C1CEDE7E53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BD9CF19-E25A-4BB2-F9FE-AA768E4C84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C0B373-E815-5A79-1B22-31853A16E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98D80-3315-6E21-39FC-CC615E12CB25}"/>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6" name="Footer Placeholder 5">
            <a:extLst>
              <a:ext uri="{FF2B5EF4-FFF2-40B4-BE49-F238E27FC236}">
                <a16:creationId xmlns:a16="http://schemas.microsoft.com/office/drawing/2014/main" id="{225470CE-78B3-14E2-4ABF-BC22EF731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AECC6C-7B5F-53E0-2301-BD3B3AEAC07C}"/>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290181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47BA-9597-1A51-A9BD-AAD6127F42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9C8827-906B-5B23-54A9-8B440C6C89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0912FB-7ECD-E5B1-0073-C858CB0C5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43281-36BE-5596-259E-C577D89DEAF9}"/>
              </a:ext>
            </a:extLst>
          </p:cNvPr>
          <p:cNvSpPr>
            <a:spLocks noGrp="1"/>
          </p:cNvSpPr>
          <p:nvPr>
            <p:ph type="dt" sz="half" idx="10"/>
          </p:nvPr>
        </p:nvSpPr>
        <p:spPr/>
        <p:txBody>
          <a:bodyPr/>
          <a:lstStyle/>
          <a:p>
            <a:fld id="{8F9438E4-ECB8-41E5-B91F-1E6123F17FA6}" type="datetimeFigureOut">
              <a:rPr lang="en-GB" smtClean="0"/>
              <a:t>28/02/2023</a:t>
            </a:fld>
            <a:endParaRPr lang="en-GB"/>
          </a:p>
        </p:txBody>
      </p:sp>
      <p:sp>
        <p:nvSpPr>
          <p:cNvPr id="6" name="Footer Placeholder 5">
            <a:extLst>
              <a:ext uri="{FF2B5EF4-FFF2-40B4-BE49-F238E27FC236}">
                <a16:creationId xmlns:a16="http://schemas.microsoft.com/office/drawing/2014/main" id="{18481BA2-99FF-0646-F957-52245D4C6E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F1268-D25A-E341-1D97-C6A8B1F18FCD}"/>
              </a:ext>
            </a:extLst>
          </p:cNvPr>
          <p:cNvSpPr>
            <a:spLocks noGrp="1"/>
          </p:cNvSpPr>
          <p:nvPr>
            <p:ph type="sldNum" sz="quarter" idx="12"/>
          </p:nvPr>
        </p:nvSpPr>
        <p:spPr/>
        <p:txBody>
          <a:bodyPr/>
          <a:lstStyle/>
          <a:p>
            <a:fld id="{5735B89A-A95E-44DA-A775-17BD55342B10}" type="slidenum">
              <a:rPr lang="en-GB" smtClean="0"/>
              <a:t>‹#›</a:t>
            </a:fld>
            <a:endParaRPr lang="en-GB"/>
          </a:p>
        </p:txBody>
      </p:sp>
    </p:spTree>
    <p:extLst>
      <p:ext uri="{BB962C8B-B14F-4D97-AF65-F5344CB8AC3E}">
        <p14:creationId xmlns:p14="http://schemas.microsoft.com/office/powerpoint/2010/main" val="2399960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D7EA57-2168-0632-9C78-B5B518DF15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A74659-2072-F38C-AAD5-F508D8273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59AA33-F3CE-15A0-46D6-771B85589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9438E4-ECB8-41E5-B91F-1E6123F17FA6}" type="datetimeFigureOut">
              <a:rPr lang="en-GB" smtClean="0"/>
              <a:t>28/02/2023</a:t>
            </a:fld>
            <a:endParaRPr lang="en-GB"/>
          </a:p>
        </p:txBody>
      </p:sp>
      <p:sp>
        <p:nvSpPr>
          <p:cNvPr id="5" name="Footer Placeholder 4">
            <a:extLst>
              <a:ext uri="{FF2B5EF4-FFF2-40B4-BE49-F238E27FC236}">
                <a16:creationId xmlns:a16="http://schemas.microsoft.com/office/drawing/2014/main" id="{3A52EF9E-B3A0-8381-BE61-5660C0494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4234570-D699-A9F5-F273-208A2CAF08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5B89A-A95E-44DA-A775-17BD55342B10}" type="slidenum">
              <a:rPr lang="en-GB" smtClean="0"/>
              <a:t>‹#›</a:t>
            </a:fld>
            <a:endParaRPr lang="en-GB"/>
          </a:p>
        </p:txBody>
      </p:sp>
    </p:spTree>
    <p:extLst>
      <p:ext uri="{BB962C8B-B14F-4D97-AF65-F5344CB8AC3E}">
        <p14:creationId xmlns:p14="http://schemas.microsoft.com/office/powerpoint/2010/main" val="251096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C3D9D4-7664-F9CB-EEB9-3ABEF5EA3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AD3F2C-139A-C8E8-D4EF-77A3983B7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F51EFF-20FD-382C-79AA-51B2064418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5E761-B398-41F5-9346-DAD1D6BA878E}" type="datetimeFigureOut">
              <a:rPr lang="en-GB" smtClean="0"/>
              <a:t>28/02/2023</a:t>
            </a:fld>
            <a:endParaRPr lang="en-GB"/>
          </a:p>
        </p:txBody>
      </p:sp>
      <p:sp>
        <p:nvSpPr>
          <p:cNvPr id="5" name="Footer Placeholder 4">
            <a:extLst>
              <a:ext uri="{FF2B5EF4-FFF2-40B4-BE49-F238E27FC236}">
                <a16:creationId xmlns:a16="http://schemas.microsoft.com/office/drawing/2014/main" id="{581B99D7-C1D1-4E69-9EAE-F582180FB2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533CF9-7CCF-DAE4-F09C-5436E135B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71AC11-5D34-429E-A3D7-4BD428D1EB01}" type="slidenum">
              <a:rPr lang="en-GB" smtClean="0"/>
              <a:t>‹#›</a:t>
            </a:fld>
            <a:endParaRPr lang="en-GB"/>
          </a:p>
        </p:txBody>
      </p:sp>
    </p:spTree>
    <p:extLst>
      <p:ext uri="{BB962C8B-B14F-4D97-AF65-F5344CB8AC3E}">
        <p14:creationId xmlns:p14="http://schemas.microsoft.com/office/powerpoint/2010/main" val="286033050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13.sv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inwheel, outdoor object, vector graphics&#10;&#10;Description automatically generated">
            <a:extLst>
              <a:ext uri="{FF2B5EF4-FFF2-40B4-BE49-F238E27FC236}">
                <a16:creationId xmlns:a16="http://schemas.microsoft.com/office/drawing/2014/main" id="{D2033BC5-9A73-FF57-D6A8-7E8BE02B20DD}"/>
              </a:ext>
            </a:extLst>
          </p:cNvPr>
          <p:cNvPicPr>
            <a:picLocks noChangeAspect="1"/>
          </p:cNvPicPr>
          <p:nvPr/>
        </p:nvPicPr>
        <p:blipFill rotWithShape="1">
          <a:blip r:embed="rId2">
            <a:extLst>
              <a:ext uri="{28A0092B-C50C-407E-A947-70E740481C1C}">
                <a14:useLocalDpi xmlns:a14="http://schemas.microsoft.com/office/drawing/2010/main" val="0"/>
              </a:ext>
            </a:extLst>
          </a:blip>
          <a:srcRect l="335" t="25084" r="47000" b="33743"/>
          <a:stretch/>
        </p:blipFill>
        <p:spPr>
          <a:xfrm>
            <a:off x="2828260" y="0"/>
            <a:ext cx="9363740" cy="6858000"/>
          </a:xfrm>
          <a:prstGeom prst="rect">
            <a:avLst/>
          </a:prstGeom>
        </p:spPr>
      </p:pic>
      <p:pic>
        <p:nvPicPr>
          <p:cNvPr id="9" name="Picture 8" descr="Logo&#10;&#10;Description automatically generated">
            <a:extLst>
              <a:ext uri="{FF2B5EF4-FFF2-40B4-BE49-F238E27FC236}">
                <a16:creationId xmlns:a16="http://schemas.microsoft.com/office/drawing/2014/main" id="{1C182DF8-E498-8BB2-7349-8673A598EC72}"/>
              </a:ext>
            </a:extLst>
          </p:cNvPr>
          <p:cNvPicPr>
            <a:picLocks noChangeAspect="1"/>
          </p:cNvPicPr>
          <p:nvPr/>
        </p:nvPicPr>
        <p:blipFill rotWithShape="1">
          <a:blip r:embed="rId3">
            <a:extLst>
              <a:ext uri="{28A0092B-C50C-407E-A947-70E740481C1C}">
                <a14:useLocalDpi xmlns:a14="http://schemas.microsoft.com/office/drawing/2010/main" val="0"/>
              </a:ext>
            </a:extLst>
          </a:blip>
          <a:srcRect t="32102" b="12772"/>
          <a:stretch/>
        </p:blipFill>
        <p:spPr>
          <a:xfrm>
            <a:off x="-1100335" y="-101600"/>
            <a:ext cx="12041605" cy="4127500"/>
          </a:xfrm>
          <a:prstGeom prst="rect">
            <a:avLst/>
          </a:prstGeom>
        </p:spPr>
      </p:pic>
    </p:spTree>
    <p:extLst>
      <p:ext uri="{BB962C8B-B14F-4D97-AF65-F5344CB8AC3E}">
        <p14:creationId xmlns:p14="http://schemas.microsoft.com/office/powerpoint/2010/main" val="416437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tationary&#10;&#10;Description automatically generated">
            <a:extLst>
              <a:ext uri="{FF2B5EF4-FFF2-40B4-BE49-F238E27FC236}">
                <a16:creationId xmlns:a16="http://schemas.microsoft.com/office/drawing/2014/main" id="{B15C1A78-F0B3-D849-0192-1E7B1CC38EFB}"/>
              </a:ext>
            </a:extLst>
          </p:cNvPr>
          <p:cNvPicPr>
            <a:picLocks noChangeAspect="1"/>
          </p:cNvPicPr>
          <p:nvPr/>
        </p:nvPicPr>
        <p:blipFill rotWithShape="1">
          <a:blip r:embed="rId2">
            <a:extLst>
              <a:ext uri="{28A0092B-C50C-407E-A947-70E740481C1C}">
                <a14:useLocalDpi xmlns:a14="http://schemas.microsoft.com/office/drawing/2010/main" val="0"/>
              </a:ext>
            </a:extLst>
          </a:blip>
          <a:srcRect t="7812" r="829" b="85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931D75-3A91-05AD-E989-50E27ECE3630}"/>
              </a:ext>
            </a:extLst>
          </p:cNvPr>
          <p:cNvSpPr/>
          <p:nvPr/>
        </p:nvSpPr>
        <p:spPr>
          <a:xfrm>
            <a:off x="0" y="0"/>
            <a:ext cx="12192000" cy="6858000"/>
          </a:xfrm>
          <a:prstGeom prst="rect">
            <a:avLst/>
          </a:prstGeom>
          <a:solidFill>
            <a:srgbClr val="F1AE0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97E5BEA-82E7-E2B6-1B90-C9C67624C706}"/>
              </a:ext>
            </a:extLst>
          </p:cNvPr>
          <p:cNvPicPr>
            <a:picLocks noChangeAspect="1"/>
          </p:cNvPicPr>
          <p:nvPr/>
        </p:nvPicPr>
        <p:blipFill rotWithShape="1">
          <a:blip r:embed="rId3">
            <a:extLst>
              <a:ext uri="{28A0092B-C50C-407E-A947-70E740481C1C}">
                <a14:useLocalDpi xmlns:a14="http://schemas.microsoft.com/office/drawing/2010/main" val="0"/>
              </a:ext>
            </a:extLst>
          </a:blip>
          <a:srcRect l="43043" t="26593" r="21685" b="36087"/>
          <a:stretch/>
        </p:blipFill>
        <p:spPr>
          <a:xfrm>
            <a:off x="0" y="1"/>
            <a:ext cx="8856920" cy="6858000"/>
          </a:xfrm>
          <a:prstGeom prst="rect">
            <a:avLst/>
          </a:prstGeom>
        </p:spPr>
      </p:pic>
      <p:grpSp>
        <p:nvGrpSpPr>
          <p:cNvPr id="4" name="Group 3">
            <a:extLst>
              <a:ext uri="{FF2B5EF4-FFF2-40B4-BE49-F238E27FC236}">
                <a16:creationId xmlns:a16="http://schemas.microsoft.com/office/drawing/2014/main" id="{4822C00A-41C0-54DF-1A66-47FF32EDAEA4}"/>
              </a:ext>
            </a:extLst>
          </p:cNvPr>
          <p:cNvGrpSpPr/>
          <p:nvPr/>
        </p:nvGrpSpPr>
        <p:grpSpPr>
          <a:xfrm>
            <a:off x="98078" y="2951946"/>
            <a:ext cx="12093922" cy="3906054"/>
            <a:chOff x="-775693" y="3284456"/>
            <a:chExt cx="12093922" cy="3906054"/>
          </a:xfrm>
        </p:grpSpPr>
        <p:pic>
          <p:nvPicPr>
            <p:cNvPr id="7" name="Picture 6" descr="Text&#10;&#10;Description automatically generated">
              <a:extLst>
                <a:ext uri="{FF2B5EF4-FFF2-40B4-BE49-F238E27FC236}">
                  <a16:creationId xmlns:a16="http://schemas.microsoft.com/office/drawing/2014/main" id="{A6554B64-CE40-6CE6-F860-6D2576771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585" y="6504712"/>
              <a:ext cx="4429644" cy="685798"/>
            </a:xfrm>
            <a:prstGeom prst="rect">
              <a:avLst/>
            </a:prstGeom>
          </p:spPr>
        </p:pic>
        <p:sp>
          <p:nvSpPr>
            <p:cNvPr id="12" name="TextBox 11">
              <a:extLst>
                <a:ext uri="{FF2B5EF4-FFF2-40B4-BE49-F238E27FC236}">
                  <a16:creationId xmlns:a16="http://schemas.microsoft.com/office/drawing/2014/main" id="{72B95C2C-E419-14CF-30DA-4B3E7CBA9761}"/>
                </a:ext>
              </a:extLst>
            </p:cNvPr>
            <p:cNvSpPr txBox="1"/>
            <p:nvPr/>
          </p:nvSpPr>
          <p:spPr>
            <a:xfrm>
              <a:off x="-775693" y="3284456"/>
              <a:ext cx="6742560" cy="954107"/>
            </a:xfrm>
            <a:prstGeom prst="rect">
              <a:avLst/>
            </a:prstGeom>
            <a:noFill/>
          </p:spPr>
          <p:txBody>
            <a:bodyPr wrap="square" rtlCol="0">
              <a:spAutoFit/>
            </a:bodyPr>
            <a:lstStyle/>
            <a:p>
              <a:r>
                <a:rPr lang="en-US" sz="2800" b="1" dirty="0">
                  <a:solidFill>
                    <a:schemeClr val="bg1"/>
                  </a:solidFill>
                  <a:latin typeface="Manrope" pitchFamily="2" charset="0"/>
                </a:rPr>
                <a:t>What are their roles and responsibilities?</a:t>
              </a:r>
            </a:p>
          </p:txBody>
        </p:sp>
      </p:grpSp>
    </p:spTree>
    <p:extLst>
      <p:ext uri="{BB962C8B-B14F-4D97-AF65-F5344CB8AC3E}">
        <p14:creationId xmlns:p14="http://schemas.microsoft.com/office/powerpoint/2010/main" val="193659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E833115-5666-E9A2-CABA-7EE842179DB8}"/>
              </a:ext>
            </a:extLst>
          </p:cNvPr>
          <p:cNvGrpSpPr/>
          <p:nvPr/>
        </p:nvGrpSpPr>
        <p:grpSpPr>
          <a:xfrm>
            <a:off x="7044819" y="1559996"/>
            <a:ext cx="4360549" cy="4336931"/>
            <a:chOff x="7320841" y="1624669"/>
            <a:chExt cx="4360549" cy="4336931"/>
          </a:xfrm>
        </p:grpSpPr>
        <p:sp>
          <p:nvSpPr>
            <p:cNvPr id="27" name="TextBox 2">
              <a:extLst>
                <a:ext uri="{FF2B5EF4-FFF2-40B4-BE49-F238E27FC236}">
                  <a16:creationId xmlns:a16="http://schemas.microsoft.com/office/drawing/2014/main" id="{3D11E185-FEA7-8C69-E171-B6234E0548FB}"/>
                </a:ext>
              </a:extLst>
            </p:cNvPr>
            <p:cNvSpPr txBox="1">
              <a:spLocks noChangeArrowheads="1"/>
            </p:cNvSpPr>
            <p:nvPr/>
          </p:nvSpPr>
          <p:spPr bwMode="auto">
            <a:xfrm>
              <a:off x="8235241" y="1881814"/>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Broker</a:t>
              </a:r>
            </a:p>
          </p:txBody>
        </p:sp>
        <p:sp>
          <p:nvSpPr>
            <p:cNvPr id="28" name="TextBox 2">
              <a:extLst>
                <a:ext uri="{FF2B5EF4-FFF2-40B4-BE49-F238E27FC236}">
                  <a16:creationId xmlns:a16="http://schemas.microsoft.com/office/drawing/2014/main" id="{03F5DEDA-2E4A-152A-ED9E-A63C32A075BA}"/>
                </a:ext>
              </a:extLst>
            </p:cNvPr>
            <p:cNvSpPr txBox="1">
              <a:spLocks noChangeArrowheads="1"/>
            </p:cNvSpPr>
            <p:nvPr/>
          </p:nvSpPr>
          <p:spPr bwMode="auto">
            <a:xfrm>
              <a:off x="8235241" y="2986687"/>
              <a:ext cx="3446149"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Underwriter</a:t>
              </a:r>
            </a:p>
          </p:txBody>
        </p:sp>
        <p:sp>
          <p:nvSpPr>
            <p:cNvPr id="29" name="TextBox 2">
              <a:extLst>
                <a:ext uri="{FF2B5EF4-FFF2-40B4-BE49-F238E27FC236}">
                  <a16:creationId xmlns:a16="http://schemas.microsoft.com/office/drawing/2014/main" id="{5828C315-2ABA-7DD7-D88A-38EF877F874F}"/>
                </a:ext>
              </a:extLst>
            </p:cNvPr>
            <p:cNvSpPr txBox="1">
              <a:spLocks noChangeArrowheads="1"/>
            </p:cNvSpPr>
            <p:nvPr/>
          </p:nvSpPr>
          <p:spPr bwMode="auto">
            <a:xfrm>
              <a:off x="8235241" y="4162937"/>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Actuary</a:t>
              </a:r>
            </a:p>
          </p:txBody>
        </p:sp>
        <p:sp>
          <p:nvSpPr>
            <p:cNvPr id="30" name="TextBox 2">
              <a:extLst>
                <a:ext uri="{FF2B5EF4-FFF2-40B4-BE49-F238E27FC236}">
                  <a16:creationId xmlns:a16="http://schemas.microsoft.com/office/drawing/2014/main" id="{15071B53-316A-BFF5-8D50-E852F7EDFF89}"/>
                </a:ext>
              </a:extLst>
            </p:cNvPr>
            <p:cNvSpPr txBox="1">
              <a:spLocks noChangeArrowheads="1"/>
            </p:cNvSpPr>
            <p:nvPr/>
          </p:nvSpPr>
          <p:spPr bwMode="auto">
            <a:xfrm>
              <a:off x="8235241" y="5304345"/>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Loss Adjuster</a:t>
              </a:r>
            </a:p>
          </p:txBody>
        </p:sp>
        <p:pic>
          <p:nvPicPr>
            <p:cNvPr id="31" name="Graphic 30" descr="Badge 1 outline">
              <a:extLst>
                <a:ext uri="{FF2B5EF4-FFF2-40B4-BE49-F238E27FC236}">
                  <a16:creationId xmlns:a16="http://schemas.microsoft.com/office/drawing/2014/main" id="{E656E494-918C-E8B6-00CC-9C96413206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841" y="1624669"/>
              <a:ext cx="914400" cy="914400"/>
            </a:xfrm>
            <a:prstGeom prst="rect">
              <a:avLst/>
            </a:prstGeom>
          </p:spPr>
        </p:pic>
        <p:pic>
          <p:nvPicPr>
            <p:cNvPr id="32" name="Graphic 31" descr="Badge outline">
              <a:extLst>
                <a:ext uri="{FF2B5EF4-FFF2-40B4-BE49-F238E27FC236}">
                  <a16:creationId xmlns:a16="http://schemas.microsoft.com/office/drawing/2014/main" id="{B52E87A0-F433-604F-FABC-759DC441E2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841" y="2764384"/>
              <a:ext cx="914400" cy="914400"/>
            </a:xfrm>
            <a:prstGeom prst="rect">
              <a:avLst/>
            </a:prstGeom>
          </p:spPr>
        </p:pic>
        <p:pic>
          <p:nvPicPr>
            <p:cNvPr id="33" name="Graphic 32" descr="Badge 3 outline">
              <a:extLst>
                <a:ext uri="{FF2B5EF4-FFF2-40B4-BE49-F238E27FC236}">
                  <a16:creationId xmlns:a16="http://schemas.microsoft.com/office/drawing/2014/main" id="{BAB2A968-5828-D5C4-AE18-1350D9E81F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841" y="3905792"/>
              <a:ext cx="914400" cy="914400"/>
            </a:xfrm>
            <a:prstGeom prst="rect">
              <a:avLst/>
            </a:prstGeom>
          </p:spPr>
        </p:pic>
        <p:pic>
          <p:nvPicPr>
            <p:cNvPr id="34" name="Graphic 33" descr="Badge 4 outline">
              <a:extLst>
                <a:ext uri="{FF2B5EF4-FFF2-40B4-BE49-F238E27FC236}">
                  <a16:creationId xmlns:a16="http://schemas.microsoft.com/office/drawing/2014/main" id="{CBBA53A9-4432-4D2E-D96F-F19E27469B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20841" y="5047200"/>
              <a:ext cx="914400" cy="914400"/>
            </a:xfrm>
            <a:prstGeom prst="rect">
              <a:avLst/>
            </a:prstGeom>
          </p:spPr>
        </p:pic>
      </p:grpSp>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Who am I?</a:t>
            </a:r>
            <a:endParaRPr lang="en-GB" dirty="0">
              <a:solidFill>
                <a:srgbClr val="014C74"/>
              </a:solidFill>
              <a:latin typeface="Manrope SemiBold" pitchFamily="2" charset="0"/>
              <a:cs typeface="Arial" panose="020B0604020202020204" pitchFamily="34" charset="0"/>
            </a:endParaRPr>
          </a:p>
        </p:txBody>
      </p:sp>
      <p:sp>
        <p:nvSpPr>
          <p:cNvPr id="3" name="Text Placeholder 4">
            <a:extLst>
              <a:ext uri="{FF2B5EF4-FFF2-40B4-BE49-F238E27FC236}">
                <a16:creationId xmlns:a16="http://schemas.microsoft.com/office/drawing/2014/main" id="{C5E137A9-5121-E7BB-E594-64CD1EC595A8}"/>
              </a:ext>
            </a:extLst>
          </p:cNvPr>
          <p:cNvSpPr txBox="1">
            <a:spLocks/>
          </p:cNvSpPr>
          <p:nvPr/>
        </p:nvSpPr>
        <p:spPr>
          <a:xfrm>
            <a:off x="776605" y="1835519"/>
            <a:ext cx="4844786" cy="381317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5400" dirty="0">
                <a:solidFill>
                  <a:srgbClr val="014C74"/>
                </a:solidFill>
                <a:latin typeface="Manrope Light" pitchFamily="2" charset="0"/>
                <a:cs typeface="Arial" panose="020B0604020202020204" pitchFamily="34" charset="0"/>
              </a:rPr>
              <a:t>I need to assess the risk of flooding in a new business development area. Who am I? </a:t>
            </a:r>
            <a:endParaRPr lang="en-GB" sz="5400" dirty="0">
              <a:solidFill>
                <a:srgbClr val="014C74"/>
              </a:solidFill>
              <a:latin typeface="Manrope Light"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4CE7990B-4E83-F8EE-D70B-3B7DF20DB91D}"/>
              </a:ext>
            </a:extLst>
          </p:cNvPr>
          <p:cNvCxnSpPr>
            <a:cxnSpLocks/>
          </p:cNvCxnSpPr>
          <p:nvPr/>
        </p:nvCxnSpPr>
        <p:spPr>
          <a:xfrm>
            <a:off x="6096000" y="1835519"/>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6CD7954-58B2-F0F8-0A3A-5619A75DD2BE}"/>
              </a:ext>
            </a:extLst>
          </p:cNvPr>
          <p:cNvSpPr txBox="1"/>
          <p:nvPr/>
        </p:nvSpPr>
        <p:spPr>
          <a:xfrm>
            <a:off x="433495" y="6267450"/>
            <a:ext cx="204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14C74"/>
                </a:solidFill>
                <a:effectLst/>
                <a:uLnTx/>
                <a:uFillTx/>
                <a:latin typeface="Manrope Light" pitchFamily="2" charset="0"/>
              </a:rPr>
              <a:t>15 minutes</a:t>
            </a:r>
          </a:p>
        </p:txBody>
      </p:sp>
      <p:sp>
        <p:nvSpPr>
          <p:cNvPr id="4" name="Text Placeholder 4">
            <a:extLst>
              <a:ext uri="{FF2B5EF4-FFF2-40B4-BE49-F238E27FC236}">
                <a16:creationId xmlns:a16="http://schemas.microsoft.com/office/drawing/2014/main" id="{46F41BE2-DAA9-BB31-34C6-EA1FCB3BC2F0}"/>
              </a:ext>
            </a:extLst>
          </p:cNvPr>
          <p:cNvSpPr txBox="1">
            <a:spLocks/>
          </p:cNvSpPr>
          <p:nvPr/>
        </p:nvSpPr>
        <p:spPr>
          <a:xfrm>
            <a:off x="6570610" y="1839320"/>
            <a:ext cx="5138789"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6600" b="1" dirty="0">
                <a:solidFill>
                  <a:srgbClr val="014C74"/>
                </a:solidFill>
                <a:latin typeface="Manrope" pitchFamily="2" charset="0"/>
                <a:cs typeface="Arial" panose="020B0604020202020204" pitchFamily="34" charset="0"/>
              </a:rPr>
              <a:t>An Insurance Underwriter</a:t>
            </a:r>
            <a:endParaRPr lang="en-GB" sz="6600" b="1" dirty="0">
              <a:solidFill>
                <a:srgbClr val="014C74"/>
              </a:solidFill>
              <a:latin typeface="Manrope" pitchFamily="2" charset="0"/>
              <a:cs typeface="Arial" panose="020B0604020202020204" pitchFamily="34" charset="0"/>
            </a:endParaRPr>
          </a:p>
        </p:txBody>
      </p:sp>
    </p:spTree>
    <p:extLst>
      <p:ext uri="{BB962C8B-B14F-4D97-AF65-F5344CB8AC3E}">
        <p14:creationId xmlns:p14="http://schemas.microsoft.com/office/powerpoint/2010/main" val="2834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219209-6A2F-D7E0-A311-17188181BDB4}"/>
              </a:ext>
            </a:extLst>
          </p:cNvPr>
          <p:cNvGrpSpPr/>
          <p:nvPr/>
        </p:nvGrpSpPr>
        <p:grpSpPr>
          <a:xfrm>
            <a:off x="7044819" y="1559996"/>
            <a:ext cx="4360549" cy="4336931"/>
            <a:chOff x="7320841" y="1624669"/>
            <a:chExt cx="4360549" cy="4336931"/>
          </a:xfrm>
        </p:grpSpPr>
        <p:sp>
          <p:nvSpPr>
            <p:cNvPr id="7" name="TextBox 2">
              <a:extLst>
                <a:ext uri="{FF2B5EF4-FFF2-40B4-BE49-F238E27FC236}">
                  <a16:creationId xmlns:a16="http://schemas.microsoft.com/office/drawing/2014/main" id="{453669A0-B30F-56C4-C7A9-0D1EBA1B1E7A}"/>
                </a:ext>
              </a:extLst>
            </p:cNvPr>
            <p:cNvSpPr txBox="1">
              <a:spLocks noChangeArrowheads="1"/>
            </p:cNvSpPr>
            <p:nvPr/>
          </p:nvSpPr>
          <p:spPr bwMode="auto">
            <a:xfrm>
              <a:off x="8235241" y="1881814"/>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Broker</a:t>
              </a:r>
            </a:p>
          </p:txBody>
        </p:sp>
        <p:sp>
          <p:nvSpPr>
            <p:cNvPr id="9" name="TextBox 2">
              <a:extLst>
                <a:ext uri="{FF2B5EF4-FFF2-40B4-BE49-F238E27FC236}">
                  <a16:creationId xmlns:a16="http://schemas.microsoft.com/office/drawing/2014/main" id="{12F7814F-645F-617E-E651-2E51B3AC21E8}"/>
                </a:ext>
              </a:extLst>
            </p:cNvPr>
            <p:cNvSpPr txBox="1">
              <a:spLocks noChangeArrowheads="1"/>
            </p:cNvSpPr>
            <p:nvPr/>
          </p:nvSpPr>
          <p:spPr bwMode="auto">
            <a:xfrm>
              <a:off x="8235241" y="2986687"/>
              <a:ext cx="3446149"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Underwriter</a:t>
              </a:r>
            </a:p>
          </p:txBody>
        </p:sp>
        <p:sp>
          <p:nvSpPr>
            <p:cNvPr id="10" name="TextBox 2">
              <a:extLst>
                <a:ext uri="{FF2B5EF4-FFF2-40B4-BE49-F238E27FC236}">
                  <a16:creationId xmlns:a16="http://schemas.microsoft.com/office/drawing/2014/main" id="{51A60E28-5987-42BE-823E-92FF92C57676}"/>
                </a:ext>
              </a:extLst>
            </p:cNvPr>
            <p:cNvSpPr txBox="1">
              <a:spLocks noChangeArrowheads="1"/>
            </p:cNvSpPr>
            <p:nvPr/>
          </p:nvSpPr>
          <p:spPr bwMode="auto">
            <a:xfrm>
              <a:off x="8235241" y="4162937"/>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Actuary</a:t>
              </a:r>
            </a:p>
          </p:txBody>
        </p:sp>
        <p:sp>
          <p:nvSpPr>
            <p:cNvPr id="11" name="TextBox 2">
              <a:extLst>
                <a:ext uri="{FF2B5EF4-FFF2-40B4-BE49-F238E27FC236}">
                  <a16:creationId xmlns:a16="http://schemas.microsoft.com/office/drawing/2014/main" id="{BCEB62FC-BAF1-6ADC-F580-6C224271083C}"/>
                </a:ext>
              </a:extLst>
            </p:cNvPr>
            <p:cNvSpPr txBox="1">
              <a:spLocks noChangeArrowheads="1"/>
            </p:cNvSpPr>
            <p:nvPr/>
          </p:nvSpPr>
          <p:spPr bwMode="auto">
            <a:xfrm>
              <a:off x="8235241" y="5304345"/>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Loss Adjuster</a:t>
              </a:r>
            </a:p>
          </p:txBody>
        </p:sp>
        <p:pic>
          <p:nvPicPr>
            <p:cNvPr id="12" name="Graphic 11" descr="Badge 1 outline">
              <a:extLst>
                <a:ext uri="{FF2B5EF4-FFF2-40B4-BE49-F238E27FC236}">
                  <a16:creationId xmlns:a16="http://schemas.microsoft.com/office/drawing/2014/main" id="{AF7068EC-B0BB-2B66-9EAB-0912D4C280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841" y="1624669"/>
              <a:ext cx="914400" cy="914400"/>
            </a:xfrm>
            <a:prstGeom prst="rect">
              <a:avLst/>
            </a:prstGeom>
          </p:spPr>
        </p:pic>
        <p:pic>
          <p:nvPicPr>
            <p:cNvPr id="13" name="Graphic 12" descr="Badge outline">
              <a:extLst>
                <a:ext uri="{FF2B5EF4-FFF2-40B4-BE49-F238E27FC236}">
                  <a16:creationId xmlns:a16="http://schemas.microsoft.com/office/drawing/2014/main" id="{9DA13BB0-FFFA-92B9-CA41-4E223EA730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841" y="2764384"/>
              <a:ext cx="914400" cy="914400"/>
            </a:xfrm>
            <a:prstGeom prst="rect">
              <a:avLst/>
            </a:prstGeom>
          </p:spPr>
        </p:pic>
        <p:pic>
          <p:nvPicPr>
            <p:cNvPr id="14" name="Graphic 13" descr="Badge 3 outline">
              <a:extLst>
                <a:ext uri="{FF2B5EF4-FFF2-40B4-BE49-F238E27FC236}">
                  <a16:creationId xmlns:a16="http://schemas.microsoft.com/office/drawing/2014/main" id="{B146F67D-FB0F-7C1A-390A-7305B4C9B7A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841" y="3905792"/>
              <a:ext cx="914400" cy="914400"/>
            </a:xfrm>
            <a:prstGeom prst="rect">
              <a:avLst/>
            </a:prstGeom>
          </p:spPr>
        </p:pic>
        <p:pic>
          <p:nvPicPr>
            <p:cNvPr id="15" name="Graphic 14" descr="Badge 4 outline">
              <a:extLst>
                <a:ext uri="{FF2B5EF4-FFF2-40B4-BE49-F238E27FC236}">
                  <a16:creationId xmlns:a16="http://schemas.microsoft.com/office/drawing/2014/main" id="{8FC010AF-714F-07EE-B069-D29C35185A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20841" y="5047200"/>
              <a:ext cx="914400" cy="914400"/>
            </a:xfrm>
            <a:prstGeom prst="rect">
              <a:avLst/>
            </a:prstGeom>
          </p:spPr>
        </p:pic>
      </p:grpSp>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Who am I?</a:t>
            </a:r>
            <a:endParaRPr lang="en-GB" dirty="0">
              <a:solidFill>
                <a:srgbClr val="014C74"/>
              </a:solidFill>
              <a:latin typeface="Manrope SemiBold" pitchFamily="2" charset="0"/>
              <a:cs typeface="Arial" panose="020B0604020202020204" pitchFamily="34" charset="0"/>
            </a:endParaRPr>
          </a:p>
        </p:txBody>
      </p:sp>
      <p:sp>
        <p:nvSpPr>
          <p:cNvPr id="3" name="Text Placeholder 4">
            <a:extLst>
              <a:ext uri="{FF2B5EF4-FFF2-40B4-BE49-F238E27FC236}">
                <a16:creationId xmlns:a16="http://schemas.microsoft.com/office/drawing/2014/main" id="{C5E137A9-5121-E7BB-E594-64CD1EC595A8}"/>
              </a:ext>
            </a:extLst>
          </p:cNvPr>
          <p:cNvSpPr txBox="1">
            <a:spLocks/>
          </p:cNvSpPr>
          <p:nvPr/>
        </p:nvSpPr>
        <p:spPr>
          <a:xfrm>
            <a:off x="510610" y="1835519"/>
            <a:ext cx="5192669" cy="3813175"/>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5400" dirty="0">
                <a:solidFill>
                  <a:srgbClr val="014C74"/>
                </a:solidFill>
                <a:latin typeface="Manrope Light" pitchFamily="2" charset="0"/>
                <a:cs typeface="Arial" panose="020B0604020202020204" pitchFamily="34" charset="0"/>
              </a:rPr>
              <a:t>A fire has caused damage to a building that your insurance company covers. I need to find out the cause of damage and the appropriate payment. Who am I? </a:t>
            </a:r>
            <a:endParaRPr lang="en-GB" sz="5400" dirty="0">
              <a:solidFill>
                <a:srgbClr val="014C74"/>
              </a:solidFill>
              <a:latin typeface="Manrope Light" pitchFamily="2" charset="0"/>
              <a:cs typeface="Arial" panose="020B0604020202020204" pitchFamily="34" charset="0"/>
            </a:endParaRPr>
          </a:p>
        </p:txBody>
      </p:sp>
      <p:sp>
        <p:nvSpPr>
          <p:cNvPr id="4" name="Text Placeholder 4">
            <a:extLst>
              <a:ext uri="{FF2B5EF4-FFF2-40B4-BE49-F238E27FC236}">
                <a16:creationId xmlns:a16="http://schemas.microsoft.com/office/drawing/2014/main" id="{46F41BE2-DAA9-BB31-34C6-EA1FCB3BC2F0}"/>
              </a:ext>
            </a:extLst>
          </p:cNvPr>
          <p:cNvSpPr txBox="1">
            <a:spLocks/>
          </p:cNvSpPr>
          <p:nvPr/>
        </p:nvSpPr>
        <p:spPr>
          <a:xfrm>
            <a:off x="6590454" y="1785166"/>
            <a:ext cx="4834758"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6600" b="1" dirty="0">
                <a:solidFill>
                  <a:srgbClr val="014C74"/>
                </a:solidFill>
                <a:latin typeface="Manrope" pitchFamily="2" charset="0"/>
                <a:cs typeface="Arial" panose="020B0604020202020204" pitchFamily="34" charset="0"/>
              </a:rPr>
              <a:t>A Loss Adjuster</a:t>
            </a:r>
            <a:endParaRPr lang="en-GB" sz="6600" b="1" dirty="0">
              <a:solidFill>
                <a:srgbClr val="014C74"/>
              </a:solidFill>
              <a:latin typeface="Manrope"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4CE7990B-4E83-F8EE-D70B-3B7DF20DB91D}"/>
              </a:ext>
            </a:extLst>
          </p:cNvPr>
          <p:cNvCxnSpPr>
            <a:cxnSpLocks/>
          </p:cNvCxnSpPr>
          <p:nvPr/>
        </p:nvCxnSpPr>
        <p:spPr>
          <a:xfrm>
            <a:off x="6096000" y="1835519"/>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9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080BD90-0BFB-C3D8-B17B-E86BE74C4289}"/>
              </a:ext>
            </a:extLst>
          </p:cNvPr>
          <p:cNvGrpSpPr/>
          <p:nvPr/>
        </p:nvGrpSpPr>
        <p:grpSpPr>
          <a:xfrm>
            <a:off x="7044819" y="1559996"/>
            <a:ext cx="4360549" cy="4336931"/>
            <a:chOff x="7320841" y="1624669"/>
            <a:chExt cx="4360549" cy="4336931"/>
          </a:xfrm>
        </p:grpSpPr>
        <p:sp>
          <p:nvSpPr>
            <p:cNvPr id="34" name="TextBox 2">
              <a:extLst>
                <a:ext uri="{FF2B5EF4-FFF2-40B4-BE49-F238E27FC236}">
                  <a16:creationId xmlns:a16="http://schemas.microsoft.com/office/drawing/2014/main" id="{DDB6A2FC-B390-F57A-2236-C49A69793C34}"/>
                </a:ext>
              </a:extLst>
            </p:cNvPr>
            <p:cNvSpPr txBox="1">
              <a:spLocks noChangeArrowheads="1"/>
            </p:cNvSpPr>
            <p:nvPr/>
          </p:nvSpPr>
          <p:spPr bwMode="auto">
            <a:xfrm>
              <a:off x="8235241" y="1881814"/>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Broker</a:t>
              </a:r>
            </a:p>
          </p:txBody>
        </p:sp>
        <p:sp>
          <p:nvSpPr>
            <p:cNvPr id="35" name="TextBox 2">
              <a:extLst>
                <a:ext uri="{FF2B5EF4-FFF2-40B4-BE49-F238E27FC236}">
                  <a16:creationId xmlns:a16="http://schemas.microsoft.com/office/drawing/2014/main" id="{FF07E5D8-A7D1-9321-0D92-B3DAAA3FB772}"/>
                </a:ext>
              </a:extLst>
            </p:cNvPr>
            <p:cNvSpPr txBox="1">
              <a:spLocks noChangeArrowheads="1"/>
            </p:cNvSpPr>
            <p:nvPr/>
          </p:nvSpPr>
          <p:spPr bwMode="auto">
            <a:xfrm>
              <a:off x="8235241" y="2986687"/>
              <a:ext cx="3446149"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Underwriter</a:t>
              </a:r>
            </a:p>
          </p:txBody>
        </p:sp>
        <p:sp>
          <p:nvSpPr>
            <p:cNvPr id="36" name="TextBox 2">
              <a:extLst>
                <a:ext uri="{FF2B5EF4-FFF2-40B4-BE49-F238E27FC236}">
                  <a16:creationId xmlns:a16="http://schemas.microsoft.com/office/drawing/2014/main" id="{150D4B41-F022-B1CD-2504-7766F363C48C}"/>
                </a:ext>
              </a:extLst>
            </p:cNvPr>
            <p:cNvSpPr txBox="1">
              <a:spLocks noChangeArrowheads="1"/>
            </p:cNvSpPr>
            <p:nvPr/>
          </p:nvSpPr>
          <p:spPr bwMode="auto">
            <a:xfrm>
              <a:off x="8235241" y="4162937"/>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Actuary</a:t>
              </a:r>
            </a:p>
          </p:txBody>
        </p:sp>
        <p:sp>
          <p:nvSpPr>
            <p:cNvPr id="37" name="TextBox 2">
              <a:extLst>
                <a:ext uri="{FF2B5EF4-FFF2-40B4-BE49-F238E27FC236}">
                  <a16:creationId xmlns:a16="http://schemas.microsoft.com/office/drawing/2014/main" id="{EA647410-18DD-2C3B-256A-B6A40595A7CA}"/>
                </a:ext>
              </a:extLst>
            </p:cNvPr>
            <p:cNvSpPr txBox="1">
              <a:spLocks noChangeArrowheads="1"/>
            </p:cNvSpPr>
            <p:nvPr/>
          </p:nvSpPr>
          <p:spPr bwMode="auto">
            <a:xfrm>
              <a:off x="8235241" y="5304345"/>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Loss Adjuster</a:t>
              </a:r>
            </a:p>
          </p:txBody>
        </p:sp>
        <p:pic>
          <p:nvPicPr>
            <p:cNvPr id="38" name="Graphic 37" descr="Badge 1 outline">
              <a:extLst>
                <a:ext uri="{FF2B5EF4-FFF2-40B4-BE49-F238E27FC236}">
                  <a16:creationId xmlns:a16="http://schemas.microsoft.com/office/drawing/2014/main" id="{648A46DA-C99C-E0A9-854B-94B06B91FD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841" y="1624669"/>
              <a:ext cx="914400" cy="914400"/>
            </a:xfrm>
            <a:prstGeom prst="rect">
              <a:avLst/>
            </a:prstGeom>
          </p:spPr>
        </p:pic>
        <p:pic>
          <p:nvPicPr>
            <p:cNvPr id="39" name="Graphic 38" descr="Badge outline">
              <a:extLst>
                <a:ext uri="{FF2B5EF4-FFF2-40B4-BE49-F238E27FC236}">
                  <a16:creationId xmlns:a16="http://schemas.microsoft.com/office/drawing/2014/main" id="{16375091-26C4-A318-E918-E6D76FA45A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841" y="2764384"/>
              <a:ext cx="914400" cy="914400"/>
            </a:xfrm>
            <a:prstGeom prst="rect">
              <a:avLst/>
            </a:prstGeom>
          </p:spPr>
        </p:pic>
        <p:pic>
          <p:nvPicPr>
            <p:cNvPr id="40" name="Graphic 39" descr="Badge 3 outline">
              <a:extLst>
                <a:ext uri="{FF2B5EF4-FFF2-40B4-BE49-F238E27FC236}">
                  <a16:creationId xmlns:a16="http://schemas.microsoft.com/office/drawing/2014/main" id="{A25D41DB-87FB-98E3-45C9-BA3AA6210C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841" y="3905792"/>
              <a:ext cx="914400" cy="914400"/>
            </a:xfrm>
            <a:prstGeom prst="rect">
              <a:avLst/>
            </a:prstGeom>
          </p:spPr>
        </p:pic>
        <p:pic>
          <p:nvPicPr>
            <p:cNvPr id="41" name="Graphic 40" descr="Badge 4 outline">
              <a:extLst>
                <a:ext uri="{FF2B5EF4-FFF2-40B4-BE49-F238E27FC236}">
                  <a16:creationId xmlns:a16="http://schemas.microsoft.com/office/drawing/2014/main" id="{40E50A1C-2101-88CB-79C4-76D566EAC3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20841" y="5047200"/>
              <a:ext cx="914400" cy="914400"/>
            </a:xfrm>
            <a:prstGeom prst="rect">
              <a:avLst/>
            </a:prstGeom>
          </p:spPr>
        </p:pic>
      </p:grpSp>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sz="2800" b="1" dirty="0">
                <a:solidFill>
                  <a:srgbClr val="014C74"/>
                </a:solidFill>
                <a:latin typeface="Manrope" pitchFamily="2" charset="0"/>
                <a:cs typeface="Arial" panose="020B0604020202020204" pitchFamily="34" charset="0"/>
              </a:rPr>
              <a:t>Activity: Who am I?</a:t>
            </a:r>
            <a:endParaRPr lang="en-GB" sz="2800" b="1" dirty="0">
              <a:solidFill>
                <a:srgbClr val="014C74"/>
              </a:solidFill>
              <a:latin typeface="Manrope" pitchFamily="2" charset="0"/>
              <a:cs typeface="Arial" panose="020B0604020202020204" pitchFamily="34" charset="0"/>
            </a:endParaRPr>
          </a:p>
        </p:txBody>
      </p:sp>
      <p:sp>
        <p:nvSpPr>
          <p:cNvPr id="3" name="Text Placeholder 4">
            <a:extLst>
              <a:ext uri="{FF2B5EF4-FFF2-40B4-BE49-F238E27FC236}">
                <a16:creationId xmlns:a16="http://schemas.microsoft.com/office/drawing/2014/main" id="{C5E137A9-5121-E7BB-E594-64CD1EC595A8}"/>
              </a:ext>
            </a:extLst>
          </p:cNvPr>
          <p:cNvSpPr txBox="1">
            <a:spLocks/>
          </p:cNvSpPr>
          <p:nvPr/>
        </p:nvSpPr>
        <p:spPr>
          <a:xfrm>
            <a:off x="776605" y="1821875"/>
            <a:ext cx="4844786" cy="381317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5400" dirty="0">
                <a:solidFill>
                  <a:srgbClr val="014C74"/>
                </a:solidFill>
                <a:latin typeface="Manrope" pitchFamily="2" charset="0"/>
                <a:cs typeface="Arial" panose="020B0604020202020204" pitchFamily="34" charset="0"/>
              </a:rPr>
              <a:t>I need to find the most suitable insurance policy for a music concert with 60,000 attendees. Who am I? </a:t>
            </a:r>
            <a:endParaRPr lang="en-GB" sz="5400" dirty="0">
              <a:solidFill>
                <a:srgbClr val="014C74"/>
              </a:solidFill>
              <a:latin typeface="Manrope" pitchFamily="2" charset="0"/>
              <a:cs typeface="Arial" panose="020B0604020202020204" pitchFamily="34" charset="0"/>
            </a:endParaRPr>
          </a:p>
        </p:txBody>
      </p:sp>
      <p:sp>
        <p:nvSpPr>
          <p:cNvPr id="4" name="Text Placeholder 4">
            <a:extLst>
              <a:ext uri="{FF2B5EF4-FFF2-40B4-BE49-F238E27FC236}">
                <a16:creationId xmlns:a16="http://schemas.microsoft.com/office/drawing/2014/main" id="{46F41BE2-DAA9-BB31-34C6-EA1FCB3BC2F0}"/>
              </a:ext>
            </a:extLst>
          </p:cNvPr>
          <p:cNvSpPr txBox="1">
            <a:spLocks/>
          </p:cNvSpPr>
          <p:nvPr/>
        </p:nvSpPr>
        <p:spPr>
          <a:xfrm>
            <a:off x="6570610" y="1823462"/>
            <a:ext cx="4834758"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6600" b="1" dirty="0">
                <a:solidFill>
                  <a:srgbClr val="014C74"/>
                </a:solidFill>
                <a:latin typeface="Manrope" pitchFamily="2" charset="0"/>
                <a:cs typeface="Arial" panose="020B0604020202020204" pitchFamily="34" charset="0"/>
              </a:rPr>
              <a:t>An Insurance Broker</a:t>
            </a:r>
            <a:endParaRPr lang="en-GB" sz="6600" b="1" dirty="0">
              <a:solidFill>
                <a:srgbClr val="014C74"/>
              </a:solidFill>
              <a:latin typeface="Manrope"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4CE7990B-4E83-F8EE-D70B-3B7DF20DB91D}"/>
              </a:ext>
            </a:extLst>
          </p:cNvPr>
          <p:cNvCxnSpPr>
            <a:cxnSpLocks/>
          </p:cNvCxnSpPr>
          <p:nvPr/>
        </p:nvCxnSpPr>
        <p:spPr>
          <a:xfrm>
            <a:off x="6096000" y="1821875"/>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53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984BE7-423E-5961-E94B-09030AA63720}"/>
              </a:ext>
            </a:extLst>
          </p:cNvPr>
          <p:cNvGrpSpPr/>
          <p:nvPr/>
        </p:nvGrpSpPr>
        <p:grpSpPr>
          <a:xfrm>
            <a:off x="7320841" y="1624669"/>
            <a:ext cx="4360549" cy="4336931"/>
            <a:chOff x="7320841" y="1624669"/>
            <a:chExt cx="4360549" cy="4336931"/>
          </a:xfrm>
        </p:grpSpPr>
        <p:sp>
          <p:nvSpPr>
            <p:cNvPr id="6" name="TextBox 2">
              <a:extLst>
                <a:ext uri="{FF2B5EF4-FFF2-40B4-BE49-F238E27FC236}">
                  <a16:creationId xmlns:a16="http://schemas.microsoft.com/office/drawing/2014/main" id="{068C35EF-961F-FBE1-8A59-796A912EE23D}"/>
                </a:ext>
              </a:extLst>
            </p:cNvPr>
            <p:cNvSpPr txBox="1">
              <a:spLocks noChangeArrowheads="1"/>
            </p:cNvSpPr>
            <p:nvPr/>
          </p:nvSpPr>
          <p:spPr bwMode="auto">
            <a:xfrm>
              <a:off x="8235241" y="1881814"/>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Broker</a:t>
              </a:r>
            </a:p>
          </p:txBody>
        </p:sp>
        <p:sp>
          <p:nvSpPr>
            <p:cNvPr id="7" name="TextBox 2">
              <a:extLst>
                <a:ext uri="{FF2B5EF4-FFF2-40B4-BE49-F238E27FC236}">
                  <a16:creationId xmlns:a16="http://schemas.microsoft.com/office/drawing/2014/main" id="{C648DA4E-726E-4C82-DFDE-A648628E13B6}"/>
                </a:ext>
              </a:extLst>
            </p:cNvPr>
            <p:cNvSpPr txBox="1">
              <a:spLocks noChangeArrowheads="1"/>
            </p:cNvSpPr>
            <p:nvPr/>
          </p:nvSpPr>
          <p:spPr bwMode="auto">
            <a:xfrm>
              <a:off x="8235241" y="2986687"/>
              <a:ext cx="3446149"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Underwriter</a:t>
              </a:r>
            </a:p>
          </p:txBody>
        </p:sp>
        <p:sp>
          <p:nvSpPr>
            <p:cNvPr id="9" name="TextBox 2">
              <a:extLst>
                <a:ext uri="{FF2B5EF4-FFF2-40B4-BE49-F238E27FC236}">
                  <a16:creationId xmlns:a16="http://schemas.microsoft.com/office/drawing/2014/main" id="{3ABE4BEA-D892-5B84-F1B5-F634B4B96E0E}"/>
                </a:ext>
              </a:extLst>
            </p:cNvPr>
            <p:cNvSpPr txBox="1">
              <a:spLocks noChangeArrowheads="1"/>
            </p:cNvSpPr>
            <p:nvPr/>
          </p:nvSpPr>
          <p:spPr bwMode="auto">
            <a:xfrm>
              <a:off x="8235241" y="4162937"/>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Actuary</a:t>
              </a:r>
            </a:p>
          </p:txBody>
        </p:sp>
        <p:sp>
          <p:nvSpPr>
            <p:cNvPr id="10" name="TextBox 2">
              <a:extLst>
                <a:ext uri="{FF2B5EF4-FFF2-40B4-BE49-F238E27FC236}">
                  <a16:creationId xmlns:a16="http://schemas.microsoft.com/office/drawing/2014/main" id="{D4C2F52C-D174-2C3D-9617-A19B59D73CEC}"/>
                </a:ext>
              </a:extLst>
            </p:cNvPr>
            <p:cNvSpPr txBox="1">
              <a:spLocks noChangeArrowheads="1"/>
            </p:cNvSpPr>
            <p:nvPr/>
          </p:nvSpPr>
          <p:spPr bwMode="auto">
            <a:xfrm>
              <a:off x="8235241" y="5304345"/>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Loss Adjuster</a:t>
              </a:r>
            </a:p>
          </p:txBody>
        </p:sp>
        <p:pic>
          <p:nvPicPr>
            <p:cNvPr id="11" name="Graphic 10" descr="Badge 1 outline">
              <a:extLst>
                <a:ext uri="{FF2B5EF4-FFF2-40B4-BE49-F238E27FC236}">
                  <a16:creationId xmlns:a16="http://schemas.microsoft.com/office/drawing/2014/main" id="{82EC89F8-9E9C-C4E6-23A2-E597372EDC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841" y="1624669"/>
              <a:ext cx="914400" cy="914400"/>
            </a:xfrm>
            <a:prstGeom prst="rect">
              <a:avLst/>
            </a:prstGeom>
          </p:spPr>
        </p:pic>
        <p:pic>
          <p:nvPicPr>
            <p:cNvPr id="12" name="Graphic 11" descr="Badge outline">
              <a:extLst>
                <a:ext uri="{FF2B5EF4-FFF2-40B4-BE49-F238E27FC236}">
                  <a16:creationId xmlns:a16="http://schemas.microsoft.com/office/drawing/2014/main" id="{DC62EDA4-653C-82C5-7DCE-8DC0A5F195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20841" y="2764384"/>
              <a:ext cx="914400" cy="914400"/>
            </a:xfrm>
            <a:prstGeom prst="rect">
              <a:avLst/>
            </a:prstGeom>
          </p:spPr>
        </p:pic>
        <p:pic>
          <p:nvPicPr>
            <p:cNvPr id="13" name="Graphic 12" descr="Badge 3 outline">
              <a:extLst>
                <a:ext uri="{FF2B5EF4-FFF2-40B4-BE49-F238E27FC236}">
                  <a16:creationId xmlns:a16="http://schemas.microsoft.com/office/drawing/2014/main" id="{87BF2F8D-ADCB-5A12-DE4E-0FD7C91D45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0841" y="3905792"/>
              <a:ext cx="914400" cy="914400"/>
            </a:xfrm>
            <a:prstGeom prst="rect">
              <a:avLst/>
            </a:prstGeom>
          </p:spPr>
        </p:pic>
        <p:pic>
          <p:nvPicPr>
            <p:cNvPr id="14" name="Graphic 13" descr="Badge 4 outline">
              <a:extLst>
                <a:ext uri="{FF2B5EF4-FFF2-40B4-BE49-F238E27FC236}">
                  <a16:creationId xmlns:a16="http://schemas.microsoft.com/office/drawing/2014/main" id="{03D6EBE5-7A75-136A-0C78-23C12DB594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20841" y="5047200"/>
              <a:ext cx="914400" cy="914400"/>
            </a:xfrm>
            <a:prstGeom prst="rect">
              <a:avLst/>
            </a:prstGeom>
          </p:spPr>
        </p:pic>
      </p:grpSp>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sz="2800" b="1" dirty="0">
                <a:solidFill>
                  <a:srgbClr val="014C74"/>
                </a:solidFill>
                <a:latin typeface="Manrope" pitchFamily="2" charset="0"/>
                <a:cs typeface="Arial" panose="020B0604020202020204" pitchFamily="34" charset="0"/>
              </a:rPr>
              <a:t>Activity: Who am I?</a:t>
            </a:r>
            <a:endParaRPr lang="en-GB" sz="2800" b="1" dirty="0">
              <a:solidFill>
                <a:srgbClr val="014C74"/>
              </a:solidFill>
              <a:latin typeface="Manrope" pitchFamily="2" charset="0"/>
              <a:cs typeface="Arial" panose="020B0604020202020204" pitchFamily="34" charset="0"/>
            </a:endParaRPr>
          </a:p>
        </p:txBody>
      </p:sp>
      <p:sp>
        <p:nvSpPr>
          <p:cNvPr id="3" name="Text Placeholder 4">
            <a:extLst>
              <a:ext uri="{FF2B5EF4-FFF2-40B4-BE49-F238E27FC236}">
                <a16:creationId xmlns:a16="http://schemas.microsoft.com/office/drawing/2014/main" id="{C5E137A9-5121-E7BB-E594-64CD1EC595A8}"/>
              </a:ext>
            </a:extLst>
          </p:cNvPr>
          <p:cNvSpPr txBox="1">
            <a:spLocks/>
          </p:cNvSpPr>
          <p:nvPr/>
        </p:nvSpPr>
        <p:spPr>
          <a:xfrm>
            <a:off x="526672" y="1853809"/>
            <a:ext cx="5332024" cy="381317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3600" dirty="0">
                <a:solidFill>
                  <a:srgbClr val="014C74"/>
                </a:solidFill>
                <a:latin typeface="Manrope Light" pitchFamily="2" charset="0"/>
                <a:cs typeface="Arial" panose="020B0604020202020204" pitchFamily="34" charset="0"/>
              </a:rPr>
              <a:t>I need to work out the probability and financial consequences if one of our client’s cruise ships were to sink. Who am I?</a:t>
            </a:r>
            <a:endParaRPr lang="en-GB" sz="3600" dirty="0">
              <a:solidFill>
                <a:srgbClr val="014C74"/>
              </a:solidFill>
              <a:latin typeface="Manrope Light" pitchFamily="2" charset="0"/>
              <a:cs typeface="Arial" panose="020B0604020202020204" pitchFamily="34" charset="0"/>
            </a:endParaRPr>
          </a:p>
        </p:txBody>
      </p:sp>
      <p:sp>
        <p:nvSpPr>
          <p:cNvPr id="4" name="Text Placeholder 4">
            <a:extLst>
              <a:ext uri="{FF2B5EF4-FFF2-40B4-BE49-F238E27FC236}">
                <a16:creationId xmlns:a16="http://schemas.microsoft.com/office/drawing/2014/main" id="{46F41BE2-DAA9-BB31-34C6-EA1FCB3BC2F0}"/>
              </a:ext>
            </a:extLst>
          </p:cNvPr>
          <p:cNvSpPr txBox="1">
            <a:spLocks/>
          </p:cNvSpPr>
          <p:nvPr/>
        </p:nvSpPr>
        <p:spPr>
          <a:xfrm>
            <a:off x="6570610" y="1837106"/>
            <a:ext cx="4834758"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6600" b="1" dirty="0">
                <a:solidFill>
                  <a:srgbClr val="014C74"/>
                </a:solidFill>
                <a:latin typeface="Manrope" pitchFamily="2" charset="0"/>
                <a:cs typeface="Arial" panose="020B0604020202020204" pitchFamily="34" charset="0"/>
              </a:rPr>
              <a:t>An Actuary</a:t>
            </a:r>
            <a:endParaRPr lang="en-GB" sz="6600" b="1" dirty="0">
              <a:solidFill>
                <a:srgbClr val="014C74"/>
              </a:solidFill>
              <a:latin typeface="Manrope"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4CE7990B-4E83-F8EE-D70B-3B7DF20DB91D}"/>
              </a:ext>
            </a:extLst>
          </p:cNvPr>
          <p:cNvCxnSpPr>
            <a:cxnSpLocks/>
          </p:cNvCxnSpPr>
          <p:nvPr/>
        </p:nvCxnSpPr>
        <p:spPr>
          <a:xfrm>
            <a:off x="6096000" y="1835519"/>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1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Who am I?</a:t>
            </a:r>
            <a:endParaRPr lang="en-GB" dirty="0">
              <a:solidFill>
                <a:srgbClr val="014C74"/>
              </a:solidFill>
              <a:latin typeface="Manrope SemiBold" pitchFamily="2" charset="0"/>
              <a:cs typeface="Arial" panose="020B0604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7DE2E230-F8D1-1446-2949-786583A9A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654" y="47096"/>
            <a:ext cx="2921346" cy="1280793"/>
          </a:xfrm>
          <a:prstGeom prst="rect">
            <a:avLst/>
          </a:prstGeom>
        </p:spPr>
      </p:pic>
      <p:sp>
        <p:nvSpPr>
          <p:cNvPr id="3" name="Text Placeholder 4">
            <a:extLst>
              <a:ext uri="{FF2B5EF4-FFF2-40B4-BE49-F238E27FC236}">
                <a16:creationId xmlns:a16="http://schemas.microsoft.com/office/drawing/2014/main" id="{C5E137A9-5121-E7BB-E594-64CD1EC595A8}"/>
              </a:ext>
            </a:extLst>
          </p:cNvPr>
          <p:cNvSpPr txBox="1">
            <a:spLocks/>
          </p:cNvSpPr>
          <p:nvPr/>
        </p:nvSpPr>
        <p:spPr>
          <a:xfrm>
            <a:off x="776605" y="1835519"/>
            <a:ext cx="4844786" cy="3813175"/>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5400" dirty="0">
                <a:solidFill>
                  <a:srgbClr val="014C74"/>
                </a:solidFill>
                <a:latin typeface="Manrope Light" pitchFamily="2" charset="0"/>
                <a:cs typeface="Arial" panose="020B0604020202020204" pitchFamily="34" charset="0"/>
              </a:rPr>
              <a:t>Write your own scenario for one of the four careers and quiz someone else. </a:t>
            </a:r>
            <a:endParaRPr lang="en-GB" sz="5400" dirty="0">
              <a:solidFill>
                <a:srgbClr val="014C74"/>
              </a:solidFill>
              <a:latin typeface="Manrope Light"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4CE7990B-4E83-F8EE-D70B-3B7DF20DB91D}"/>
              </a:ext>
            </a:extLst>
          </p:cNvPr>
          <p:cNvCxnSpPr>
            <a:cxnSpLocks/>
          </p:cNvCxnSpPr>
          <p:nvPr/>
        </p:nvCxnSpPr>
        <p:spPr>
          <a:xfrm>
            <a:off x="6096000" y="1835519"/>
            <a:ext cx="0" cy="3813175"/>
          </a:xfrm>
          <a:prstGeom prst="line">
            <a:avLst/>
          </a:prstGeom>
          <a:ln>
            <a:solidFill>
              <a:srgbClr val="1074B8"/>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42CCE8-BC3F-7B03-2764-F97DA79CF657}"/>
              </a:ext>
            </a:extLst>
          </p:cNvPr>
          <p:cNvGrpSpPr/>
          <p:nvPr/>
        </p:nvGrpSpPr>
        <p:grpSpPr>
          <a:xfrm>
            <a:off x="7054846" y="1573640"/>
            <a:ext cx="4360549" cy="4336931"/>
            <a:chOff x="7320841" y="1624669"/>
            <a:chExt cx="4360549" cy="4336931"/>
          </a:xfrm>
        </p:grpSpPr>
        <p:sp>
          <p:nvSpPr>
            <p:cNvPr id="7" name="TextBox 2">
              <a:extLst>
                <a:ext uri="{FF2B5EF4-FFF2-40B4-BE49-F238E27FC236}">
                  <a16:creationId xmlns:a16="http://schemas.microsoft.com/office/drawing/2014/main" id="{6C2481BB-B2D0-1065-F380-2EAABB57D69A}"/>
                </a:ext>
              </a:extLst>
            </p:cNvPr>
            <p:cNvSpPr txBox="1">
              <a:spLocks noChangeArrowheads="1"/>
            </p:cNvSpPr>
            <p:nvPr/>
          </p:nvSpPr>
          <p:spPr bwMode="auto">
            <a:xfrm>
              <a:off x="8235241" y="1881814"/>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Broker</a:t>
              </a:r>
            </a:p>
          </p:txBody>
        </p:sp>
        <p:sp>
          <p:nvSpPr>
            <p:cNvPr id="9" name="TextBox 2">
              <a:extLst>
                <a:ext uri="{FF2B5EF4-FFF2-40B4-BE49-F238E27FC236}">
                  <a16:creationId xmlns:a16="http://schemas.microsoft.com/office/drawing/2014/main" id="{9E09BB89-35BC-56C2-61A0-A3EA320276AF}"/>
                </a:ext>
              </a:extLst>
            </p:cNvPr>
            <p:cNvSpPr txBox="1">
              <a:spLocks noChangeArrowheads="1"/>
            </p:cNvSpPr>
            <p:nvPr/>
          </p:nvSpPr>
          <p:spPr bwMode="auto">
            <a:xfrm>
              <a:off x="8235241" y="2986687"/>
              <a:ext cx="3446149"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Underwriter</a:t>
              </a:r>
            </a:p>
          </p:txBody>
        </p:sp>
        <p:sp>
          <p:nvSpPr>
            <p:cNvPr id="10" name="TextBox 2">
              <a:extLst>
                <a:ext uri="{FF2B5EF4-FFF2-40B4-BE49-F238E27FC236}">
                  <a16:creationId xmlns:a16="http://schemas.microsoft.com/office/drawing/2014/main" id="{654A1F34-6EE3-B426-6EA2-2CB8B1919E65}"/>
                </a:ext>
              </a:extLst>
            </p:cNvPr>
            <p:cNvSpPr txBox="1">
              <a:spLocks noChangeArrowheads="1"/>
            </p:cNvSpPr>
            <p:nvPr/>
          </p:nvSpPr>
          <p:spPr bwMode="auto">
            <a:xfrm>
              <a:off x="8235241" y="4162937"/>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Actuary</a:t>
              </a:r>
            </a:p>
          </p:txBody>
        </p:sp>
        <p:sp>
          <p:nvSpPr>
            <p:cNvPr id="11" name="TextBox 2">
              <a:extLst>
                <a:ext uri="{FF2B5EF4-FFF2-40B4-BE49-F238E27FC236}">
                  <a16:creationId xmlns:a16="http://schemas.microsoft.com/office/drawing/2014/main" id="{96DDEFB1-5D7A-98DD-03FA-6299F47F06EF}"/>
                </a:ext>
              </a:extLst>
            </p:cNvPr>
            <p:cNvSpPr txBox="1">
              <a:spLocks noChangeArrowheads="1"/>
            </p:cNvSpPr>
            <p:nvPr/>
          </p:nvSpPr>
          <p:spPr bwMode="auto">
            <a:xfrm>
              <a:off x="8235241" y="5304345"/>
              <a:ext cx="263963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Loss Adjuster</a:t>
              </a:r>
            </a:p>
          </p:txBody>
        </p:sp>
        <p:pic>
          <p:nvPicPr>
            <p:cNvPr id="12" name="Graphic 11" descr="Badge 1 outline">
              <a:extLst>
                <a:ext uri="{FF2B5EF4-FFF2-40B4-BE49-F238E27FC236}">
                  <a16:creationId xmlns:a16="http://schemas.microsoft.com/office/drawing/2014/main" id="{3B6E2CCF-248A-1CD1-8953-3582B4CAD9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0841" y="1624669"/>
              <a:ext cx="914400" cy="914400"/>
            </a:xfrm>
            <a:prstGeom prst="rect">
              <a:avLst/>
            </a:prstGeom>
          </p:spPr>
        </p:pic>
        <p:pic>
          <p:nvPicPr>
            <p:cNvPr id="13" name="Graphic 12" descr="Badge outline">
              <a:extLst>
                <a:ext uri="{FF2B5EF4-FFF2-40B4-BE49-F238E27FC236}">
                  <a16:creationId xmlns:a16="http://schemas.microsoft.com/office/drawing/2014/main" id="{567EC1D0-D216-C0F8-BD19-B087647AD6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20841" y="2764384"/>
              <a:ext cx="914400" cy="914400"/>
            </a:xfrm>
            <a:prstGeom prst="rect">
              <a:avLst/>
            </a:prstGeom>
          </p:spPr>
        </p:pic>
        <p:pic>
          <p:nvPicPr>
            <p:cNvPr id="14" name="Graphic 13" descr="Badge 3 outline">
              <a:extLst>
                <a:ext uri="{FF2B5EF4-FFF2-40B4-BE49-F238E27FC236}">
                  <a16:creationId xmlns:a16="http://schemas.microsoft.com/office/drawing/2014/main" id="{1E155775-5D96-C9BA-A54A-17B2B432B2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20841" y="3905792"/>
              <a:ext cx="914400" cy="914400"/>
            </a:xfrm>
            <a:prstGeom prst="rect">
              <a:avLst/>
            </a:prstGeom>
          </p:spPr>
        </p:pic>
        <p:pic>
          <p:nvPicPr>
            <p:cNvPr id="15" name="Graphic 14" descr="Badge 4 outline">
              <a:extLst>
                <a:ext uri="{FF2B5EF4-FFF2-40B4-BE49-F238E27FC236}">
                  <a16:creationId xmlns:a16="http://schemas.microsoft.com/office/drawing/2014/main" id="{D9A7CF54-5E6E-46B7-5BDB-6C4E62CF17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20841" y="5047200"/>
              <a:ext cx="914400" cy="914400"/>
            </a:xfrm>
            <a:prstGeom prst="rect">
              <a:avLst/>
            </a:prstGeom>
          </p:spPr>
        </p:pic>
      </p:grpSp>
    </p:spTree>
    <p:extLst>
      <p:ext uri="{BB962C8B-B14F-4D97-AF65-F5344CB8AC3E}">
        <p14:creationId xmlns:p14="http://schemas.microsoft.com/office/powerpoint/2010/main" val="85365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computer, indoor&#10;&#10;Description automatically generated">
            <a:extLst>
              <a:ext uri="{FF2B5EF4-FFF2-40B4-BE49-F238E27FC236}">
                <a16:creationId xmlns:a16="http://schemas.microsoft.com/office/drawing/2014/main" id="{86C3650C-A8CD-42AB-0481-CACEE11E9074}"/>
              </a:ext>
            </a:extLst>
          </p:cNvPr>
          <p:cNvPicPr>
            <a:picLocks noChangeAspect="1"/>
          </p:cNvPicPr>
          <p:nvPr/>
        </p:nvPicPr>
        <p:blipFill rotWithShape="1">
          <a:blip r:embed="rId2">
            <a:extLst>
              <a:ext uri="{28A0092B-C50C-407E-A947-70E740481C1C}">
                <a14:useLocalDpi xmlns:a14="http://schemas.microsoft.com/office/drawing/2010/main" val="0"/>
              </a:ext>
            </a:extLst>
          </a:blip>
          <a:srcRect t="9571" b="6054"/>
          <a:stretch/>
        </p:blipFill>
        <p:spPr>
          <a:xfrm>
            <a:off x="0" y="1"/>
            <a:ext cx="12192002" cy="6858000"/>
          </a:xfrm>
          <a:prstGeom prst="rect">
            <a:avLst/>
          </a:prstGeom>
        </p:spPr>
      </p:pic>
      <p:pic>
        <p:nvPicPr>
          <p:cNvPr id="3" name="Picture 2" descr="Logo&#10;&#10;Description automatically generated">
            <a:extLst>
              <a:ext uri="{FF2B5EF4-FFF2-40B4-BE49-F238E27FC236}">
                <a16:creationId xmlns:a16="http://schemas.microsoft.com/office/drawing/2014/main" id="{A7559540-7B16-1E5F-0875-AE06954B4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400" y="4956625"/>
            <a:ext cx="1575120" cy="587258"/>
          </a:xfrm>
          <a:prstGeom prst="rect">
            <a:avLst/>
          </a:prstGeom>
        </p:spPr>
      </p:pic>
      <p:pic>
        <p:nvPicPr>
          <p:cNvPr id="7" name="Picture 6" descr="Logo&#10;&#10;Description automatically generated">
            <a:extLst>
              <a:ext uri="{FF2B5EF4-FFF2-40B4-BE49-F238E27FC236}">
                <a16:creationId xmlns:a16="http://schemas.microsoft.com/office/drawing/2014/main" id="{6272D7BE-166C-1F61-5A24-63CFADD36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066" y="4871232"/>
            <a:ext cx="2077879" cy="774703"/>
          </a:xfrm>
          <a:prstGeom prst="rect">
            <a:avLst/>
          </a:prstGeom>
        </p:spPr>
      </p:pic>
      <p:sp>
        <p:nvSpPr>
          <p:cNvPr id="2" name="Rectangle 1">
            <a:extLst>
              <a:ext uri="{FF2B5EF4-FFF2-40B4-BE49-F238E27FC236}">
                <a16:creationId xmlns:a16="http://schemas.microsoft.com/office/drawing/2014/main" id="{3C574D01-3E19-42F6-26DB-472986598622}"/>
              </a:ext>
            </a:extLst>
          </p:cNvPr>
          <p:cNvSpPr/>
          <p:nvPr/>
        </p:nvSpPr>
        <p:spPr>
          <a:xfrm>
            <a:off x="0" y="0"/>
            <a:ext cx="12192000" cy="6858000"/>
          </a:xfrm>
          <a:prstGeom prst="rect">
            <a:avLst/>
          </a:prstGeom>
          <a:solidFill>
            <a:srgbClr val="B74B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A907285-E3F2-85F6-FD87-791BAAB448C4}"/>
              </a:ext>
            </a:extLst>
          </p:cNvPr>
          <p:cNvPicPr>
            <a:picLocks noChangeAspect="1"/>
          </p:cNvPicPr>
          <p:nvPr/>
        </p:nvPicPr>
        <p:blipFill rotWithShape="1">
          <a:blip r:embed="rId4">
            <a:extLst>
              <a:ext uri="{28A0092B-C50C-407E-A947-70E740481C1C}">
                <a14:useLocalDpi xmlns:a14="http://schemas.microsoft.com/office/drawing/2010/main" val="0"/>
              </a:ext>
            </a:extLst>
          </a:blip>
          <a:srcRect l="43043" t="26593" r="21685" b="36087"/>
          <a:stretch/>
        </p:blipFill>
        <p:spPr>
          <a:xfrm>
            <a:off x="0" y="1"/>
            <a:ext cx="8856920" cy="6858000"/>
          </a:xfrm>
          <a:prstGeom prst="rect">
            <a:avLst/>
          </a:prstGeom>
        </p:spPr>
      </p:pic>
      <p:grpSp>
        <p:nvGrpSpPr>
          <p:cNvPr id="14" name="Group 13">
            <a:extLst>
              <a:ext uri="{FF2B5EF4-FFF2-40B4-BE49-F238E27FC236}">
                <a16:creationId xmlns:a16="http://schemas.microsoft.com/office/drawing/2014/main" id="{ABE8ABE9-AE90-1AB5-9907-E26061FDF933}"/>
              </a:ext>
            </a:extLst>
          </p:cNvPr>
          <p:cNvGrpSpPr/>
          <p:nvPr/>
        </p:nvGrpSpPr>
        <p:grpSpPr>
          <a:xfrm>
            <a:off x="121237" y="2951946"/>
            <a:ext cx="12070756" cy="3906053"/>
            <a:chOff x="-752543" y="3284456"/>
            <a:chExt cx="12070756" cy="3906053"/>
          </a:xfrm>
        </p:grpSpPr>
        <p:pic>
          <p:nvPicPr>
            <p:cNvPr id="15" name="Picture 14" descr="Text&#10;&#10;Description automatically generated">
              <a:extLst>
                <a:ext uri="{FF2B5EF4-FFF2-40B4-BE49-F238E27FC236}">
                  <a16:creationId xmlns:a16="http://schemas.microsoft.com/office/drawing/2014/main" id="{E5964E6C-57F0-4FED-07FD-B94A2DA45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569" y="6504711"/>
              <a:ext cx="4429644" cy="685798"/>
            </a:xfrm>
            <a:prstGeom prst="rect">
              <a:avLst/>
            </a:prstGeom>
          </p:spPr>
        </p:pic>
        <p:sp>
          <p:nvSpPr>
            <p:cNvPr id="16" name="TextBox 15">
              <a:extLst>
                <a:ext uri="{FF2B5EF4-FFF2-40B4-BE49-F238E27FC236}">
                  <a16:creationId xmlns:a16="http://schemas.microsoft.com/office/drawing/2014/main" id="{176713FC-A498-6917-578D-715365FED69E}"/>
                </a:ext>
              </a:extLst>
            </p:cNvPr>
            <p:cNvSpPr txBox="1"/>
            <p:nvPr/>
          </p:nvSpPr>
          <p:spPr>
            <a:xfrm>
              <a:off x="-752543" y="3284456"/>
              <a:ext cx="7020342" cy="954107"/>
            </a:xfrm>
            <a:prstGeom prst="rect">
              <a:avLst/>
            </a:prstGeom>
            <a:noFill/>
          </p:spPr>
          <p:txBody>
            <a:bodyPr wrap="square" rtlCol="0">
              <a:spAutoFit/>
            </a:bodyPr>
            <a:lstStyle/>
            <a:p>
              <a:r>
                <a:rPr lang="en-GB" sz="2800" b="1" dirty="0">
                  <a:solidFill>
                    <a:schemeClr val="bg1"/>
                  </a:solidFill>
                  <a:latin typeface="Manrope" pitchFamily="2" charset="0"/>
                </a:rPr>
                <a:t>Which skills are important for these careers?</a:t>
              </a:r>
            </a:p>
          </p:txBody>
        </p:sp>
      </p:grpSp>
    </p:spTree>
    <p:extLst>
      <p:ext uri="{BB962C8B-B14F-4D97-AF65-F5344CB8AC3E}">
        <p14:creationId xmlns:p14="http://schemas.microsoft.com/office/powerpoint/2010/main" val="4166873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a:xfrm>
            <a:off x="1042247" y="1327889"/>
            <a:ext cx="10107505" cy="4100407"/>
          </a:xfrm>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algn="ctr">
              <a:lnSpc>
                <a:spcPct val="100000"/>
              </a:lnSpc>
              <a:spcAft>
                <a:spcPts val="600"/>
              </a:spcAft>
            </a:pPr>
            <a:r>
              <a:rPr lang="en-US" sz="3600" dirty="0">
                <a:solidFill>
                  <a:srgbClr val="014C74"/>
                </a:solidFill>
                <a:latin typeface="Manrope SemiBold" pitchFamily="2" charset="0"/>
                <a:cs typeface="Arial" panose="020B0604020202020204" pitchFamily="34" charset="0"/>
              </a:rPr>
              <a:t>Activity: In pairs, choose a career from the previous task and write a list of 5 skills that would be required for that role. </a:t>
            </a:r>
            <a:endParaRPr lang="en-GB" sz="3600" dirty="0">
              <a:solidFill>
                <a:srgbClr val="014C74"/>
              </a:solidFill>
              <a:latin typeface="Manrope SemiBold" pitchFamily="2" charset="0"/>
              <a:cs typeface="Arial" panose="020B0604020202020204" pitchFamily="34" charset="0"/>
            </a:endParaRPr>
          </a:p>
        </p:txBody>
      </p:sp>
      <p:sp>
        <p:nvSpPr>
          <p:cNvPr id="4" name="TextBox 3">
            <a:extLst>
              <a:ext uri="{FF2B5EF4-FFF2-40B4-BE49-F238E27FC236}">
                <a16:creationId xmlns:a16="http://schemas.microsoft.com/office/drawing/2014/main" id="{A86A1532-61A6-CD7D-D6A7-473544BF840C}"/>
              </a:ext>
            </a:extLst>
          </p:cNvPr>
          <p:cNvSpPr txBox="1"/>
          <p:nvPr/>
        </p:nvSpPr>
        <p:spPr>
          <a:xfrm>
            <a:off x="416363" y="6270596"/>
            <a:ext cx="2442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14C74"/>
                </a:solidFill>
                <a:effectLst/>
                <a:uLnTx/>
                <a:uFillTx/>
                <a:latin typeface="Manrope Light" pitchFamily="2" charset="0"/>
              </a:rPr>
              <a:t>5 minutes</a:t>
            </a:r>
          </a:p>
        </p:txBody>
      </p:sp>
    </p:spTree>
    <p:extLst>
      <p:ext uri="{BB962C8B-B14F-4D97-AF65-F5344CB8AC3E}">
        <p14:creationId xmlns:p14="http://schemas.microsoft.com/office/powerpoint/2010/main" val="3612006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a:xfrm>
            <a:off x="479794" y="364548"/>
            <a:ext cx="11025442" cy="1361226"/>
          </a:xfrm>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b="1" dirty="0">
                <a:solidFill>
                  <a:srgbClr val="014C74"/>
                </a:solidFill>
                <a:latin typeface="Manrope" pitchFamily="2" charset="0"/>
                <a:cs typeface="Arial" panose="020B0604020202020204" pitchFamily="34" charset="0"/>
              </a:rPr>
              <a:t>Activity: Using those 5 skills, create your own table of skills as shown in the example below. </a:t>
            </a:r>
            <a:endParaRPr lang="en-GB" b="1" dirty="0">
              <a:solidFill>
                <a:srgbClr val="014C74"/>
              </a:solidFill>
              <a:latin typeface="Manrope" pitchFamily="2" charset="0"/>
              <a:cs typeface="Arial" panose="020B0604020202020204" pitchFamily="34" charset="0"/>
            </a:endParaRPr>
          </a:p>
        </p:txBody>
      </p:sp>
      <p:graphicFrame>
        <p:nvGraphicFramePr>
          <p:cNvPr id="3" name="Table 3">
            <a:extLst>
              <a:ext uri="{FF2B5EF4-FFF2-40B4-BE49-F238E27FC236}">
                <a16:creationId xmlns:a16="http://schemas.microsoft.com/office/drawing/2014/main" id="{3DC81D56-8BC3-9877-752A-04AAFF17A88C}"/>
              </a:ext>
            </a:extLst>
          </p:cNvPr>
          <p:cNvGraphicFramePr>
            <a:graphicFrameLocks noGrp="1"/>
          </p:cNvGraphicFramePr>
          <p:nvPr>
            <p:extLst>
              <p:ext uri="{D42A27DB-BD31-4B8C-83A1-F6EECF244321}">
                <p14:modId xmlns:p14="http://schemas.microsoft.com/office/powerpoint/2010/main" val="2980952987"/>
              </p:ext>
            </p:extLst>
          </p:nvPr>
        </p:nvGraphicFramePr>
        <p:xfrm>
          <a:off x="474120" y="1715345"/>
          <a:ext cx="11238086" cy="4328160"/>
        </p:xfrm>
        <a:graphic>
          <a:graphicData uri="http://schemas.openxmlformats.org/drawingml/2006/table">
            <a:tbl>
              <a:tblPr firstRow="1" bandRow="1">
                <a:tableStyleId>{5C22544A-7EE6-4342-B048-85BDC9FD1C3A}</a:tableStyleId>
              </a:tblPr>
              <a:tblGrid>
                <a:gridCol w="2347464">
                  <a:extLst>
                    <a:ext uri="{9D8B030D-6E8A-4147-A177-3AD203B41FA5}">
                      <a16:colId xmlns:a16="http://schemas.microsoft.com/office/drawing/2014/main" val="273883530"/>
                    </a:ext>
                  </a:extLst>
                </a:gridCol>
                <a:gridCol w="3579216">
                  <a:extLst>
                    <a:ext uri="{9D8B030D-6E8A-4147-A177-3AD203B41FA5}">
                      <a16:colId xmlns:a16="http://schemas.microsoft.com/office/drawing/2014/main" val="2225155871"/>
                    </a:ext>
                  </a:extLst>
                </a:gridCol>
                <a:gridCol w="5311406">
                  <a:extLst>
                    <a:ext uri="{9D8B030D-6E8A-4147-A177-3AD203B41FA5}">
                      <a16:colId xmlns:a16="http://schemas.microsoft.com/office/drawing/2014/main" val="736386728"/>
                    </a:ext>
                  </a:extLst>
                </a:gridCol>
              </a:tblGrid>
              <a:tr h="789729">
                <a:tc>
                  <a:txBody>
                    <a:bodyPr/>
                    <a:lstStyle/>
                    <a:p>
                      <a:pPr algn="ctr"/>
                      <a:r>
                        <a:rPr lang="en-GB" sz="2400" b="0" dirty="0">
                          <a:latin typeface="Manrope SemiBold" pitchFamily="2" charset="0"/>
                        </a:rPr>
                        <a:t>Skill</a:t>
                      </a:r>
                    </a:p>
                  </a:txBody>
                  <a:tcPr>
                    <a:solidFill>
                      <a:srgbClr val="014C74"/>
                    </a:solidFill>
                  </a:tcPr>
                </a:tc>
                <a:tc>
                  <a:txBody>
                    <a:bodyPr/>
                    <a:lstStyle/>
                    <a:p>
                      <a:pPr algn="ctr"/>
                      <a:r>
                        <a:rPr lang="en-GB" sz="2400" b="0" dirty="0">
                          <a:latin typeface="Manrope SemiBold" pitchFamily="2" charset="0"/>
                        </a:rPr>
                        <a:t>Where did you develop the skill?</a:t>
                      </a:r>
                    </a:p>
                  </a:txBody>
                  <a:tcPr>
                    <a:solidFill>
                      <a:srgbClr val="014C74"/>
                    </a:solidFill>
                  </a:tcPr>
                </a:tc>
                <a:tc>
                  <a:txBody>
                    <a:bodyPr/>
                    <a:lstStyle/>
                    <a:p>
                      <a:pPr algn="ctr"/>
                      <a:r>
                        <a:rPr lang="en-GB" sz="2400" b="0" dirty="0">
                          <a:latin typeface="Manrope SemiBold" pitchFamily="2" charset="0"/>
                        </a:rPr>
                        <a:t>A recent situation where you used your skill</a:t>
                      </a:r>
                    </a:p>
                  </a:txBody>
                  <a:tcPr>
                    <a:solidFill>
                      <a:srgbClr val="014C74"/>
                    </a:solidFill>
                  </a:tcPr>
                </a:tc>
                <a:extLst>
                  <a:ext uri="{0D108BD9-81ED-4DB2-BD59-A6C34878D82A}">
                    <a16:rowId xmlns:a16="http://schemas.microsoft.com/office/drawing/2014/main" val="2044003652"/>
                  </a:ext>
                </a:extLst>
              </a:tr>
              <a:tr h="672732">
                <a:tc>
                  <a:txBody>
                    <a:bodyPr/>
                    <a:lstStyle/>
                    <a:p>
                      <a:r>
                        <a:rPr lang="en-GB" sz="2000" dirty="0">
                          <a:solidFill>
                            <a:srgbClr val="014C74"/>
                          </a:solidFill>
                          <a:latin typeface="Manrope Light" pitchFamily="2" charset="0"/>
                        </a:rPr>
                        <a:t>Leadership</a:t>
                      </a:r>
                    </a:p>
                  </a:txBody>
                  <a:tcPr>
                    <a:solidFill>
                      <a:srgbClr val="C1D9FF"/>
                    </a:solidFill>
                  </a:tcPr>
                </a:tc>
                <a:tc>
                  <a:txBody>
                    <a:bodyPr/>
                    <a:lstStyle/>
                    <a:p>
                      <a:r>
                        <a:rPr lang="en-GB" sz="2000" dirty="0">
                          <a:solidFill>
                            <a:srgbClr val="014C74"/>
                          </a:solidFill>
                          <a:latin typeface="Manrope Light" pitchFamily="2" charset="0"/>
                        </a:rPr>
                        <a:t>Playing football</a:t>
                      </a:r>
                    </a:p>
                  </a:txBody>
                  <a:tcPr>
                    <a:solidFill>
                      <a:srgbClr val="C1D9FF"/>
                    </a:solidFill>
                  </a:tcPr>
                </a:tc>
                <a:tc>
                  <a:txBody>
                    <a:bodyPr/>
                    <a:lstStyle/>
                    <a:p>
                      <a:r>
                        <a:rPr lang="en-GB" sz="2000" dirty="0">
                          <a:solidFill>
                            <a:srgbClr val="014C74"/>
                          </a:solidFill>
                          <a:latin typeface="Manrope Light" pitchFamily="2" charset="0"/>
                        </a:rPr>
                        <a:t>Taking lead in a group task for a geography project.</a:t>
                      </a:r>
                    </a:p>
                  </a:txBody>
                  <a:tcPr>
                    <a:solidFill>
                      <a:srgbClr val="C1D9FF"/>
                    </a:solidFill>
                  </a:tcPr>
                </a:tc>
                <a:extLst>
                  <a:ext uri="{0D108BD9-81ED-4DB2-BD59-A6C34878D82A}">
                    <a16:rowId xmlns:a16="http://schemas.microsoft.com/office/drawing/2014/main" val="2108644296"/>
                  </a:ext>
                </a:extLst>
              </a:tr>
              <a:tr h="672732">
                <a:tc>
                  <a:txBody>
                    <a:bodyPr/>
                    <a:lstStyle/>
                    <a:p>
                      <a:r>
                        <a:rPr lang="en-GB" sz="2000" dirty="0">
                          <a:solidFill>
                            <a:srgbClr val="014C74"/>
                          </a:solidFill>
                          <a:latin typeface="Manrope Light" pitchFamily="2" charset="0"/>
                        </a:rPr>
                        <a:t>Adaptable</a:t>
                      </a:r>
                    </a:p>
                  </a:txBody>
                  <a:tcPr>
                    <a:solidFill>
                      <a:srgbClr val="E7F0FF"/>
                    </a:solidFill>
                  </a:tcPr>
                </a:tc>
                <a:tc>
                  <a:txBody>
                    <a:bodyPr/>
                    <a:lstStyle/>
                    <a:p>
                      <a:r>
                        <a:rPr lang="en-GB" sz="2000" dirty="0">
                          <a:solidFill>
                            <a:srgbClr val="014C74"/>
                          </a:solidFill>
                          <a:latin typeface="Manrope Light" pitchFamily="2" charset="0"/>
                        </a:rPr>
                        <a:t>Moving to a new town and school</a:t>
                      </a:r>
                    </a:p>
                  </a:txBody>
                  <a:tcPr>
                    <a:solidFill>
                      <a:srgbClr val="E7F0FF"/>
                    </a:solidFill>
                  </a:tcPr>
                </a:tc>
                <a:tc>
                  <a:txBody>
                    <a:bodyPr/>
                    <a:lstStyle/>
                    <a:p>
                      <a:r>
                        <a:rPr lang="en-GB" sz="2000" dirty="0">
                          <a:solidFill>
                            <a:srgbClr val="014C74"/>
                          </a:solidFill>
                          <a:latin typeface="Manrope Light" pitchFamily="2" charset="0"/>
                        </a:rPr>
                        <a:t>Finding another way to get to school after missing my bus this morning. </a:t>
                      </a:r>
                    </a:p>
                  </a:txBody>
                  <a:tcPr>
                    <a:solidFill>
                      <a:srgbClr val="E7F0FF"/>
                    </a:solidFill>
                  </a:tcPr>
                </a:tc>
                <a:extLst>
                  <a:ext uri="{0D108BD9-81ED-4DB2-BD59-A6C34878D82A}">
                    <a16:rowId xmlns:a16="http://schemas.microsoft.com/office/drawing/2014/main" val="752027546"/>
                  </a:ext>
                </a:extLst>
              </a:tr>
              <a:tr h="672732">
                <a:tc>
                  <a:txBody>
                    <a:bodyPr/>
                    <a:lstStyle/>
                    <a:p>
                      <a:r>
                        <a:rPr lang="en-GB" sz="2000" dirty="0">
                          <a:solidFill>
                            <a:srgbClr val="014C74"/>
                          </a:solidFill>
                          <a:latin typeface="Manrope Light" pitchFamily="2" charset="0"/>
                        </a:rPr>
                        <a:t>Creativity</a:t>
                      </a:r>
                    </a:p>
                  </a:txBody>
                  <a:tcPr>
                    <a:solidFill>
                      <a:srgbClr val="C1D9FF"/>
                    </a:solidFill>
                  </a:tcPr>
                </a:tc>
                <a:tc>
                  <a:txBody>
                    <a:bodyPr/>
                    <a:lstStyle/>
                    <a:p>
                      <a:r>
                        <a:rPr lang="en-GB" sz="2000" dirty="0">
                          <a:solidFill>
                            <a:srgbClr val="014C74"/>
                          </a:solidFill>
                          <a:latin typeface="Manrope Light" pitchFamily="2" charset="0"/>
                        </a:rPr>
                        <a:t>Art class</a:t>
                      </a:r>
                    </a:p>
                  </a:txBody>
                  <a:tcPr>
                    <a:solidFill>
                      <a:srgbClr val="C1D9FF"/>
                    </a:solidFill>
                  </a:tcPr>
                </a:tc>
                <a:tc>
                  <a:txBody>
                    <a:bodyPr/>
                    <a:lstStyle/>
                    <a:p>
                      <a:r>
                        <a:rPr lang="en-GB" sz="2000" dirty="0">
                          <a:solidFill>
                            <a:srgbClr val="014C74"/>
                          </a:solidFill>
                          <a:latin typeface="Manrope Light" pitchFamily="2" charset="0"/>
                        </a:rPr>
                        <a:t>Practising facepainting designs for a fancy dress party.</a:t>
                      </a:r>
                    </a:p>
                  </a:txBody>
                  <a:tcPr>
                    <a:solidFill>
                      <a:srgbClr val="C1D9FF"/>
                    </a:solidFill>
                  </a:tcPr>
                </a:tc>
                <a:extLst>
                  <a:ext uri="{0D108BD9-81ED-4DB2-BD59-A6C34878D82A}">
                    <a16:rowId xmlns:a16="http://schemas.microsoft.com/office/drawing/2014/main" val="2396417487"/>
                  </a:ext>
                </a:extLst>
              </a:tr>
              <a:tr h="672732">
                <a:tc>
                  <a:txBody>
                    <a:bodyPr/>
                    <a:lstStyle/>
                    <a:p>
                      <a:r>
                        <a:rPr lang="en-GB" sz="2000" dirty="0">
                          <a:solidFill>
                            <a:srgbClr val="014C74"/>
                          </a:solidFill>
                          <a:latin typeface="Manrope Light" pitchFamily="2" charset="0"/>
                        </a:rPr>
                        <a:t>Conflict resolution</a:t>
                      </a:r>
                    </a:p>
                  </a:txBody>
                  <a:tcPr>
                    <a:solidFill>
                      <a:srgbClr val="E7F0FF"/>
                    </a:solidFill>
                  </a:tcPr>
                </a:tc>
                <a:tc>
                  <a:txBody>
                    <a:bodyPr/>
                    <a:lstStyle/>
                    <a:p>
                      <a:r>
                        <a:rPr lang="en-GB" sz="2000" dirty="0">
                          <a:solidFill>
                            <a:srgbClr val="014C74"/>
                          </a:solidFill>
                          <a:latin typeface="Manrope Light" pitchFamily="2" charset="0"/>
                        </a:rPr>
                        <a:t>Debate club</a:t>
                      </a:r>
                    </a:p>
                  </a:txBody>
                  <a:tcPr>
                    <a:solidFill>
                      <a:srgbClr val="E7F0FF"/>
                    </a:solidFill>
                  </a:tcPr>
                </a:tc>
                <a:tc>
                  <a:txBody>
                    <a:bodyPr/>
                    <a:lstStyle/>
                    <a:p>
                      <a:r>
                        <a:rPr lang="en-GB" sz="2000" dirty="0">
                          <a:solidFill>
                            <a:srgbClr val="014C74"/>
                          </a:solidFill>
                          <a:latin typeface="Manrope Light" pitchFamily="2" charset="0"/>
                        </a:rPr>
                        <a:t>Helped to resolve a recent disagreement with friends.</a:t>
                      </a:r>
                    </a:p>
                  </a:txBody>
                  <a:tcPr>
                    <a:solidFill>
                      <a:srgbClr val="E7F0FF"/>
                    </a:solidFill>
                  </a:tcPr>
                </a:tc>
                <a:extLst>
                  <a:ext uri="{0D108BD9-81ED-4DB2-BD59-A6C34878D82A}">
                    <a16:rowId xmlns:a16="http://schemas.microsoft.com/office/drawing/2014/main" val="214905800"/>
                  </a:ext>
                </a:extLst>
              </a:tr>
              <a:tr h="672732">
                <a:tc>
                  <a:txBody>
                    <a:bodyPr/>
                    <a:lstStyle/>
                    <a:p>
                      <a:r>
                        <a:rPr lang="en-GB" sz="2000" dirty="0">
                          <a:solidFill>
                            <a:srgbClr val="014C74"/>
                          </a:solidFill>
                          <a:latin typeface="Manrope Light" pitchFamily="2" charset="0"/>
                        </a:rPr>
                        <a:t>Organisation</a:t>
                      </a:r>
                    </a:p>
                  </a:txBody>
                  <a:tcPr>
                    <a:solidFill>
                      <a:srgbClr val="C1D9FF"/>
                    </a:solidFill>
                  </a:tcPr>
                </a:tc>
                <a:tc>
                  <a:txBody>
                    <a:bodyPr/>
                    <a:lstStyle/>
                    <a:p>
                      <a:r>
                        <a:rPr lang="en-GB" sz="2000" dirty="0">
                          <a:solidFill>
                            <a:srgbClr val="014C74"/>
                          </a:solidFill>
                          <a:latin typeface="Manrope Light" pitchFamily="2" charset="0"/>
                        </a:rPr>
                        <a:t>Enjoyment of sorting things into categories</a:t>
                      </a:r>
                    </a:p>
                  </a:txBody>
                  <a:tcPr>
                    <a:solidFill>
                      <a:srgbClr val="C1D9FF"/>
                    </a:solidFill>
                  </a:tcPr>
                </a:tc>
                <a:tc>
                  <a:txBody>
                    <a:bodyPr/>
                    <a:lstStyle/>
                    <a:p>
                      <a:r>
                        <a:rPr lang="en-GB" sz="2000" dirty="0">
                          <a:solidFill>
                            <a:srgbClr val="014C74"/>
                          </a:solidFill>
                          <a:latin typeface="Manrope Light" pitchFamily="2" charset="0"/>
                        </a:rPr>
                        <a:t>Assisted with arranging a fundraising event. </a:t>
                      </a:r>
                    </a:p>
                  </a:txBody>
                  <a:tcPr>
                    <a:solidFill>
                      <a:srgbClr val="C1D9FF"/>
                    </a:solidFill>
                  </a:tcPr>
                </a:tc>
                <a:extLst>
                  <a:ext uri="{0D108BD9-81ED-4DB2-BD59-A6C34878D82A}">
                    <a16:rowId xmlns:a16="http://schemas.microsoft.com/office/drawing/2014/main" val="2990186176"/>
                  </a:ext>
                </a:extLst>
              </a:tr>
            </a:tbl>
          </a:graphicData>
        </a:graphic>
      </p:graphicFrame>
      <p:sp>
        <p:nvSpPr>
          <p:cNvPr id="4" name="TextBox 3">
            <a:extLst>
              <a:ext uri="{FF2B5EF4-FFF2-40B4-BE49-F238E27FC236}">
                <a16:creationId xmlns:a16="http://schemas.microsoft.com/office/drawing/2014/main" id="{B2B0215C-76F7-A187-51F1-147F97414481}"/>
              </a:ext>
            </a:extLst>
          </p:cNvPr>
          <p:cNvSpPr txBox="1"/>
          <p:nvPr/>
        </p:nvSpPr>
        <p:spPr>
          <a:xfrm>
            <a:off x="358488" y="6267450"/>
            <a:ext cx="204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14C74"/>
                </a:solidFill>
                <a:effectLst/>
                <a:uLnTx/>
                <a:uFillTx/>
                <a:latin typeface="Manrope Light" pitchFamily="2" charset="0"/>
              </a:rPr>
              <a:t>10 minutes</a:t>
            </a:r>
          </a:p>
        </p:txBody>
      </p:sp>
    </p:spTree>
    <p:extLst>
      <p:ext uri="{BB962C8B-B14F-4D97-AF65-F5344CB8AC3E}">
        <p14:creationId xmlns:p14="http://schemas.microsoft.com/office/powerpoint/2010/main" val="371181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5559D239-479F-ECCE-B057-D138176983FD}"/>
              </a:ext>
            </a:extLst>
          </p:cNvPr>
          <p:cNvCxnSpPr>
            <a:cxnSpLocks/>
          </p:cNvCxnSpPr>
          <p:nvPr/>
        </p:nvCxnSpPr>
        <p:spPr>
          <a:xfrm flipH="1">
            <a:off x="3588152" y="4183299"/>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3BE8CE-06E2-AD98-D753-D3B31D37826F}"/>
              </a:ext>
            </a:extLst>
          </p:cNvPr>
          <p:cNvCxnSpPr>
            <a:cxnSpLocks/>
          </p:cNvCxnSpPr>
          <p:nvPr/>
        </p:nvCxnSpPr>
        <p:spPr>
          <a:xfrm flipV="1">
            <a:off x="7041268" y="2639028"/>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973E42-7C45-3701-0818-25EC60755AE9}"/>
              </a:ext>
            </a:extLst>
          </p:cNvPr>
          <p:cNvCxnSpPr>
            <a:cxnSpLocks/>
          </p:cNvCxnSpPr>
          <p:nvPr/>
        </p:nvCxnSpPr>
        <p:spPr>
          <a:xfrm>
            <a:off x="7041268" y="4221502"/>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69A2A0-0014-7924-EC4A-84FB96199764}"/>
              </a:ext>
            </a:extLst>
          </p:cNvPr>
          <p:cNvCxnSpPr/>
          <p:nvPr/>
        </p:nvCxnSpPr>
        <p:spPr>
          <a:xfrm flipH="1" flipV="1">
            <a:off x="3588152" y="2639028"/>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a:xfrm>
            <a:off x="502256" y="448287"/>
            <a:ext cx="11187487" cy="1593476"/>
          </a:xfrm>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b="1" dirty="0">
                <a:solidFill>
                  <a:srgbClr val="014C74"/>
                </a:solidFill>
                <a:latin typeface="Manrope" pitchFamily="2" charset="0"/>
                <a:cs typeface="Arial" panose="020B0604020202020204" pitchFamily="34" charset="0"/>
              </a:rPr>
              <a:t>Activity: In groups, add to the </a:t>
            </a:r>
            <a:r>
              <a:rPr lang="en-US" b="1" dirty="0" err="1">
                <a:solidFill>
                  <a:srgbClr val="014C74"/>
                </a:solidFill>
                <a:latin typeface="Manrope" pitchFamily="2" charset="0"/>
                <a:cs typeface="Arial" panose="020B0604020202020204" pitchFamily="34" charset="0"/>
              </a:rPr>
              <a:t>mindmap</a:t>
            </a:r>
            <a:r>
              <a:rPr lang="en-US" b="1" dirty="0">
                <a:solidFill>
                  <a:srgbClr val="014C74"/>
                </a:solidFill>
                <a:latin typeface="Manrope" pitchFamily="2" charset="0"/>
                <a:cs typeface="Arial" panose="020B0604020202020204" pitchFamily="34" charset="0"/>
              </a:rPr>
              <a:t> that you created at the start of lesson with all the things you now know about the insurance industry.</a:t>
            </a:r>
            <a:endParaRPr lang="en-GB" b="1" dirty="0">
              <a:solidFill>
                <a:srgbClr val="014C74"/>
              </a:solidFill>
              <a:latin typeface="Manrope" pitchFamily="2" charset="0"/>
              <a:cs typeface="Arial" panose="020B0604020202020204" pitchFamily="34" charset="0"/>
            </a:endParaRPr>
          </a:p>
        </p:txBody>
      </p:sp>
      <p:sp>
        <p:nvSpPr>
          <p:cNvPr id="8" name="Cloud 7">
            <a:extLst>
              <a:ext uri="{FF2B5EF4-FFF2-40B4-BE49-F238E27FC236}">
                <a16:creationId xmlns:a16="http://schemas.microsoft.com/office/drawing/2014/main" id="{19103132-9B8D-534D-8FC7-93A902B77894}"/>
              </a:ext>
            </a:extLst>
          </p:cNvPr>
          <p:cNvSpPr/>
          <p:nvPr/>
        </p:nvSpPr>
        <p:spPr>
          <a:xfrm>
            <a:off x="4477473" y="2761730"/>
            <a:ext cx="3237053" cy="2048719"/>
          </a:xfrm>
          <a:prstGeom prst="cloud">
            <a:avLst/>
          </a:prstGeom>
          <a:solidFill>
            <a:schemeClr val="bg1"/>
          </a:solidFill>
          <a:ln>
            <a:solidFill>
              <a:srgbClr val="57C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
            <a:extLst>
              <a:ext uri="{FF2B5EF4-FFF2-40B4-BE49-F238E27FC236}">
                <a16:creationId xmlns:a16="http://schemas.microsoft.com/office/drawing/2014/main" id="{A0CE065A-88BB-415F-C147-6748290C44FD}"/>
              </a:ext>
            </a:extLst>
          </p:cNvPr>
          <p:cNvSpPr txBox="1">
            <a:spLocks noChangeArrowheads="1"/>
          </p:cNvSpPr>
          <p:nvPr/>
        </p:nvSpPr>
        <p:spPr bwMode="auto">
          <a:xfrm>
            <a:off x="4979045" y="3355780"/>
            <a:ext cx="2280213" cy="830997"/>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lgn="ctr">
              <a:defRPr/>
            </a:pPr>
            <a:r>
              <a:rPr lang="en-US" altLang="en-US" sz="2400" dirty="0">
                <a:solidFill>
                  <a:srgbClr val="014C74"/>
                </a:solidFill>
                <a:latin typeface="Manrope" pitchFamily="2" charset="0"/>
                <a:cs typeface="Arial" panose="020B0604020202020204" pitchFamily="34" charset="0"/>
              </a:rPr>
              <a:t>Insurance Industry</a:t>
            </a:r>
          </a:p>
        </p:txBody>
      </p:sp>
      <p:sp>
        <p:nvSpPr>
          <p:cNvPr id="4" name="TextBox 3">
            <a:extLst>
              <a:ext uri="{FF2B5EF4-FFF2-40B4-BE49-F238E27FC236}">
                <a16:creationId xmlns:a16="http://schemas.microsoft.com/office/drawing/2014/main" id="{D26D75AA-36EA-088E-2795-9FA52E3E4F02}"/>
              </a:ext>
            </a:extLst>
          </p:cNvPr>
          <p:cNvSpPr txBox="1"/>
          <p:nvPr/>
        </p:nvSpPr>
        <p:spPr>
          <a:xfrm>
            <a:off x="416363" y="6270596"/>
            <a:ext cx="2442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14C74"/>
                </a:solidFill>
                <a:effectLst/>
                <a:uLnTx/>
                <a:uFillTx/>
                <a:latin typeface="Manrope Light" pitchFamily="2" charset="0"/>
              </a:rPr>
              <a:t>5 minutes</a:t>
            </a:r>
          </a:p>
        </p:txBody>
      </p:sp>
    </p:spTree>
    <p:extLst>
      <p:ext uri="{BB962C8B-B14F-4D97-AF65-F5344CB8AC3E}">
        <p14:creationId xmlns:p14="http://schemas.microsoft.com/office/powerpoint/2010/main" val="3793104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city&#10;&#10;Description automatically generated">
            <a:extLst>
              <a:ext uri="{FF2B5EF4-FFF2-40B4-BE49-F238E27FC236}">
                <a16:creationId xmlns:a16="http://schemas.microsoft.com/office/drawing/2014/main" id="{7D07D893-89E1-5A0A-C3F4-6EFDFDF8AD0F}"/>
              </a:ext>
            </a:extLst>
          </p:cNvPr>
          <p:cNvPicPr>
            <a:picLocks noChangeAspect="1"/>
          </p:cNvPicPr>
          <p:nvPr/>
        </p:nvPicPr>
        <p:blipFill rotWithShape="1">
          <a:blip r:embed="rId3">
            <a:extLst>
              <a:ext uri="{28A0092B-C50C-407E-A947-70E740481C1C}">
                <a14:useLocalDpi xmlns:a14="http://schemas.microsoft.com/office/drawing/2010/main" val="0"/>
              </a:ext>
            </a:extLst>
          </a:blip>
          <a:srcRect t="24393" b="616"/>
          <a:stretch/>
        </p:blipFill>
        <p:spPr>
          <a:xfrm>
            <a:off x="0" y="0"/>
            <a:ext cx="12192002" cy="6858000"/>
          </a:xfrm>
          <a:prstGeom prst="rect">
            <a:avLst/>
          </a:prstGeom>
        </p:spPr>
      </p:pic>
      <p:sp>
        <p:nvSpPr>
          <p:cNvPr id="4" name="Rectangle 3">
            <a:extLst>
              <a:ext uri="{FF2B5EF4-FFF2-40B4-BE49-F238E27FC236}">
                <a16:creationId xmlns:a16="http://schemas.microsoft.com/office/drawing/2014/main" id="{7A863FF6-F1BD-0CE8-0C8D-D359CF068131}"/>
              </a:ext>
            </a:extLst>
          </p:cNvPr>
          <p:cNvSpPr/>
          <p:nvPr/>
        </p:nvSpPr>
        <p:spPr>
          <a:xfrm>
            <a:off x="0" y="0"/>
            <a:ext cx="12192000" cy="6858000"/>
          </a:xfrm>
          <a:prstGeom prst="rect">
            <a:avLst/>
          </a:prstGeom>
          <a:solidFill>
            <a:srgbClr val="57C1D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02EB5CEA-E90C-8310-2042-F00D224EEF69}"/>
              </a:ext>
            </a:extLst>
          </p:cNvPr>
          <p:cNvPicPr>
            <a:picLocks noChangeAspect="1"/>
          </p:cNvPicPr>
          <p:nvPr/>
        </p:nvPicPr>
        <p:blipFill rotWithShape="1">
          <a:blip r:embed="rId4">
            <a:extLst>
              <a:ext uri="{28A0092B-C50C-407E-A947-70E740481C1C}">
                <a14:useLocalDpi xmlns:a14="http://schemas.microsoft.com/office/drawing/2010/main" val="0"/>
              </a:ext>
            </a:extLst>
          </a:blip>
          <a:srcRect l="43043" t="26593" r="21685" b="36087"/>
          <a:stretch/>
        </p:blipFill>
        <p:spPr>
          <a:xfrm>
            <a:off x="0" y="1"/>
            <a:ext cx="8856920" cy="6857999"/>
          </a:xfrm>
          <a:prstGeom prst="rect">
            <a:avLst/>
          </a:prstGeom>
        </p:spPr>
      </p:pic>
      <p:grpSp>
        <p:nvGrpSpPr>
          <p:cNvPr id="2" name="Group 1">
            <a:extLst>
              <a:ext uri="{FF2B5EF4-FFF2-40B4-BE49-F238E27FC236}">
                <a16:creationId xmlns:a16="http://schemas.microsoft.com/office/drawing/2014/main" id="{AB34B394-00DD-D69F-E59A-C721ECC6CD20}"/>
              </a:ext>
            </a:extLst>
          </p:cNvPr>
          <p:cNvGrpSpPr/>
          <p:nvPr/>
        </p:nvGrpSpPr>
        <p:grpSpPr>
          <a:xfrm>
            <a:off x="133256" y="2945940"/>
            <a:ext cx="12058744" cy="3912060"/>
            <a:chOff x="-740512" y="3278450"/>
            <a:chExt cx="12058744" cy="3912060"/>
          </a:xfrm>
        </p:grpSpPr>
        <p:pic>
          <p:nvPicPr>
            <p:cNvPr id="8" name="Picture 7" descr="Text&#10;&#10;Description automatically generated">
              <a:extLst>
                <a:ext uri="{FF2B5EF4-FFF2-40B4-BE49-F238E27FC236}">
                  <a16:creationId xmlns:a16="http://schemas.microsoft.com/office/drawing/2014/main" id="{2B52BBDE-25EF-429B-B3F1-4A0DF7C929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588" y="6504712"/>
              <a:ext cx="4429644" cy="685798"/>
            </a:xfrm>
            <a:prstGeom prst="rect">
              <a:avLst/>
            </a:prstGeom>
          </p:spPr>
        </p:pic>
        <p:sp>
          <p:nvSpPr>
            <p:cNvPr id="9" name="TextBox 8">
              <a:extLst>
                <a:ext uri="{FF2B5EF4-FFF2-40B4-BE49-F238E27FC236}">
                  <a16:creationId xmlns:a16="http://schemas.microsoft.com/office/drawing/2014/main" id="{F874CB15-1794-7CD3-1245-FE3A065FB098}"/>
                </a:ext>
              </a:extLst>
            </p:cNvPr>
            <p:cNvSpPr txBox="1"/>
            <p:nvPr/>
          </p:nvSpPr>
          <p:spPr>
            <a:xfrm>
              <a:off x="-740512" y="3278450"/>
              <a:ext cx="6418016" cy="954107"/>
            </a:xfrm>
            <a:prstGeom prst="rect">
              <a:avLst/>
            </a:prstGeom>
            <a:noFill/>
          </p:spPr>
          <p:txBody>
            <a:bodyPr wrap="square" rtlCol="0">
              <a:spAutoFit/>
            </a:bodyPr>
            <a:lstStyle/>
            <a:p>
              <a:r>
                <a:rPr lang="en-GB" sz="2800" b="1" dirty="0">
                  <a:solidFill>
                    <a:schemeClr val="bg1"/>
                  </a:solidFill>
                  <a:latin typeface="Manrope" pitchFamily="2" charset="0"/>
                </a:rPr>
                <a:t>What does a career in insurance look like?</a:t>
              </a:r>
            </a:p>
          </p:txBody>
        </p:sp>
      </p:grpSp>
    </p:spTree>
    <p:extLst>
      <p:ext uri="{BB962C8B-B14F-4D97-AF65-F5344CB8AC3E}">
        <p14:creationId xmlns:p14="http://schemas.microsoft.com/office/powerpoint/2010/main" val="8570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inwheel, outdoor object, vector graphics&#10;&#10;Description automatically generated">
            <a:extLst>
              <a:ext uri="{FF2B5EF4-FFF2-40B4-BE49-F238E27FC236}">
                <a16:creationId xmlns:a16="http://schemas.microsoft.com/office/drawing/2014/main" id="{D2033BC5-9A73-FF57-D6A8-7E8BE02B20DD}"/>
              </a:ext>
            </a:extLst>
          </p:cNvPr>
          <p:cNvPicPr>
            <a:picLocks noChangeAspect="1"/>
          </p:cNvPicPr>
          <p:nvPr/>
        </p:nvPicPr>
        <p:blipFill rotWithShape="1">
          <a:blip r:embed="rId3">
            <a:extLst>
              <a:ext uri="{28A0092B-C50C-407E-A947-70E740481C1C}">
                <a14:useLocalDpi xmlns:a14="http://schemas.microsoft.com/office/drawing/2010/main" val="0"/>
              </a:ext>
            </a:extLst>
          </a:blip>
          <a:srcRect l="335" t="25084" r="47000" b="33743"/>
          <a:stretch/>
        </p:blipFill>
        <p:spPr>
          <a:xfrm>
            <a:off x="2828260" y="0"/>
            <a:ext cx="9363740" cy="6858000"/>
          </a:xfrm>
          <a:prstGeom prst="rect">
            <a:avLst/>
          </a:prstGeom>
        </p:spPr>
      </p:pic>
      <p:pic>
        <p:nvPicPr>
          <p:cNvPr id="9" name="Picture 8" descr="Logo&#10;&#10;Description automatically generated">
            <a:extLst>
              <a:ext uri="{FF2B5EF4-FFF2-40B4-BE49-F238E27FC236}">
                <a16:creationId xmlns:a16="http://schemas.microsoft.com/office/drawing/2014/main" id="{1C182DF8-E498-8BB2-7349-8673A598EC72}"/>
              </a:ext>
            </a:extLst>
          </p:cNvPr>
          <p:cNvPicPr>
            <a:picLocks noChangeAspect="1"/>
          </p:cNvPicPr>
          <p:nvPr/>
        </p:nvPicPr>
        <p:blipFill rotWithShape="1">
          <a:blip r:embed="rId4">
            <a:extLst>
              <a:ext uri="{28A0092B-C50C-407E-A947-70E740481C1C}">
                <a14:useLocalDpi xmlns:a14="http://schemas.microsoft.com/office/drawing/2010/main" val="0"/>
              </a:ext>
            </a:extLst>
          </a:blip>
          <a:srcRect t="32102" b="12772"/>
          <a:stretch/>
        </p:blipFill>
        <p:spPr>
          <a:xfrm>
            <a:off x="-926713" y="-118259"/>
            <a:ext cx="10626300" cy="3642376"/>
          </a:xfrm>
          <a:prstGeom prst="rect">
            <a:avLst/>
          </a:prstGeom>
        </p:spPr>
      </p:pic>
      <p:pic>
        <p:nvPicPr>
          <p:cNvPr id="3" name="Picture 2" descr="Logo, company name&#10;&#10;Description automatically generated">
            <a:extLst>
              <a:ext uri="{FF2B5EF4-FFF2-40B4-BE49-F238E27FC236}">
                <a16:creationId xmlns:a16="http://schemas.microsoft.com/office/drawing/2014/main" id="{D3287A57-542E-4239-76E8-A985653DB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408" y="4533646"/>
            <a:ext cx="399331" cy="399331"/>
          </a:xfrm>
          <a:prstGeom prst="rect">
            <a:avLst/>
          </a:prstGeom>
        </p:spPr>
      </p:pic>
      <p:pic>
        <p:nvPicPr>
          <p:cNvPr id="5" name="Picture 4" descr="Logo, icon&#10;&#10;Description automatically generated">
            <a:extLst>
              <a:ext uri="{FF2B5EF4-FFF2-40B4-BE49-F238E27FC236}">
                <a16:creationId xmlns:a16="http://schemas.microsoft.com/office/drawing/2014/main" id="{7B2BE851-4807-5748-F069-FF328FDAEFD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509" b="92947" l="2857" r="96667">
                        <a14:foregroundMark x1="49167" y1="7509" x2="49167" y2="7509"/>
                        <a14:foregroundMark x1="92976" y1="41411" x2="92976" y2="41411"/>
                        <a14:foregroundMark x1="51786" y1="93174" x2="51786" y2="93174"/>
                        <a14:foregroundMark x1="7738" y1="47099" x2="7738" y2="47099"/>
                        <a14:foregroundMark x1="2976" y1="50171" x2="2976" y2="50171"/>
                        <a14:foregroundMark x1="96667" y1="48919" x2="96667" y2="48919"/>
                      </a14:backgroundRemoval>
                    </a14:imgEffect>
                  </a14:imgLayer>
                </a14:imgProps>
              </a:ext>
              <a:ext uri="{28A0092B-C50C-407E-A947-70E740481C1C}">
                <a14:useLocalDpi xmlns:a14="http://schemas.microsoft.com/office/drawing/2010/main" val="0"/>
              </a:ext>
            </a:extLst>
          </a:blip>
          <a:srcRect l="1379" t="3505" r="2069" b="2632"/>
          <a:stretch/>
        </p:blipFill>
        <p:spPr>
          <a:xfrm>
            <a:off x="384277" y="4029153"/>
            <a:ext cx="392546" cy="399330"/>
          </a:xfrm>
          <a:prstGeom prst="rect">
            <a:avLst/>
          </a:prstGeom>
        </p:spPr>
      </p:pic>
      <p:pic>
        <p:nvPicPr>
          <p:cNvPr id="8" name="Picture 7" descr="Icon&#10;&#10;Description automatically generated">
            <a:extLst>
              <a:ext uri="{FF2B5EF4-FFF2-40B4-BE49-F238E27FC236}">
                <a16:creationId xmlns:a16="http://schemas.microsoft.com/office/drawing/2014/main" id="{9B48F952-F8F1-BE60-7C86-117AFE4911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585" y="5032228"/>
            <a:ext cx="392546" cy="401425"/>
          </a:xfrm>
          <a:prstGeom prst="rect">
            <a:avLst/>
          </a:prstGeom>
        </p:spPr>
      </p:pic>
      <p:pic>
        <p:nvPicPr>
          <p:cNvPr id="11" name="Picture 10" descr="Icon&#10;&#10;Description automatically generated">
            <a:extLst>
              <a:ext uri="{FF2B5EF4-FFF2-40B4-BE49-F238E27FC236}">
                <a16:creationId xmlns:a16="http://schemas.microsoft.com/office/drawing/2014/main" id="{CE63A490-177F-6A5A-42EE-B5E03C980A27}"/>
              </a:ext>
            </a:extLst>
          </p:cNvPr>
          <p:cNvPicPr>
            <a:picLocks noChangeAspect="1"/>
          </p:cNvPicPr>
          <p:nvPr/>
        </p:nvPicPr>
        <p:blipFill rotWithShape="1">
          <a:blip r:embed="rId9">
            <a:extLst>
              <a:ext uri="{28A0092B-C50C-407E-A947-70E740481C1C}">
                <a14:useLocalDpi xmlns:a14="http://schemas.microsoft.com/office/drawing/2010/main" val="0"/>
              </a:ext>
            </a:extLst>
          </a:blip>
          <a:srcRect l="5516" t="4932" r="5543" b="4375"/>
          <a:stretch/>
        </p:blipFill>
        <p:spPr>
          <a:xfrm>
            <a:off x="384277" y="5538816"/>
            <a:ext cx="400462" cy="399330"/>
          </a:xfrm>
          <a:prstGeom prst="rect">
            <a:avLst/>
          </a:prstGeom>
        </p:spPr>
      </p:pic>
      <p:pic>
        <p:nvPicPr>
          <p:cNvPr id="13" name="Picture 12" descr="Logo&#10;&#10;Description automatically generated">
            <a:extLst>
              <a:ext uri="{FF2B5EF4-FFF2-40B4-BE49-F238E27FC236}">
                <a16:creationId xmlns:a16="http://schemas.microsoft.com/office/drawing/2014/main" id="{2044BCCA-B203-4AED-3E1A-D93DDFF717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515" y="6044210"/>
            <a:ext cx="385761" cy="385761"/>
          </a:xfrm>
          <a:prstGeom prst="rect">
            <a:avLst/>
          </a:prstGeom>
        </p:spPr>
      </p:pic>
      <p:sp>
        <p:nvSpPr>
          <p:cNvPr id="14" name="TextBox 13">
            <a:extLst>
              <a:ext uri="{FF2B5EF4-FFF2-40B4-BE49-F238E27FC236}">
                <a16:creationId xmlns:a16="http://schemas.microsoft.com/office/drawing/2014/main" id="{3C7BC4C2-B054-D97B-CF67-670F17300EAA}"/>
              </a:ext>
            </a:extLst>
          </p:cNvPr>
          <p:cNvSpPr txBox="1"/>
          <p:nvPr/>
        </p:nvSpPr>
        <p:spPr>
          <a:xfrm>
            <a:off x="784739" y="4046061"/>
            <a:ext cx="3228881" cy="369332"/>
          </a:xfrm>
          <a:prstGeom prst="rect">
            <a:avLst/>
          </a:prstGeom>
          <a:noFill/>
        </p:spPr>
        <p:txBody>
          <a:bodyPr wrap="square" rtlCol="0">
            <a:spAutoFit/>
          </a:bodyPr>
          <a:lstStyle/>
          <a:p>
            <a:pPr>
              <a:spcAft>
                <a:spcPts val="600"/>
              </a:spcAft>
            </a:pPr>
            <a:r>
              <a:rPr lang="en-US" dirty="0">
                <a:solidFill>
                  <a:srgbClr val="004C73"/>
                </a:solidFill>
                <a:latin typeface="Manrope Light" pitchFamily="2" charset="0"/>
              </a:rPr>
              <a:t>London Insurance Life</a:t>
            </a:r>
          </a:p>
        </p:txBody>
      </p:sp>
      <p:sp>
        <p:nvSpPr>
          <p:cNvPr id="15" name="TextBox 14">
            <a:extLst>
              <a:ext uri="{FF2B5EF4-FFF2-40B4-BE49-F238E27FC236}">
                <a16:creationId xmlns:a16="http://schemas.microsoft.com/office/drawing/2014/main" id="{212800FA-0E7A-8940-E319-8F6C161B7483}"/>
              </a:ext>
            </a:extLst>
          </p:cNvPr>
          <p:cNvSpPr txBox="1"/>
          <p:nvPr/>
        </p:nvSpPr>
        <p:spPr>
          <a:xfrm>
            <a:off x="776822" y="4554239"/>
            <a:ext cx="3228881" cy="369332"/>
          </a:xfrm>
          <a:prstGeom prst="rect">
            <a:avLst/>
          </a:prstGeom>
          <a:noFill/>
        </p:spPr>
        <p:txBody>
          <a:bodyPr wrap="square" rtlCol="0">
            <a:spAutoFit/>
          </a:bodyPr>
          <a:lstStyle/>
          <a:p>
            <a:pPr>
              <a:spcAft>
                <a:spcPts val="600"/>
              </a:spcAft>
            </a:pPr>
            <a:r>
              <a:rPr lang="en-US" dirty="0">
                <a:solidFill>
                  <a:srgbClr val="004C73"/>
                </a:solidFill>
                <a:latin typeface="Manrope Light" pitchFamily="2" charset="0"/>
              </a:rPr>
              <a:t>@LondonInsLife</a:t>
            </a:r>
          </a:p>
        </p:txBody>
      </p:sp>
      <p:sp>
        <p:nvSpPr>
          <p:cNvPr id="16" name="TextBox 15">
            <a:extLst>
              <a:ext uri="{FF2B5EF4-FFF2-40B4-BE49-F238E27FC236}">
                <a16:creationId xmlns:a16="http://schemas.microsoft.com/office/drawing/2014/main" id="{5E1C0F98-19A6-BCF3-5159-2DAF1A677A09}"/>
              </a:ext>
            </a:extLst>
          </p:cNvPr>
          <p:cNvSpPr txBox="1"/>
          <p:nvPr/>
        </p:nvSpPr>
        <p:spPr>
          <a:xfrm>
            <a:off x="776823" y="5049586"/>
            <a:ext cx="3228881" cy="369332"/>
          </a:xfrm>
          <a:prstGeom prst="rect">
            <a:avLst/>
          </a:prstGeom>
          <a:noFill/>
        </p:spPr>
        <p:txBody>
          <a:bodyPr wrap="square" rtlCol="0">
            <a:spAutoFit/>
          </a:bodyPr>
          <a:lstStyle/>
          <a:p>
            <a:pPr>
              <a:spcAft>
                <a:spcPts val="600"/>
              </a:spcAft>
            </a:pPr>
            <a:r>
              <a:rPr lang="en-US" dirty="0">
                <a:solidFill>
                  <a:srgbClr val="004C73"/>
                </a:solidFill>
                <a:latin typeface="Manrope Light" pitchFamily="2" charset="0"/>
              </a:rPr>
              <a:t>@londoninsurancelife</a:t>
            </a:r>
          </a:p>
        </p:txBody>
      </p:sp>
      <p:sp>
        <p:nvSpPr>
          <p:cNvPr id="17" name="TextBox 16">
            <a:extLst>
              <a:ext uri="{FF2B5EF4-FFF2-40B4-BE49-F238E27FC236}">
                <a16:creationId xmlns:a16="http://schemas.microsoft.com/office/drawing/2014/main" id="{17658461-9AF7-74FF-811A-2A32C581C7C4}"/>
              </a:ext>
            </a:extLst>
          </p:cNvPr>
          <p:cNvSpPr txBox="1"/>
          <p:nvPr/>
        </p:nvSpPr>
        <p:spPr>
          <a:xfrm>
            <a:off x="776821" y="5548253"/>
            <a:ext cx="3228881" cy="369332"/>
          </a:xfrm>
          <a:prstGeom prst="rect">
            <a:avLst/>
          </a:prstGeom>
          <a:noFill/>
        </p:spPr>
        <p:txBody>
          <a:bodyPr wrap="square" rtlCol="0">
            <a:spAutoFit/>
          </a:bodyPr>
          <a:lstStyle/>
          <a:p>
            <a:pPr>
              <a:spcAft>
                <a:spcPts val="600"/>
              </a:spcAft>
            </a:pPr>
            <a:r>
              <a:rPr lang="en-US" dirty="0">
                <a:solidFill>
                  <a:srgbClr val="004C73"/>
                </a:solidFill>
                <a:latin typeface="Manrope Light" pitchFamily="2" charset="0"/>
              </a:rPr>
              <a:t>@londoninsurancelife</a:t>
            </a:r>
          </a:p>
        </p:txBody>
      </p:sp>
      <p:sp>
        <p:nvSpPr>
          <p:cNvPr id="18" name="TextBox 17">
            <a:extLst>
              <a:ext uri="{FF2B5EF4-FFF2-40B4-BE49-F238E27FC236}">
                <a16:creationId xmlns:a16="http://schemas.microsoft.com/office/drawing/2014/main" id="{918A0275-4783-BBE7-A414-D3C6A7DDDA4C}"/>
              </a:ext>
            </a:extLst>
          </p:cNvPr>
          <p:cNvSpPr txBox="1"/>
          <p:nvPr/>
        </p:nvSpPr>
        <p:spPr>
          <a:xfrm>
            <a:off x="784739" y="6052424"/>
            <a:ext cx="3228881" cy="369332"/>
          </a:xfrm>
          <a:prstGeom prst="rect">
            <a:avLst/>
          </a:prstGeom>
          <a:noFill/>
        </p:spPr>
        <p:txBody>
          <a:bodyPr wrap="square" rtlCol="0">
            <a:spAutoFit/>
          </a:bodyPr>
          <a:lstStyle/>
          <a:p>
            <a:pPr>
              <a:spcAft>
                <a:spcPts val="600"/>
              </a:spcAft>
            </a:pPr>
            <a:r>
              <a:rPr lang="en-US" dirty="0">
                <a:solidFill>
                  <a:srgbClr val="004C73"/>
                </a:solidFill>
                <a:latin typeface="Manrope Light" pitchFamily="2" charset="0"/>
              </a:rPr>
              <a:t>@LondoninsuranceLife</a:t>
            </a:r>
          </a:p>
        </p:txBody>
      </p:sp>
    </p:spTree>
    <p:extLst>
      <p:ext uri="{BB962C8B-B14F-4D97-AF65-F5344CB8AC3E}">
        <p14:creationId xmlns:p14="http://schemas.microsoft.com/office/powerpoint/2010/main" val="187228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a:xfrm>
            <a:off x="586741" y="900339"/>
            <a:ext cx="6156959" cy="840528"/>
          </a:xfrm>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What will we be learning?</a:t>
            </a:r>
            <a:endParaRPr lang="en-GB" dirty="0">
              <a:solidFill>
                <a:srgbClr val="014C74"/>
              </a:solidFill>
              <a:latin typeface="Manrope SemiBold"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10D34DBE-16D3-4E60-94E0-8EC6E5BCE793}"/>
              </a:ext>
            </a:extLst>
          </p:cNvPr>
          <p:cNvCxnSpPr/>
          <p:nvPr/>
        </p:nvCxnSpPr>
        <p:spPr>
          <a:xfrm>
            <a:off x="6743700" y="1740867"/>
            <a:ext cx="0" cy="3984172"/>
          </a:xfrm>
          <a:prstGeom prst="line">
            <a:avLst/>
          </a:prstGeom>
          <a:ln>
            <a:solidFill>
              <a:srgbClr val="3B2D4D"/>
            </a:solidFill>
          </a:ln>
        </p:spPr>
        <p:style>
          <a:lnRef idx="1">
            <a:schemeClr val="accent1"/>
          </a:lnRef>
          <a:fillRef idx="0">
            <a:schemeClr val="accent1"/>
          </a:fillRef>
          <a:effectRef idx="0">
            <a:schemeClr val="accent1"/>
          </a:effectRef>
          <a:fontRef idx="minor">
            <a:schemeClr val="tx1"/>
          </a:fontRef>
        </p:style>
      </p:cxnSp>
      <p:sp>
        <p:nvSpPr>
          <p:cNvPr id="15" name="TextBox 2">
            <a:extLst>
              <a:ext uri="{FF2B5EF4-FFF2-40B4-BE49-F238E27FC236}">
                <a16:creationId xmlns:a16="http://schemas.microsoft.com/office/drawing/2014/main" id="{1238954C-97A6-4E1A-8AD5-899E15DE75E9}"/>
              </a:ext>
            </a:extLst>
          </p:cNvPr>
          <p:cNvSpPr txBox="1">
            <a:spLocks noChangeArrowheads="1"/>
          </p:cNvSpPr>
          <p:nvPr/>
        </p:nvSpPr>
        <p:spPr bwMode="auto">
          <a:xfrm>
            <a:off x="670396" y="1935929"/>
            <a:ext cx="5865281" cy="3877985"/>
          </a:xfrm>
          <a:prstGeom prst="rect">
            <a:avLst/>
          </a:prstGeom>
          <a:no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Today’s session:</a:t>
            </a:r>
          </a:p>
          <a:p>
            <a:pPr marL="342900" lvl="0" indent="-342900">
              <a:spcBef>
                <a:spcPts val="1200"/>
              </a:spcBef>
              <a:spcAft>
                <a:spcPts val="1200"/>
              </a:spcAft>
              <a:buClr>
                <a:srgbClr val="75B842"/>
              </a:buClr>
              <a:buFont typeface="+mj-lt"/>
              <a:buAutoNum type="arabicPeriod"/>
            </a:pPr>
            <a:r>
              <a:rPr lang="en-GB" sz="2400" dirty="0">
                <a:solidFill>
                  <a:srgbClr val="014C74"/>
                </a:solidFill>
                <a:latin typeface="Manrope Light" pitchFamily="2" charset="0"/>
                <a:ea typeface="Calibri" panose="020F0502020204030204" pitchFamily="34" charset="0"/>
                <a:cs typeface="Arial" panose="020B0604020202020204" pitchFamily="34" charset="0"/>
              </a:rPr>
              <a:t>What careers are available in the insurance industry?</a:t>
            </a:r>
          </a:p>
          <a:p>
            <a:pPr marL="342900" indent="-342900">
              <a:spcBef>
                <a:spcPts val="1200"/>
              </a:spcBef>
              <a:spcAft>
                <a:spcPts val="1200"/>
              </a:spcAft>
              <a:buClr>
                <a:srgbClr val="75B842"/>
              </a:buClr>
              <a:buFont typeface="+mj-lt"/>
              <a:buAutoNum type="arabicPeriod"/>
            </a:pPr>
            <a:r>
              <a:rPr lang="en-US" sz="2400" dirty="0">
                <a:solidFill>
                  <a:srgbClr val="014C74"/>
                </a:solidFill>
                <a:latin typeface="Manrope Light" pitchFamily="2" charset="0"/>
                <a:ea typeface="Calibri" panose="020F0502020204030204" pitchFamily="34" charset="0"/>
                <a:cs typeface="Arial" panose="020B0604020202020204" pitchFamily="34" charset="0"/>
              </a:rPr>
              <a:t>What are the roles and responsibilities of different careers in the insurance industry?</a:t>
            </a:r>
          </a:p>
          <a:p>
            <a:pPr marL="342900" indent="-342900">
              <a:spcBef>
                <a:spcPts val="1200"/>
              </a:spcBef>
              <a:spcAft>
                <a:spcPts val="1200"/>
              </a:spcAft>
              <a:buClr>
                <a:srgbClr val="75B842"/>
              </a:buClr>
              <a:buFont typeface="+mj-lt"/>
              <a:buAutoNum type="arabicPeriod"/>
            </a:pPr>
            <a:r>
              <a:rPr lang="en-GB" sz="2400" dirty="0">
                <a:solidFill>
                  <a:srgbClr val="014C74"/>
                </a:solidFill>
                <a:latin typeface="Manrope Light" pitchFamily="2" charset="0"/>
                <a:ea typeface="Calibri" panose="020F0502020204030204" pitchFamily="34" charset="0"/>
                <a:cs typeface="Arial" panose="020B0604020202020204" pitchFamily="34" charset="0"/>
              </a:rPr>
              <a:t>Which skills are important for these careers?</a:t>
            </a:r>
          </a:p>
        </p:txBody>
      </p:sp>
      <p:pic>
        <p:nvPicPr>
          <p:cNvPr id="3" name="Picture 2" descr="Logo, company name&#10;&#10;Description automatically generated">
            <a:extLst>
              <a:ext uri="{FF2B5EF4-FFF2-40B4-BE49-F238E27FC236}">
                <a16:creationId xmlns:a16="http://schemas.microsoft.com/office/drawing/2014/main" id="{658CBF04-A0A3-F353-20E2-FC1CD649F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9747" y="1224586"/>
            <a:ext cx="4087369" cy="4500453"/>
          </a:xfrm>
          <a:prstGeom prst="rect">
            <a:avLst/>
          </a:prstGeom>
        </p:spPr>
      </p:pic>
    </p:spTree>
    <p:extLst>
      <p:ext uri="{BB962C8B-B14F-4D97-AF65-F5344CB8AC3E}">
        <p14:creationId xmlns:p14="http://schemas.microsoft.com/office/powerpoint/2010/main" val="3085839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C1C60D-D4BB-7581-9EFB-764806D00180}"/>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Best estimate</a:t>
            </a:r>
            <a:endParaRPr lang="en-GB" dirty="0">
              <a:solidFill>
                <a:srgbClr val="014C74"/>
              </a:solidFill>
              <a:latin typeface="Manrope SemiBold" pitchFamily="2" charset="0"/>
              <a:cs typeface="Arial" panose="020B0604020202020204" pitchFamily="34" charset="0"/>
            </a:endParaRPr>
          </a:p>
        </p:txBody>
      </p:sp>
      <p:sp>
        <p:nvSpPr>
          <p:cNvPr id="5" name="Text Placeholder 4">
            <a:extLst>
              <a:ext uri="{FF2B5EF4-FFF2-40B4-BE49-F238E27FC236}">
                <a16:creationId xmlns:a16="http://schemas.microsoft.com/office/drawing/2014/main" id="{54A993F3-6AA6-4142-9221-2C808A32CE1D}"/>
              </a:ext>
            </a:extLst>
          </p:cNvPr>
          <p:cNvSpPr>
            <a:spLocks noGrp="1"/>
          </p:cNvSpPr>
          <p:nvPr>
            <p:ph type="body" sz="half" idx="4294967295"/>
          </p:nvPr>
        </p:nvSpPr>
        <p:spPr>
          <a:xfrm>
            <a:off x="601590" y="1880433"/>
            <a:ext cx="4845050" cy="3813175"/>
          </a:xfrm>
        </p:spPr>
        <p:txBody>
          <a:bodyPr anchor="ctr">
            <a:normAutofit/>
          </a:bodyPr>
          <a:lstStyle/>
          <a:p>
            <a:pPr marL="0" indent="0" algn="ctr">
              <a:lnSpc>
                <a:spcPct val="120000"/>
              </a:lnSpc>
              <a:buNone/>
            </a:pPr>
            <a:r>
              <a:rPr lang="en-US" sz="5000" b="0" i="0" dirty="0">
                <a:solidFill>
                  <a:srgbClr val="57C1DF"/>
                </a:solidFill>
                <a:effectLst/>
                <a:latin typeface="Manrope Light" pitchFamily="2" charset="0"/>
                <a:cs typeface="Arial" panose="020B0604020202020204" pitchFamily="34" charset="0"/>
              </a:rPr>
              <a:t>How much is Lionel Messi’s left foot insured for? </a:t>
            </a:r>
            <a:endParaRPr lang="en-GB" sz="5000" dirty="0">
              <a:solidFill>
                <a:srgbClr val="57C1DF"/>
              </a:solidFill>
              <a:latin typeface="Manrope Light" pitchFamily="2" charset="0"/>
              <a:cs typeface="Arial" panose="020B0604020202020204" pitchFamily="34" charset="0"/>
            </a:endParaRPr>
          </a:p>
        </p:txBody>
      </p:sp>
      <p:sp>
        <p:nvSpPr>
          <p:cNvPr id="21" name="Text Placeholder 4">
            <a:extLst>
              <a:ext uri="{FF2B5EF4-FFF2-40B4-BE49-F238E27FC236}">
                <a16:creationId xmlns:a16="http://schemas.microsoft.com/office/drawing/2014/main" id="{646B2B2D-DA8B-46BC-9C31-CD7B5C9A5CCA}"/>
              </a:ext>
            </a:extLst>
          </p:cNvPr>
          <p:cNvSpPr txBox="1">
            <a:spLocks/>
          </p:cNvSpPr>
          <p:nvPr/>
        </p:nvSpPr>
        <p:spPr>
          <a:xfrm>
            <a:off x="6590454" y="1880433"/>
            <a:ext cx="4834758"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0000" b="1" dirty="0">
                <a:solidFill>
                  <a:srgbClr val="57C1DF"/>
                </a:solidFill>
                <a:latin typeface="Manrope" pitchFamily="2" charset="0"/>
                <a:cs typeface="Arial" panose="020B0604020202020204" pitchFamily="34" charset="0"/>
              </a:rPr>
              <a:t>£735m</a:t>
            </a:r>
            <a:endParaRPr lang="en-GB" sz="10000" b="1" dirty="0">
              <a:solidFill>
                <a:srgbClr val="57C1DF"/>
              </a:solidFill>
              <a:latin typeface="Manrope" pitchFamily="2" charset="0"/>
              <a:cs typeface="Arial" panose="020B0604020202020204" pitchFamily="34" charset="0"/>
            </a:endParaRPr>
          </a:p>
        </p:txBody>
      </p:sp>
      <p:sp>
        <p:nvSpPr>
          <p:cNvPr id="7" name="TextBox 6">
            <a:extLst>
              <a:ext uri="{FF2B5EF4-FFF2-40B4-BE49-F238E27FC236}">
                <a16:creationId xmlns:a16="http://schemas.microsoft.com/office/drawing/2014/main" id="{CAC0C888-3A2A-5F06-2620-711C71D9CA4F}"/>
              </a:ext>
            </a:extLst>
          </p:cNvPr>
          <p:cNvSpPr txBox="1"/>
          <p:nvPr/>
        </p:nvSpPr>
        <p:spPr>
          <a:xfrm>
            <a:off x="433495" y="6279024"/>
            <a:ext cx="2454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14C74"/>
                </a:solidFill>
                <a:effectLst/>
                <a:uLnTx/>
                <a:uFillTx/>
                <a:latin typeface="Manrope Light" pitchFamily="2" charset="0"/>
              </a:rPr>
              <a:t>5 minutes</a:t>
            </a:r>
          </a:p>
        </p:txBody>
      </p:sp>
      <p:cxnSp>
        <p:nvCxnSpPr>
          <p:cNvPr id="2" name="Straight Connector 1">
            <a:extLst>
              <a:ext uri="{FF2B5EF4-FFF2-40B4-BE49-F238E27FC236}">
                <a16:creationId xmlns:a16="http://schemas.microsoft.com/office/drawing/2014/main" id="{3CAFC74F-8AA6-EC4D-5522-A2DA73BE9DDD}"/>
              </a:ext>
            </a:extLst>
          </p:cNvPr>
          <p:cNvCxnSpPr>
            <a:cxnSpLocks/>
          </p:cNvCxnSpPr>
          <p:nvPr/>
        </p:nvCxnSpPr>
        <p:spPr>
          <a:xfrm>
            <a:off x="6350643" y="1706814"/>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1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24EA72-5054-44E7-29B2-E5D75538FD7D}"/>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Best estimate</a:t>
            </a:r>
            <a:endParaRPr lang="en-GB" dirty="0">
              <a:solidFill>
                <a:srgbClr val="014C74"/>
              </a:solidFill>
              <a:latin typeface="Manrope SemiBold" pitchFamily="2" charset="0"/>
              <a:cs typeface="Arial" panose="020B0604020202020204" pitchFamily="34" charset="0"/>
            </a:endParaRPr>
          </a:p>
        </p:txBody>
      </p:sp>
      <p:sp>
        <p:nvSpPr>
          <p:cNvPr id="5" name="Text Placeholder 4">
            <a:extLst>
              <a:ext uri="{FF2B5EF4-FFF2-40B4-BE49-F238E27FC236}">
                <a16:creationId xmlns:a16="http://schemas.microsoft.com/office/drawing/2014/main" id="{54A993F3-6AA6-4142-9221-2C808A32CE1D}"/>
              </a:ext>
            </a:extLst>
          </p:cNvPr>
          <p:cNvSpPr>
            <a:spLocks noGrp="1"/>
          </p:cNvSpPr>
          <p:nvPr>
            <p:ph type="body" sz="half" idx="4294967295"/>
          </p:nvPr>
        </p:nvSpPr>
        <p:spPr>
          <a:xfrm>
            <a:off x="589630" y="1521619"/>
            <a:ext cx="5350235" cy="4485643"/>
          </a:xfrm>
        </p:spPr>
        <p:txBody>
          <a:bodyPr anchor="ctr">
            <a:normAutofit fontScale="92500"/>
          </a:bodyPr>
          <a:lstStyle/>
          <a:p>
            <a:pPr marL="0" indent="0" algn="ctr">
              <a:lnSpc>
                <a:spcPct val="120000"/>
              </a:lnSpc>
              <a:buNone/>
            </a:pPr>
            <a:r>
              <a:rPr lang="en-US" sz="5400" b="0" i="0" dirty="0">
                <a:solidFill>
                  <a:srgbClr val="F1AE02"/>
                </a:solidFill>
                <a:effectLst/>
                <a:latin typeface="Manrope Light" pitchFamily="2" charset="0"/>
                <a:cs typeface="Arial" panose="020B0604020202020204" pitchFamily="34" charset="0"/>
              </a:rPr>
              <a:t>What year was the first insurance contract signed?</a:t>
            </a:r>
            <a:endParaRPr lang="en-GB" sz="5400" dirty="0">
              <a:solidFill>
                <a:srgbClr val="F1AE02"/>
              </a:solidFill>
              <a:latin typeface="Manrope Light" pitchFamily="2" charset="0"/>
              <a:cs typeface="Arial" panose="020B0604020202020204" pitchFamily="34" charset="0"/>
            </a:endParaRPr>
          </a:p>
        </p:txBody>
      </p:sp>
      <p:sp>
        <p:nvSpPr>
          <p:cNvPr id="21" name="Text Placeholder 4">
            <a:extLst>
              <a:ext uri="{FF2B5EF4-FFF2-40B4-BE49-F238E27FC236}">
                <a16:creationId xmlns:a16="http://schemas.microsoft.com/office/drawing/2014/main" id="{646B2B2D-DA8B-46BC-9C31-CD7B5C9A5CCA}"/>
              </a:ext>
            </a:extLst>
          </p:cNvPr>
          <p:cNvSpPr txBox="1">
            <a:spLocks/>
          </p:cNvSpPr>
          <p:nvPr/>
        </p:nvSpPr>
        <p:spPr>
          <a:xfrm>
            <a:off x="6590454" y="1858646"/>
            <a:ext cx="4834758"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0000" b="1" dirty="0">
                <a:solidFill>
                  <a:srgbClr val="F1AE02"/>
                </a:solidFill>
                <a:latin typeface="Manrope" pitchFamily="2" charset="0"/>
                <a:cs typeface="Arial" panose="020B0604020202020204" pitchFamily="34" charset="0"/>
              </a:rPr>
              <a:t>1347</a:t>
            </a:r>
            <a:endParaRPr lang="en-GB" sz="10000" b="1" dirty="0">
              <a:solidFill>
                <a:srgbClr val="F1AE02"/>
              </a:solidFill>
              <a:latin typeface="Manrope"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751EE7B7-966A-EC0A-5361-E186C1FA21D7}"/>
              </a:ext>
            </a:extLst>
          </p:cNvPr>
          <p:cNvCxnSpPr>
            <a:cxnSpLocks/>
          </p:cNvCxnSpPr>
          <p:nvPr/>
        </p:nvCxnSpPr>
        <p:spPr>
          <a:xfrm>
            <a:off x="6350643" y="1706814"/>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1B9F7E-D1CD-6072-993C-EDC34405712C}"/>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Best estimate</a:t>
            </a:r>
            <a:endParaRPr lang="en-GB" dirty="0">
              <a:solidFill>
                <a:srgbClr val="014C74"/>
              </a:solidFill>
              <a:latin typeface="Manrope SemiBold" pitchFamily="2" charset="0"/>
              <a:cs typeface="Arial" panose="020B0604020202020204" pitchFamily="34" charset="0"/>
            </a:endParaRPr>
          </a:p>
        </p:txBody>
      </p:sp>
      <p:sp>
        <p:nvSpPr>
          <p:cNvPr id="5" name="Text Placeholder 4">
            <a:extLst>
              <a:ext uri="{FF2B5EF4-FFF2-40B4-BE49-F238E27FC236}">
                <a16:creationId xmlns:a16="http://schemas.microsoft.com/office/drawing/2014/main" id="{54A993F3-6AA6-4142-9221-2C808A32CE1D}"/>
              </a:ext>
            </a:extLst>
          </p:cNvPr>
          <p:cNvSpPr>
            <a:spLocks noGrp="1"/>
          </p:cNvSpPr>
          <p:nvPr>
            <p:ph type="body" sz="half" idx="4294967295"/>
          </p:nvPr>
        </p:nvSpPr>
        <p:spPr>
          <a:xfrm>
            <a:off x="457228" y="1523206"/>
            <a:ext cx="5783432" cy="4553586"/>
          </a:xfrm>
        </p:spPr>
        <p:txBody>
          <a:bodyPr anchor="ctr">
            <a:normAutofit/>
          </a:bodyPr>
          <a:lstStyle/>
          <a:p>
            <a:pPr marL="0" indent="0" algn="ctr">
              <a:lnSpc>
                <a:spcPct val="120000"/>
              </a:lnSpc>
              <a:buNone/>
            </a:pPr>
            <a:r>
              <a:rPr lang="en-US" sz="4000" b="0" i="0" dirty="0">
                <a:solidFill>
                  <a:srgbClr val="75B842"/>
                </a:solidFill>
                <a:effectLst/>
                <a:latin typeface="Manrope Light" pitchFamily="2" charset="0"/>
                <a:cs typeface="Arial" panose="020B0604020202020204" pitchFamily="34" charset="0"/>
              </a:rPr>
              <a:t>How much does it cost per year to insure the Royal Family’s three most recently worn wedding tiaras?</a:t>
            </a:r>
            <a:endParaRPr lang="en-GB" sz="4000" dirty="0">
              <a:solidFill>
                <a:srgbClr val="75B842"/>
              </a:solidFill>
              <a:latin typeface="Manrope Light" pitchFamily="2" charset="0"/>
              <a:cs typeface="Arial" panose="020B0604020202020204" pitchFamily="34" charset="0"/>
            </a:endParaRPr>
          </a:p>
        </p:txBody>
      </p:sp>
      <p:sp>
        <p:nvSpPr>
          <p:cNvPr id="21" name="Text Placeholder 4">
            <a:extLst>
              <a:ext uri="{FF2B5EF4-FFF2-40B4-BE49-F238E27FC236}">
                <a16:creationId xmlns:a16="http://schemas.microsoft.com/office/drawing/2014/main" id="{646B2B2D-DA8B-46BC-9C31-CD7B5C9A5CCA}"/>
              </a:ext>
            </a:extLst>
          </p:cNvPr>
          <p:cNvSpPr txBox="1">
            <a:spLocks/>
          </p:cNvSpPr>
          <p:nvPr/>
        </p:nvSpPr>
        <p:spPr>
          <a:xfrm>
            <a:off x="6590454" y="1894205"/>
            <a:ext cx="4834758" cy="381158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0000" b="1" dirty="0">
                <a:solidFill>
                  <a:srgbClr val="75B842"/>
                </a:solidFill>
                <a:latin typeface="Manrope" pitchFamily="2" charset="0"/>
                <a:cs typeface="Arial" panose="020B0604020202020204" pitchFamily="34" charset="0"/>
              </a:rPr>
              <a:t>£300k</a:t>
            </a:r>
            <a:endParaRPr lang="en-GB" sz="10000" b="1" dirty="0">
              <a:solidFill>
                <a:srgbClr val="75B842"/>
              </a:solidFill>
              <a:latin typeface="Manrope" pitchFamily="2" charset="0"/>
              <a:cs typeface="Arial" panose="020B0604020202020204" pitchFamily="34" charset="0"/>
            </a:endParaRPr>
          </a:p>
        </p:txBody>
      </p:sp>
      <p:cxnSp>
        <p:nvCxnSpPr>
          <p:cNvPr id="2" name="Straight Connector 1">
            <a:extLst>
              <a:ext uri="{FF2B5EF4-FFF2-40B4-BE49-F238E27FC236}">
                <a16:creationId xmlns:a16="http://schemas.microsoft.com/office/drawing/2014/main" id="{60855177-4D6C-DDAB-6E48-064EE4884FAF}"/>
              </a:ext>
            </a:extLst>
          </p:cNvPr>
          <p:cNvCxnSpPr>
            <a:cxnSpLocks/>
          </p:cNvCxnSpPr>
          <p:nvPr/>
        </p:nvCxnSpPr>
        <p:spPr>
          <a:xfrm>
            <a:off x="6350643" y="1706814"/>
            <a:ext cx="0" cy="3813175"/>
          </a:xfrm>
          <a:prstGeom prst="line">
            <a:avLst/>
          </a:prstGeom>
          <a:ln>
            <a:solidFill>
              <a:srgbClr val="014C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5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5559D239-479F-ECCE-B057-D138176983FD}"/>
              </a:ext>
            </a:extLst>
          </p:cNvPr>
          <p:cNvCxnSpPr>
            <a:cxnSpLocks/>
          </p:cNvCxnSpPr>
          <p:nvPr/>
        </p:nvCxnSpPr>
        <p:spPr>
          <a:xfrm flipH="1">
            <a:off x="3588152" y="4183299"/>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3BE8CE-06E2-AD98-D753-D3B31D37826F}"/>
              </a:ext>
            </a:extLst>
          </p:cNvPr>
          <p:cNvCxnSpPr>
            <a:cxnSpLocks/>
          </p:cNvCxnSpPr>
          <p:nvPr/>
        </p:nvCxnSpPr>
        <p:spPr>
          <a:xfrm flipV="1">
            <a:off x="7041268" y="2639028"/>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F973E42-7C45-3701-0818-25EC60755AE9}"/>
              </a:ext>
            </a:extLst>
          </p:cNvPr>
          <p:cNvCxnSpPr>
            <a:cxnSpLocks/>
          </p:cNvCxnSpPr>
          <p:nvPr/>
        </p:nvCxnSpPr>
        <p:spPr>
          <a:xfrm>
            <a:off x="7041268" y="4221502"/>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569A2A0-0014-7924-EC4A-84FB96199764}"/>
              </a:ext>
            </a:extLst>
          </p:cNvPr>
          <p:cNvCxnSpPr/>
          <p:nvPr/>
        </p:nvCxnSpPr>
        <p:spPr>
          <a:xfrm flipH="1" flipV="1">
            <a:off x="3588152" y="2639028"/>
            <a:ext cx="1562582" cy="947006"/>
          </a:xfrm>
          <a:prstGeom prst="straightConnector1">
            <a:avLst/>
          </a:prstGeom>
          <a:ln w="57150">
            <a:solidFill>
              <a:srgbClr val="57C1DF"/>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a:xfrm>
            <a:off x="358488" y="541104"/>
            <a:ext cx="11308793" cy="1593476"/>
          </a:xfrm>
        </p:spPr>
        <p:txBody>
          <a:bodyPr>
            <a:no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Starter: In groups, create a </a:t>
            </a:r>
            <a:r>
              <a:rPr lang="en-US" dirty="0" err="1">
                <a:solidFill>
                  <a:srgbClr val="014C74"/>
                </a:solidFill>
                <a:latin typeface="Manrope SemiBold" pitchFamily="2" charset="0"/>
                <a:cs typeface="Arial" panose="020B0604020202020204" pitchFamily="34" charset="0"/>
              </a:rPr>
              <a:t>mindmap</a:t>
            </a:r>
            <a:r>
              <a:rPr lang="en-US" dirty="0">
                <a:solidFill>
                  <a:srgbClr val="014C74"/>
                </a:solidFill>
                <a:latin typeface="Manrope SemiBold" pitchFamily="2" charset="0"/>
                <a:cs typeface="Arial" panose="020B0604020202020204" pitchFamily="34" charset="0"/>
              </a:rPr>
              <a:t> of the things you know already about the insurance industry.</a:t>
            </a:r>
            <a:endParaRPr lang="en-GB" dirty="0">
              <a:solidFill>
                <a:srgbClr val="014C74"/>
              </a:solidFill>
              <a:latin typeface="Manrope SemiBold" pitchFamily="2" charset="0"/>
              <a:cs typeface="Arial" panose="020B0604020202020204" pitchFamily="34" charset="0"/>
            </a:endParaRPr>
          </a:p>
        </p:txBody>
      </p:sp>
      <p:sp>
        <p:nvSpPr>
          <p:cNvPr id="8" name="Cloud 7">
            <a:extLst>
              <a:ext uri="{FF2B5EF4-FFF2-40B4-BE49-F238E27FC236}">
                <a16:creationId xmlns:a16="http://schemas.microsoft.com/office/drawing/2014/main" id="{19103132-9B8D-534D-8FC7-93A902B77894}"/>
              </a:ext>
            </a:extLst>
          </p:cNvPr>
          <p:cNvSpPr/>
          <p:nvPr/>
        </p:nvSpPr>
        <p:spPr>
          <a:xfrm>
            <a:off x="4477473" y="2761730"/>
            <a:ext cx="3237053" cy="2048719"/>
          </a:xfrm>
          <a:prstGeom prst="cloud">
            <a:avLst/>
          </a:prstGeom>
          <a:solidFill>
            <a:schemeClr val="bg1"/>
          </a:solidFill>
          <a:ln>
            <a:solidFill>
              <a:srgbClr val="57C1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2">
            <a:extLst>
              <a:ext uri="{FF2B5EF4-FFF2-40B4-BE49-F238E27FC236}">
                <a16:creationId xmlns:a16="http://schemas.microsoft.com/office/drawing/2014/main" id="{A0CE065A-88BB-415F-C147-6748290C44FD}"/>
              </a:ext>
            </a:extLst>
          </p:cNvPr>
          <p:cNvSpPr txBox="1">
            <a:spLocks noChangeArrowheads="1"/>
          </p:cNvSpPr>
          <p:nvPr/>
        </p:nvSpPr>
        <p:spPr bwMode="auto">
          <a:xfrm>
            <a:off x="4852847" y="3352302"/>
            <a:ext cx="2486308" cy="830997"/>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lgn="ctr">
              <a:defRPr/>
            </a:pPr>
            <a:r>
              <a:rPr lang="en-US" altLang="en-US" sz="2400" dirty="0">
                <a:solidFill>
                  <a:srgbClr val="014C74"/>
                </a:solidFill>
                <a:latin typeface="Manrope Light" pitchFamily="2" charset="0"/>
                <a:cs typeface="Arial" panose="020B0604020202020204" pitchFamily="34" charset="0"/>
              </a:rPr>
              <a:t>Insurance Industry</a:t>
            </a:r>
          </a:p>
        </p:txBody>
      </p:sp>
      <p:sp>
        <p:nvSpPr>
          <p:cNvPr id="3" name="TextBox 2">
            <a:extLst>
              <a:ext uri="{FF2B5EF4-FFF2-40B4-BE49-F238E27FC236}">
                <a16:creationId xmlns:a16="http://schemas.microsoft.com/office/drawing/2014/main" id="{FF702E60-1A2B-7651-73F5-A24188A15F1F}"/>
              </a:ext>
            </a:extLst>
          </p:cNvPr>
          <p:cNvSpPr txBox="1"/>
          <p:nvPr/>
        </p:nvSpPr>
        <p:spPr>
          <a:xfrm>
            <a:off x="416363" y="6270596"/>
            <a:ext cx="2442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14C74"/>
                </a:solidFill>
                <a:effectLst/>
                <a:uLnTx/>
                <a:uFillTx/>
                <a:latin typeface="Manrope Light" pitchFamily="2" charset="0"/>
              </a:rPr>
              <a:t>5 minutes</a:t>
            </a:r>
          </a:p>
        </p:txBody>
      </p:sp>
    </p:spTree>
    <p:extLst>
      <p:ext uri="{BB962C8B-B14F-4D97-AF65-F5344CB8AC3E}">
        <p14:creationId xmlns:p14="http://schemas.microsoft.com/office/powerpoint/2010/main" val="3976563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 computer, indoor&#10;&#10;Description automatically generated">
            <a:extLst>
              <a:ext uri="{FF2B5EF4-FFF2-40B4-BE49-F238E27FC236}">
                <a16:creationId xmlns:a16="http://schemas.microsoft.com/office/drawing/2014/main" id="{FA6FAEAE-FF60-1CBB-C50D-4456407506C9}"/>
              </a:ext>
            </a:extLst>
          </p:cNvPr>
          <p:cNvPicPr>
            <a:picLocks noChangeAspect="1"/>
          </p:cNvPicPr>
          <p:nvPr/>
        </p:nvPicPr>
        <p:blipFill rotWithShape="1">
          <a:blip r:embed="rId3">
            <a:extLst>
              <a:ext uri="{28A0092B-C50C-407E-A947-70E740481C1C}">
                <a14:useLocalDpi xmlns:a14="http://schemas.microsoft.com/office/drawing/2010/main" val="0"/>
              </a:ext>
            </a:extLst>
          </a:blip>
          <a:srcRect b="15717"/>
          <a:stretch/>
        </p:blipFill>
        <p:spPr>
          <a:xfrm flipH="1">
            <a:off x="-2" y="0"/>
            <a:ext cx="12192002" cy="6858000"/>
          </a:xfrm>
          <a:prstGeom prst="rect">
            <a:avLst/>
          </a:prstGeom>
        </p:spPr>
      </p:pic>
      <p:sp>
        <p:nvSpPr>
          <p:cNvPr id="2" name="Rectangle 1">
            <a:extLst>
              <a:ext uri="{FF2B5EF4-FFF2-40B4-BE49-F238E27FC236}">
                <a16:creationId xmlns:a16="http://schemas.microsoft.com/office/drawing/2014/main" id="{671A1443-884A-B07F-C902-AE01B704D315}"/>
              </a:ext>
            </a:extLst>
          </p:cNvPr>
          <p:cNvSpPr/>
          <p:nvPr/>
        </p:nvSpPr>
        <p:spPr>
          <a:xfrm>
            <a:off x="0" y="0"/>
            <a:ext cx="12192000" cy="6858000"/>
          </a:xfrm>
          <a:prstGeom prst="rect">
            <a:avLst/>
          </a:prstGeom>
          <a:solidFill>
            <a:srgbClr val="75B84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307D9DC-5F0C-A3CC-5870-5666ED1EE795}"/>
              </a:ext>
            </a:extLst>
          </p:cNvPr>
          <p:cNvPicPr>
            <a:picLocks noChangeAspect="1"/>
          </p:cNvPicPr>
          <p:nvPr/>
        </p:nvPicPr>
        <p:blipFill rotWithShape="1">
          <a:blip r:embed="rId4">
            <a:extLst>
              <a:ext uri="{28A0092B-C50C-407E-A947-70E740481C1C}">
                <a14:useLocalDpi xmlns:a14="http://schemas.microsoft.com/office/drawing/2010/main" val="0"/>
              </a:ext>
            </a:extLst>
          </a:blip>
          <a:srcRect l="43043" t="26593" r="21685" b="36087"/>
          <a:stretch/>
        </p:blipFill>
        <p:spPr>
          <a:xfrm>
            <a:off x="0" y="1"/>
            <a:ext cx="8856920" cy="6858000"/>
          </a:xfrm>
          <a:prstGeom prst="rect">
            <a:avLst/>
          </a:prstGeom>
        </p:spPr>
      </p:pic>
      <p:grpSp>
        <p:nvGrpSpPr>
          <p:cNvPr id="12" name="Group 11">
            <a:extLst>
              <a:ext uri="{FF2B5EF4-FFF2-40B4-BE49-F238E27FC236}">
                <a16:creationId xmlns:a16="http://schemas.microsoft.com/office/drawing/2014/main" id="{DDE07604-BC8D-821D-B0F4-6BE6B94F3D73}"/>
              </a:ext>
            </a:extLst>
          </p:cNvPr>
          <p:cNvGrpSpPr/>
          <p:nvPr/>
        </p:nvGrpSpPr>
        <p:grpSpPr>
          <a:xfrm>
            <a:off x="120777" y="2951946"/>
            <a:ext cx="12059187" cy="3906054"/>
            <a:chOff x="-765032" y="3284456"/>
            <a:chExt cx="12059187" cy="3906054"/>
          </a:xfrm>
        </p:grpSpPr>
        <p:pic>
          <p:nvPicPr>
            <p:cNvPr id="13" name="Picture 12" descr="Text&#10;&#10;Description automatically generated">
              <a:extLst>
                <a:ext uri="{FF2B5EF4-FFF2-40B4-BE49-F238E27FC236}">
                  <a16:creationId xmlns:a16="http://schemas.microsoft.com/office/drawing/2014/main" id="{317E70FA-52C4-B549-6E3F-5C75C0E7B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511" y="6504712"/>
              <a:ext cx="4429644" cy="685798"/>
            </a:xfrm>
            <a:prstGeom prst="rect">
              <a:avLst/>
            </a:prstGeom>
          </p:spPr>
        </p:pic>
        <p:sp>
          <p:nvSpPr>
            <p:cNvPr id="14" name="TextBox 13">
              <a:extLst>
                <a:ext uri="{FF2B5EF4-FFF2-40B4-BE49-F238E27FC236}">
                  <a16:creationId xmlns:a16="http://schemas.microsoft.com/office/drawing/2014/main" id="{81FCC4EE-F6FD-4027-E46B-57AF3026F659}"/>
                </a:ext>
              </a:extLst>
            </p:cNvPr>
            <p:cNvSpPr txBox="1"/>
            <p:nvPr/>
          </p:nvSpPr>
          <p:spPr>
            <a:xfrm>
              <a:off x="-765032" y="3284456"/>
              <a:ext cx="7090252" cy="954107"/>
            </a:xfrm>
            <a:prstGeom prst="rect">
              <a:avLst/>
            </a:prstGeom>
            <a:noFill/>
          </p:spPr>
          <p:txBody>
            <a:bodyPr wrap="square" rtlCol="0">
              <a:spAutoFit/>
            </a:bodyPr>
            <a:lstStyle/>
            <a:p>
              <a:r>
                <a:rPr lang="en-US" sz="2800" b="1" dirty="0">
                  <a:solidFill>
                    <a:schemeClr val="bg1"/>
                  </a:solidFill>
                  <a:latin typeface="Manrope" pitchFamily="2" charset="0"/>
                </a:rPr>
                <a:t>What careers are available in the insurance industry?</a:t>
              </a:r>
            </a:p>
          </p:txBody>
        </p:sp>
      </p:grpSp>
    </p:spTree>
    <p:extLst>
      <p:ext uri="{BB962C8B-B14F-4D97-AF65-F5344CB8AC3E}">
        <p14:creationId xmlns:p14="http://schemas.microsoft.com/office/powerpoint/2010/main" val="1942640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1B25-6129-4906-B906-203B36145E5F}"/>
              </a:ext>
            </a:extLst>
          </p:cNvPr>
          <p:cNvSpPr>
            <a:spLocks noGrp="1"/>
          </p:cNvSpPr>
          <p:nvPr>
            <p:ph type="title"/>
          </p:nvPr>
        </p:nvSpPr>
        <p:spPr/>
        <p:txBody>
          <a:bodyPr>
            <a:norm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r>
              <a:rPr lang="en-US" dirty="0">
                <a:solidFill>
                  <a:srgbClr val="014C74"/>
                </a:solidFill>
                <a:latin typeface="Manrope SemiBold" pitchFamily="2" charset="0"/>
                <a:cs typeface="Arial" panose="020B0604020202020204" pitchFamily="34" charset="0"/>
              </a:rPr>
              <a:t>Activity: Become an expert</a:t>
            </a:r>
            <a:endParaRPr lang="en-GB" dirty="0">
              <a:solidFill>
                <a:srgbClr val="014C74"/>
              </a:solidFill>
              <a:latin typeface="Manrope SemiBold" pitchFamily="2" charset="0"/>
              <a:cs typeface="Arial" panose="020B0604020202020204" pitchFamily="34" charset="0"/>
            </a:endParaRPr>
          </a:p>
        </p:txBody>
      </p:sp>
      <p:sp>
        <p:nvSpPr>
          <p:cNvPr id="7" name="TextBox 2">
            <a:extLst>
              <a:ext uri="{FF2B5EF4-FFF2-40B4-BE49-F238E27FC236}">
                <a16:creationId xmlns:a16="http://schemas.microsoft.com/office/drawing/2014/main" id="{861FD974-CCF3-1287-173C-A2DC85D3555D}"/>
              </a:ext>
            </a:extLst>
          </p:cNvPr>
          <p:cNvSpPr txBox="1">
            <a:spLocks noChangeArrowheads="1"/>
          </p:cNvSpPr>
          <p:nvPr/>
        </p:nvSpPr>
        <p:spPr bwMode="auto">
          <a:xfrm>
            <a:off x="5056222" y="1912970"/>
            <a:ext cx="6707056" cy="4154984"/>
          </a:xfrm>
          <a:prstGeom prst="rect">
            <a:avLst/>
          </a:prstGeom>
          <a:no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457200" indent="-457200">
              <a:buClr>
                <a:srgbClr val="B74B95"/>
              </a:buClr>
              <a:buFont typeface="+mj-lt"/>
              <a:buAutoNum type="arabicPeriod"/>
              <a:defRPr/>
            </a:pPr>
            <a:r>
              <a:rPr lang="en-US" altLang="en-US" sz="2400" dirty="0">
                <a:solidFill>
                  <a:srgbClr val="014C74"/>
                </a:solidFill>
                <a:latin typeface="Manrope Medium" pitchFamily="2" charset="0"/>
                <a:cs typeface="Arial" panose="020B0604020202020204" pitchFamily="34" charset="0"/>
              </a:rPr>
              <a:t>Become an expert: </a:t>
            </a:r>
          </a:p>
          <a:p>
            <a:pPr>
              <a:defRPr/>
            </a:pPr>
            <a:r>
              <a:rPr lang="en-US" altLang="en-US" sz="2400" dirty="0">
                <a:solidFill>
                  <a:srgbClr val="014C74"/>
                </a:solidFill>
                <a:latin typeface="Manrope Light" pitchFamily="2" charset="0"/>
                <a:cs typeface="Arial" panose="020B0604020202020204" pitchFamily="34" charset="0"/>
              </a:rPr>
              <a:t>Take 5 minutes to read and make notes about a career in the insurance industry.</a:t>
            </a:r>
          </a:p>
          <a:p>
            <a:pPr>
              <a:defRPr/>
            </a:pPr>
            <a:endParaRPr lang="en-US" altLang="en-US" sz="2400" dirty="0">
              <a:solidFill>
                <a:srgbClr val="014C74"/>
              </a:solidFill>
              <a:latin typeface="Manrope Light" pitchFamily="2" charset="0"/>
              <a:cs typeface="Arial" panose="020B0604020202020204" pitchFamily="34" charset="0"/>
            </a:endParaRPr>
          </a:p>
          <a:p>
            <a:pPr marL="457200" indent="-457200">
              <a:buClr>
                <a:srgbClr val="B74B95"/>
              </a:buClr>
              <a:buFont typeface="+mj-lt"/>
              <a:buAutoNum type="arabicPeriod" startAt="2"/>
              <a:defRPr/>
            </a:pPr>
            <a:r>
              <a:rPr lang="en-US" altLang="en-US" sz="2400" dirty="0">
                <a:solidFill>
                  <a:srgbClr val="014C74"/>
                </a:solidFill>
                <a:latin typeface="Manrope Medium" pitchFamily="2" charset="0"/>
                <a:cs typeface="Arial" panose="020B0604020202020204" pitchFamily="34" charset="0"/>
              </a:rPr>
              <a:t>Present your role:</a:t>
            </a:r>
          </a:p>
          <a:p>
            <a:pPr marL="0" indent="0">
              <a:defRPr/>
            </a:pPr>
            <a:r>
              <a:rPr lang="en-US" altLang="en-US" sz="2400" dirty="0">
                <a:solidFill>
                  <a:srgbClr val="014C74"/>
                </a:solidFill>
                <a:latin typeface="Manrope Light" pitchFamily="2" charset="0"/>
                <a:cs typeface="Arial" panose="020B0604020202020204" pitchFamily="34" charset="0"/>
              </a:rPr>
              <a:t>Spend the next 5 minutes, paired with another person, to tell each other about your career. </a:t>
            </a:r>
          </a:p>
          <a:p>
            <a:pPr marL="0" indent="0">
              <a:defRPr/>
            </a:pPr>
            <a:endParaRPr lang="en-US" altLang="en-US" sz="2400" dirty="0">
              <a:solidFill>
                <a:srgbClr val="014C74"/>
              </a:solidFill>
              <a:latin typeface="Manrope Light" pitchFamily="2" charset="0"/>
              <a:cs typeface="Arial" panose="020B0604020202020204" pitchFamily="34" charset="0"/>
            </a:endParaRPr>
          </a:p>
          <a:p>
            <a:pPr marL="457200" indent="-457200">
              <a:buClr>
                <a:srgbClr val="B74B95"/>
              </a:buClr>
              <a:buFont typeface="+mj-lt"/>
              <a:buAutoNum type="arabicPeriod" startAt="3"/>
              <a:defRPr/>
            </a:pPr>
            <a:r>
              <a:rPr lang="en-US" altLang="en-US" sz="2400" dirty="0">
                <a:solidFill>
                  <a:srgbClr val="014C74"/>
                </a:solidFill>
                <a:latin typeface="Manrope Medium" pitchFamily="2" charset="0"/>
                <a:cs typeface="Arial" panose="020B0604020202020204" pitchFamily="34" charset="0"/>
              </a:rPr>
              <a:t>Repeat:</a:t>
            </a:r>
          </a:p>
          <a:p>
            <a:pPr marL="0" indent="0">
              <a:defRPr/>
            </a:pPr>
            <a:r>
              <a:rPr lang="en-US" altLang="en-US" sz="2400" dirty="0">
                <a:solidFill>
                  <a:srgbClr val="014C74"/>
                </a:solidFill>
                <a:latin typeface="Manrope Light" pitchFamily="2" charset="0"/>
                <a:cs typeface="Arial" panose="020B0604020202020204" pitchFamily="34" charset="0"/>
              </a:rPr>
              <a:t>Repeat until you have heard learnt about all 4 roles.</a:t>
            </a:r>
          </a:p>
        </p:txBody>
      </p:sp>
      <p:sp>
        <p:nvSpPr>
          <p:cNvPr id="10" name="TextBox 2">
            <a:extLst>
              <a:ext uri="{FF2B5EF4-FFF2-40B4-BE49-F238E27FC236}">
                <a16:creationId xmlns:a16="http://schemas.microsoft.com/office/drawing/2014/main" id="{D11968E2-E1E5-958D-F96F-5D5D86EBF0D5}"/>
              </a:ext>
            </a:extLst>
          </p:cNvPr>
          <p:cNvSpPr txBox="1">
            <a:spLocks noChangeArrowheads="1"/>
          </p:cNvSpPr>
          <p:nvPr/>
        </p:nvSpPr>
        <p:spPr bwMode="auto">
          <a:xfrm>
            <a:off x="1343122" y="1988168"/>
            <a:ext cx="2641665"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Broker</a:t>
            </a:r>
          </a:p>
        </p:txBody>
      </p:sp>
      <p:sp>
        <p:nvSpPr>
          <p:cNvPr id="11" name="TextBox 2">
            <a:extLst>
              <a:ext uri="{FF2B5EF4-FFF2-40B4-BE49-F238E27FC236}">
                <a16:creationId xmlns:a16="http://schemas.microsoft.com/office/drawing/2014/main" id="{13A8B2C1-0F5A-A7B0-7605-D264BC3E0DB8}"/>
              </a:ext>
            </a:extLst>
          </p:cNvPr>
          <p:cNvSpPr txBox="1">
            <a:spLocks noChangeArrowheads="1"/>
          </p:cNvSpPr>
          <p:nvPr/>
        </p:nvSpPr>
        <p:spPr bwMode="auto">
          <a:xfrm>
            <a:off x="1343122" y="3093041"/>
            <a:ext cx="3448797"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Insurance Underwriter</a:t>
            </a:r>
          </a:p>
        </p:txBody>
      </p:sp>
      <p:sp>
        <p:nvSpPr>
          <p:cNvPr id="12" name="TextBox 2">
            <a:extLst>
              <a:ext uri="{FF2B5EF4-FFF2-40B4-BE49-F238E27FC236}">
                <a16:creationId xmlns:a16="http://schemas.microsoft.com/office/drawing/2014/main" id="{55206B2C-AC94-1416-3BBF-61C02A1741AF}"/>
              </a:ext>
            </a:extLst>
          </p:cNvPr>
          <p:cNvSpPr txBox="1">
            <a:spLocks noChangeArrowheads="1"/>
          </p:cNvSpPr>
          <p:nvPr/>
        </p:nvSpPr>
        <p:spPr bwMode="auto">
          <a:xfrm>
            <a:off x="1343122" y="4269291"/>
            <a:ext cx="2641665"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Actuary</a:t>
            </a:r>
          </a:p>
        </p:txBody>
      </p:sp>
      <p:sp>
        <p:nvSpPr>
          <p:cNvPr id="13" name="TextBox 2">
            <a:extLst>
              <a:ext uri="{FF2B5EF4-FFF2-40B4-BE49-F238E27FC236}">
                <a16:creationId xmlns:a16="http://schemas.microsoft.com/office/drawing/2014/main" id="{254D42CF-811C-391E-5C10-3211ACA1D033}"/>
              </a:ext>
            </a:extLst>
          </p:cNvPr>
          <p:cNvSpPr txBox="1">
            <a:spLocks noChangeArrowheads="1"/>
          </p:cNvSpPr>
          <p:nvPr/>
        </p:nvSpPr>
        <p:spPr bwMode="auto">
          <a:xfrm>
            <a:off x="1343122" y="5410699"/>
            <a:ext cx="2641665" cy="461665"/>
          </a:xfrm>
          <a:prstGeom prst="rect">
            <a:avLst/>
          </a:prstGeom>
          <a:solidFill>
            <a:schemeClr val="bg1"/>
          </a:solidFill>
          <a:ln>
            <a:noFill/>
          </a:ln>
        </p:spPr>
        <p:txBody>
          <a:bodyPr wrap="square">
            <a:spAutoFit/>
          </a:bodyPr>
          <a:lstStyle>
            <a:defPPr>
              <a:defRPr lang="en-US"/>
            </a:defPPr>
            <a:lvl1pPr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1pPr>
            <a:lvl2pPr marL="609585"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2pPr>
            <a:lvl3pPr marL="1219170"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3pPr>
            <a:lvl4pPr marL="1828754"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4pPr>
            <a:lvl5pPr marL="2438339" algn="l" defTabSz="609585" rtl="0" eaLnBrk="0" fontAlgn="base" hangingPunct="0">
              <a:spcBef>
                <a:spcPct val="0"/>
              </a:spcBef>
              <a:spcAft>
                <a:spcPct val="0"/>
              </a:spcAft>
              <a:defRPr sz="3200" kern="1200">
                <a:solidFill>
                  <a:schemeClr val="tx1"/>
                </a:solidFill>
                <a:latin typeface="Calibri" panose="020F0502020204030204" pitchFamily="34" charset="0"/>
                <a:ea typeface="ヒラギノ角ゴ Pro W3" charset="-128"/>
                <a:cs typeface="+mn-cs"/>
              </a:defRPr>
            </a:lvl5pPr>
            <a:lvl6pPr marL="3047924" algn="l" defTabSz="1219170" rtl="0" eaLnBrk="1" latinLnBrk="0" hangingPunct="1">
              <a:defRPr sz="3200" kern="1200">
                <a:solidFill>
                  <a:schemeClr val="tx1"/>
                </a:solidFill>
                <a:latin typeface="Calibri" panose="020F0502020204030204" pitchFamily="34" charset="0"/>
                <a:ea typeface="ヒラギノ角ゴ Pro W3" charset="-128"/>
                <a:cs typeface="+mn-cs"/>
              </a:defRPr>
            </a:lvl6pPr>
            <a:lvl7pPr marL="3657509" algn="l" defTabSz="1219170" rtl="0" eaLnBrk="1" latinLnBrk="0" hangingPunct="1">
              <a:defRPr sz="3200" kern="1200">
                <a:solidFill>
                  <a:schemeClr val="tx1"/>
                </a:solidFill>
                <a:latin typeface="Calibri" panose="020F0502020204030204" pitchFamily="34" charset="0"/>
                <a:ea typeface="ヒラギノ角ゴ Pro W3" charset="-128"/>
                <a:cs typeface="+mn-cs"/>
              </a:defRPr>
            </a:lvl7pPr>
            <a:lvl8pPr marL="4267093" algn="l" defTabSz="1219170" rtl="0" eaLnBrk="1" latinLnBrk="0" hangingPunct="1">
              <a:defRPr sz="3200" kern="1200">
                <a:solidFill>
                  <a:schemeClr val="tx1"/>
                </a:solidFill>
                <a:latin typeface="Calibri" panose="020F0502020204030204" pitchFamily="34" charset="0"/>
                <a:ea typeface="ヒラギノ角ゴ Pro W3" charset="-128"/>
                <a:cs typeface="+mn-cs"/>
              </a:defRPr>
            </a:lvl8pPr>
            <a:lvl9pPr marL="4876678" algn="l" defTabSz="1219170" rtl="0" eaLnBrk="1" latinLnBrk="0" hangingPunct="1">
              <a:defRPr sz="3200" kern="1200">
                <a:solidFill>
                  <a:schemeClr val="tx1"/>
                </a:solidFill>
                <a:latin typeface="Calibri" panose="020F0502020204030204" pitchFamily="34" charset="0"/>
                <a:ea typeface="ヒラギノ角ゴ Pro W3" charset="-128"/>
                <a:cs typeface="+mn-cs"/>
              </a:defRPr>
            </a:lvl9pPr>
          </a:lstStyle>
          <a:p>
            <a:pPr marL="0" indent="0">
              <a:defRPr/>
            </a:pPr>
            <a:r>
              <a:rPr lang="en-US" altLang="en-US" sz="2400" dirty="0">
                <a:solidFill>
                  <a:srgbClr val="014C74"/>
                </a:solidFill>
                <a:latin typeface="Manrope Light" pitchFamily="2" charset="0"/>
                <a:cs typeface="Arial" panose="020B0604020202020204" pitchFamily="34" charset="0"/>
              </a:rPr>
              <a:t>Loss Adjuster</a:t>
            </a:r>
          </a:p>
        </p:txBody>
      </p:sp>
      <p:pic>
        <p:nvPicPr>
          <p:cNvPr id="15" name="Graphic 14" descr="Badge 1 outline">
            <a:extLst>
              <a:ext uri="{FF2B5EF4-FFF2-40B4-BE49-F238E27FC236}">
                <a16:creationId xmlns:a16="http://schemas.microsoft.com/office/drawing/2014/main" id="{904CC159-7F3D-1916-BBB0-75C8AB2AFC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722" y="1731023"/>
            <a:ext cx="914400" cy="914400"/>
          </a:xfrm>
          <a:prstGeom prst="rect">
            <a:avLst/>
          </a:prstGeom>
        </p:spPr>
      </p:pic>
      <p:pic>
        <p:nvPicPr>
          <p:cNvPr id="17" name="Graphic 16" descr="Badge outline">
            <a:extLst>
              <a:ext uri="{FF2B5EF4-FFF2-40B4-BE49-F238E27FC236}">
                <a16:creationId xmlns:a16="http://schemas.microsoft.com/office/drawing/2014/main" id="{49947D6D-B686-344B-7E7B-E466A0378B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722" y="2870738"/>
            <a:ext cx="914400" cy="914400"/>
          </a:xfrm>
          <a:prstGeom prst="rect">
            <a:avLst/>
          </a:prstGeom>
        </p:spPr>
      </p:pic>
      <p:pic>
        <p:nvPicPr>
          <p:cNvPr id="19" name="Graphic 18" descr="Badge 3 outline">
            <a:extLst>
              <a:ext uri="{FF2B5EF4-FFF2-40B4-BE49-F238E27FC236}">
                <a16:creationId xmlns:a16="http://schemas.microsoft.com/office/drawing/2014/main" id="{5395F7F2-952C-6B55-5D70-F6A5A14202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722" y="4012146"/>
            <a:ext cx="914400" cy="914400"/>
          </a:xfrm>
          <a:prstGeom prst="rect">
            <a:avLst/>
          </a:prstGeom>
        </p:spPr>
      </p:pic>
      <p:pic>
        <p:nvPicPr>
          <p:cNvPr id="21" name="Graphic 20" descr="Badge 4 outline">
            <a:extLst>
              <a:ext uri="{FF2B5EF4-FFF2-40B4-BE49-F238E27FC236}">
                <a16:creationId xmlns:a16="http://schemas.microsoft.com/office/drawing/2014/main" id="{F3E9208F-B1A7-0D81-8C20-66C5B11E85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8722" y="5153554"/>
            <a:ext cx="914400" cy="914400"/>
          </a:xfrm>
          <a:prstGeom prst="rect">
            <a:avLst/>
          </a:prstGeom>
        </p:spPr>
      </p:pic>
      <p:sp>
        <p:nvSpPr>
          <p:cNvPr id="3" name="TextBox 2">
            <a:extLst>
              <a:ext uri="{FF2B5EF4-FFF2-40B4-BE49-F238E27FC236}">
                <a16:creationId xmlns:a16="http://schemas.microsoft.com/office/drawing/2014/main" id="{5E5E53FD-9044-67E3-2BDD-E29DD2ED53AD}"/>
              </a:ext>
            </a:extLst>
          </p:cNvPr>
          <p:cNvSpPr txBox="1"/>
          <p:nvPr/>
        </p:nvSpPr>
        <p:spPr>
          <a:xfrm>
            <a:off x="428722" y="6268426"/>
            <a:ext cx="2791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14C74"/>
                </a:solidFill>
                <a:latin typeface="Manrope Light" pitchFamily="2" charset="0"/>
              </a:rPr>
              <a:t>20</a:t>
            </a:r>
            <a:r>
              <a:rPr kumimoji="0" lang="en-GB" sz="2400" b="0" i="0" u="none" strike="noStrike" kern="1200" cap="none" spc="0" normalizeH="0" baseline="0" noProof="0" dirty="0">
                <a:ln>
                  <a:noFill/>
                </a:ln>
                <a:solidFill>
                  <a:srgbClr val="014C74"/>
                </a:solidFill>
                <a:effectLst/>
                <a:uLnTx/>
                <a:uFillTx/>
                <a:latin typeface="Manrope Light" pitchFamily="2" charset="0"/>
              </a:rPr>
              <a:t> minutes</a:t>
            </a:r>
          </a:p>
        </p:txBody>
      </p:sp>
    </p:spTree>
    <p:extLst>
      <p:ext uri="{BB962C8B-B14F-4D97-AF65-F5344CB8AC3E}">
        <p14:creationId xmlns:p14="http://schemas.microsoft.com/office/powerpoint/2010/main" val="2394607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1001</Words>
  <Application>Microsoft Office PowerPoint</Application>
  <PresentationFormat>Widescreen</PresentationFormat>
  <Paragraphs>128</Paragraphs>
  <Slides>20</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Calibri Light</vt:lpstr>
      <vt:lpstr>Calibri</vt:lpstr>
      <vt:lpstr>Manrope SemiBold</vt:lpstr>
      <vt:lpstr>Arial</vt:lpstr>
      <vt:lpstr>Manrope Medium</vt:lpstr>
      <vt:lpstr>Manrope</vt:lpstr>
      <vt:lpstr>Manrope Light</vt:lpstr>
      <vt:lpstr>Office Theme</vt:lpstr>
      <vt:lpstr>1_Office Theme</vt:lpstr>
      <vt:lpstr>PowerPoint Presentation</vt:lpstr>
      <vt:lpstr>PowerPoint Presentation</vt:lpstr>
      <vt:lpstr>What will we be learning?</vt:lpstr>
      <vt:lpstr>Activity: Best estimate</vt:lpstr>
      <vt:lpstr>Activity: Best estimate</vt:lpstr>
      <vt:lpstr>Activity: Best estimate</vt:lpstr>
      <vt:lpstr>Starter: In groups, create a mindmap of the things you know already about the insurance industry.</vt:lpstr>
      <vt:lpstr>PowerPoint Presentation</vt:lpstr>
      <vt:lpstr>Activity: Become an expert</vt:lpstr>
      <vt:lpstr>PowerPoint Presentation</vt:lpstr>
      <vt:lpstr>Activity: Who am I?</vt:lpstr>
      <vt:lpstr>Activity: Who am I?</vt:lpstr>
      <vt:lpstr>Activity: Who am I?</vt:lpstr>
      <vt:lpstr>Activity: Who am I?</vt:lpstr>
      <vt:lpstr>Activity: Who am I?</vt:lpstr>
      <vt:lpstr>PowerPoint Presentation</vt:lpstr>
      <vt:lpstr>Activity: In pairs, choose a career from the previous task and write a list of 5 skills that would be required for that role. </vt:lpstr>
      <vt:lpstr>Activity: Using those 5 skills, create your own table of skills as shown in the example below. </vt:lpstr>
      <vt:lpstr>Activity: In groups, add to the mindmap that you created at the start of lesson with all the things you now know about the insurance industry.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Green</dc:creator>
  <cp:lastModifiedBy>Kristina Green</cp:lastModifiedBy>
  <cp:revision>32</cp:revision>
  <dcterms:created xsi:type="dcterms:W3CDTF">2022-11-15T15:28:43Z</dcterms:created>
  <dcterms:modified xsi:type="dcterms:W3CDTF">2023-02-28T12:51:18Z</dcterms:modified>
</cp:coreProperties>
</file>