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8288000" cy="10287000"/>
  <p:notesSz cx="6858000" cy="9144000"/>
  <p:embeddedFontLst>
    <p:embeddedFont>
      <p:font typeface="Barlow" panose="00000500000000000000" pitchFamily="2" charset="0"/>
      <p:regular r:id="rId27"/>
      <p:bold r:id="rId28"/>
    </p:embeddedFont>
    <p:embeddedFont>
      <p:font typeface="Canva Sans Bold" panose="020B0604020202020204" charset="0"/>
      <p:regular r:id="rId29"/>
    </p:embeddedFont>
    <p:embeddedFont>
      <p:font typeface="Manrope Light" panose="020B0604020202020204" charset="0"/>
      <p:regular r:id="rId30"/>
    </p:embeddedFont>
    <p:embeddedFont>
      <p:font typeface="Poppins" panose="00000500000000000000" pitchFamily="2" charset="0"/>
      <p:regular r:id="rId31"/>
      <p:bold r:id="rId32"/>
    </p:embeddedFont>
    <p:embeddedFont>
      <p:font typeface="Poppins Bold" panose="00000800000000000000" pitchFamily="2" charset="0"/>
      <p:regular r:id="rId33"/>
      <p:bold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2993" autoAdjust="0"/>
  </p:normalViewPr>
  <p:slideViewPr>
    <p:cSldViewPr>
      <p:cViewPr varScale="1">
        <p:scale>
          <a:sx n="36" d="100"/>
          <a:sy n="36" d="100"/>
        </p:scale>
        <p:origin x="11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73F7F-811A-4A7D-A2E9-C3B9092C3CBB}" type="datetimeFigureOut">
              <a:rPr lang="en-GB" smtClean="0"/>
              <a:t>11/09/2024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4208E1-3429-424F-8C3C-FDA60EAA0883}" type="slidenum">
              <a:rPr lang="en-GB" smtClean="0"/>
              <a:t>‹#›</a:t>
            </a:fld>
            <a:endParaRPr lang="en-GB"/>
          </a:p>
        </p:txBody>
      </p:sp>
    </p:spTree>
    <p:extLst>
      <p:ext uri="{BB962C8B-B14F-4D97-AF65-F5344CB8AC3E}">
        <p14:creationId xmlns:p14="http://schemas.microsoft.com/office/powerpoint/2010/main" val="302979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3</a:t>
            </a:fld>
            <a:endParaRPr lang="en-GB"/>
          </a:p>
        </p:txBody>
      </p:sp>
    </p:spTree>
    <p:extLst>
      <p:ext uri="{BB962C8B-B14F-4D97-AF65-F5344CB8AC3E}">
        <p14:creationId xmlns:p14="http://schemas.microsoft.com/office/powerpoint/2010/main" val="228264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You can use whiteboards for this activity if you have them available. Ask students to estimate the answer to the three questions. This should help students think about the wider world of insurance, rather than everyday individual insurance such as car insurance, travel insurance, house insurance, etc. </a:t>
            </a:r>
            <a:endParaRPr lang="en-GB" dirty="0"/>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4</a:t>
            </a:fld>
            <a:endParaRPr lang="en-GB"/>
          </a:p>
        </p:txBody>
      </p:sp>
    </p:spTree>
    <p:extLst>
      <p:ext uri="{BB962C8B-B14F-4D97-AF65-F5344CB8AC3E}">
        <p14:creationId xmlns:p14="http://schemas.microsoft.com/office/powerpoint/2010/main" val="404422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Then in small groups, ask the students to create a </a:t>
            </a:r>
            <a:r>
              <a:rPr lang="en-GB" sz="1200" dirty="0" err="1">
                <a:solidFill>
                  <a:srgbClr val="004C73"/>
                </a:solidFill>
                <a:effectLst/>
                <a:latin typeface="Manrope Light" pitchFamily="2" charset="0"/>
                <a:ea typeface="Calibri" panose="020F0502020204030204" pitchFamily="34" charset="0"/>
                <a:cs typeface="Times New Roman" panose="02020603050405020304" pitchFamily="18" charset="0"/>
              </a:rPr>
              <a:t>mindmap</a:t>
            </a: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 of the things they know already about the insurance industry using A3 or flip chart paper. They will come back to this at the end of the lesson.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7</a:t>
            </a:fld>
            <a:endParaRPr lang="en-GB"/>
          </a:p>
        </p:txBody>
      </p:sp>
    </p:spTree>
    <p:extLst>
      <p:ext uri="{BB962C8B-B14F-4D97-AF65-F5344CB8AC3E}">
        <p14:creationId xmlns:p14="http://schemas.microsoft.com/office/powerpoint/2010/main" val="3342147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Clr>
                <a:srgbClr val="57C2DF"/>
              </a:buClr>
              <a:buFont typeface="+mj-lt"/>
              <a:buAutoNum type="arabicPeriod"/>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The first 5 minutes each student will be given a fact sheet about one of the following careers in insurance: insurance broker, insurance underwriter, actuary and claims adjuster. Each student will spend this time understanding the role, the qualifications needed to get into that career and what kind of salary they could expect to get in that role.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57C2DF"/>
              </a:buClr>
              <a:buFont typeface="+mj-lt"/>
              <a:buAutoNum type="arabicPeriod"/>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The following 5 mins, the student will find another student with a different role and each present their career to each other. They will continue to do this until they have learnt about each role. </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800"/>
              </a:spcAft>
              <a:buClr>
                <a:srgbClr val="57C2DF"/>
              </a:buClr>
              <a:buFont typeface="+mj-lt"/>
              <a:buAutoNum type="arabicPeriod"/>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Alternatively, you can put students in a group of 4 and get them to present their roles to each other.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8</a:t>
            </a:fld>
            <a:endParaRPr lang="en-GB"/>
          </a:p>
        </p:txBody>
      </p:sp>
    </p:spTree>
    <p:extLst>
      <p:ext uri="{BB962C8B-B14F-4D97-AF65-F5344CB8AC3E}">
        <p14:creationId xmlns:p14="http://schemas.microsoft.com/office/powerpoint/2010/main" val="1815112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For this activity, students will be presented with a hypothetical scenario that one of the four roles explored previously could encounter during their careers.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11</a:t>
            </a:fld>
            <a:endParaRPr lang="en-GB"/>
          </a:p>
        </p:txBody>
      </p:sp>
    </p:spTree>
    <p:extLst>
      <p:ext uri="{BB962C8B-B14F-4D97-AF65-F5344CB8AC3E}">
        <p14:creationId xmlns:p14="http://schemas.microsoft.com/office/powerpoint/2010/main" val="4030721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In pairs, students will select a career they find the most interesting and write a list of 5 skills that would be required for that role.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21</a:t>
            </a:fld>
            <a:endParaRPr lang="en-GB"/>
          </a:p>
        </p:txBody>
      </p:sp>
    </p:spTree>
    <p:extLst>
      <p:ext uri="{BB962C8B-B14F-4D97-AF65-F5344CB8AC3E}">
        <p14:creationId xmlns:p14="http://schemas.microsoft.com/office/powerpoint/2010/main" val="436678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4C73"/>
                </a:solidFill>
                <a:effectLst/>
                <a:latin typeface="Manrope Light" pitchFamily="2" charset="0"/>
                <a:ea typeface="Calibri" panose="020F0502020204030204" pitchFamily="34" charset="0"/>
                <a:cs typeface="Times New Roman" panose="02020603050405020304" pitchFamily="18" charset="0"/>
              </a:rPr>
              <a:t>Individually, students will complete the table of skills using those 5 skills, writing down how they have developed that skill and a situation where they have used that skill recently.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22</a:t>
            </a:fld>
            <a:endParaRPr lang="en-GB"/>
          </a:p>
        </p:txBody>
      </p:sp>
    </p:spTree>
    <p:extLst>
      <p:ext uri="{BB962C8B-B14F-4D97-AF65-F5344CB8AC3E}">
        <p14:creationId xmlns:p14="http://schemas.microsoft.com/office/powerpoint/2010/main" val="2365770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4C73"/>
                </a:solidFill>
                <a:effectLst/>
                <a:latin typeface="Manrope Light" pitchFamily="2" charset="0"/>
                <a:ea typeface="Calibri" panose="020F0502020204030204" pitchFamily="34" charset="0"/>
                <a:cs typeface="Times New Roman" panose="02020603050405020304" pitchFamily="18" charset="0"/>
              </a:rPr>
              <a:t>Ask the students to go back into their groups from the starter activity and add to the </a:t>
            </a:r>
            <a:r>
              <a:rPr lang="en-US" sz="1200" dirty="0" err="1">
                <a:solidFill>
                  <a:srgbClr val="004C73"/>
                </a:solidFill>
                <a:effectLst/>
                <a:latin typeface="Manrope Light" pitchFamily="2" charset="0"/>
                <a:ea typeface="Calibri" panose="020F0502020204030204" pitchFamily="34" charset="0"/>
                <a:cs typeface="Times New Roman" panose="02020603050405020304" pitchFamily="18" charset="0"/>
              </a:rPr>
              <a:t>mindmap</a:t>
            </a:r>
            <a:r>
              <a:rPr lang="en-US" sz="1200" dirty="0">
                <a:solidFill>
                  <a:srgbClr val="004C73"/>
                </a:solidFill>
                <a:effectLst/>
                <a:latin typeface="Manrope Light" pitchFamily="2" charset="0"/>
                <a:ea typeface="Calibri" panose="020F0502020204030204" pitchFamily="34" charset="0"/>
                <a:cs typeface="Times New Roman" panose="02020603050405020304" pitchFamily="18" charset="0"/>
              </a:rPr>
              <a:t> with all the things they now know about the insurance industry.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94208E1-3429-424F-8C3C-FDA60EAA0883}" type="slidenum">
              <a:rPr lang="en-GB" smtClean="0"/>
              <a:t>23</a:t>
            </a:fld>
            <a:endParaRPr lang="en-GB"/>
          </a:p>
        </p:txBody>
      </p:sp>
    </p:spTree>
    <p:extLst>
      <p:ext uri="{BB962C8B-B14F-4D97-AF65-F5344CB8AC3E}">
        <p14:creationId xmlns:p14="http://schemas.microsoft.com/office/powerpoint/2010/main" val="387163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sv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sv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grpSp>
        <p:nvGrpSpPr>
          <p:cNvPr id="2" name="Group 2"/>
          <p:cNvGrpSpPr/>
          <p:nvPr/>
        </p:nvGrpSpPr>
        <p:grpSpPr>
          <a:xfrm>
            <a:off x="11787876" y="-3361160"/>
            <a:ext cx="17009319" cy="17009319"/>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27349"/>
            </a:solidFill>
          </p:spPr>
          <p:txBody>
            <a:bodyPr/>
            <a:lstStyle/>
            <a:p>
              <a:endParaRPr lang="en-GB"/>
            </a:p>
          </p:txBody>
        </p:sp>
        <p:sp>
          <p:nvSpPr>
            <p:cNvPr id="4" name="TextBox 4"/>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5589158" y="7851164"/>
            <a:ext cx="7109684" cy="2648357"/>
          </a:xfrm>
          <a:custGeom>
            <a:avLst/>
            <a:gdLst/>
            <a:ahLst/>
            <a:cxnLst/>
            <a:rect l="l" t="t" r="r" b="b"/>
            <a:pathLst>
              <a:path w="7109684" h="2648357">
                <a:moveTo>
                  <a:pt x="0" y="0"/>
                </a:moveTo>
                <a:lnTo>
                  <a:pt x="7109684" y="0"/>
                </a:lnTo>
                <a:lnTo>
                  <a:pt x="7109684" y="2648358"/>
                </a:lnTo>
                <a:lnTo>
                  <a:pt x="0" y="2648358"/>
                </a:lnTo>
                <a:lnTo>
                  <a:pt x="0" y="0"/>
                </a:lnTo>
                <a:close/>
              </a:path>
            </a:pathLst>
          </a:custGeom>
          <a:blipFill>
            <a:blip r:embed="rId2"/>
            <a:stretch>
              <a:fillRect/>
            </a:stretch>
          </a:blipFill>
        </p:spPr>
        <p:txBody>
          <a:bodyPr/>
          <a:lstStyle/>
          <a:p>
            <a:endParaRPr lang="en-GB"/>
          </a:p>
        </p:txBody>
      </p:sp>
      <p:sp>
        <p:nvSpPr>
          <p:cNvPr id="6" name="Freeform 6"/>
          <p:cNvSpPr/>
          <p:nvPr/>
        </p:nvSpPr>
        <p:spPr>
          <a:xfrm>
            <a:off x="1018521" y="1996659"/>
            <a:ext cx="9715970" cy="4687955"/>
          </a:xfrm>
          <a:custGeom>
            <a:avLst/>
            <a:gdLst/>
            <a:ahLst/>
            <a:cxnLst/>
            <a:rect l="l" t="t" r="r" b="b"/>
            <a:pathLst>
              <a:path w="9715970" h="4687955">
                <a:moveTo>
                  <a:pt x="0" y="0"/>
                </a:moveTo>
                <a:lnTo>
                  <a:pt x="9715969" y="0"/>
                </a:lnTo>
                <a:lnTo>
                  <a:pt x="9715969" y="4687956"/>
                </a:lnTo>
                <a:lnTo>
                  <a:pt x="0" y="4687956"/>
                </a:lnTo>
                <a:lnTo>
                  <a:pt x="0" y="0"/>
                </a:lnTo>
                <a:close/>
              </a:path>
            </a:pathLst>
          </a:custGeom>
          <a:blipFill>
            <a:blip r:embed="rId3"/>
            <a:stretch>
              <a:fillRect/>
            </a:stretch>
          </a:blipFill>
        </p:spPr>
        <p:txBody>
          <a:bodyPr/>
          <a:lstStyle/>
          <a:p>
            <a:endParaRPr lang="en-GB"/>
          </a:p>
        </p:txBody>
      </p:sp>
      <p:sp>
        <p:nvSpPr>
          <p:cNvPr id="7" name="TextBox 7"/>
          <p:cNvSpPr txBox="1"/>
          <p:nvPr/>
        </p:nvSpPr>
        <p:spPr>
          <a:xfrm>
            <a:off x="152400" y="8757601"/>
            <a:ext cx="5960943" cy="835485"/>
          </a:xfrm>
          <a:prstGeom prst="rect">
            <a:avLst/>
          </a:prstGeom>
        </p:spPr>
        <p:txBody>
          <a:bodyPr wrap="square" lIns="0" tIns="0" rIns="0" bIns="0" rtlCol="0" anchor="t">
            <a:spAutoFit/>
          </a:bodyPr>
          <a:lstStyle/>
          <a:p>
            <a:pPr marL="0" lvl="0" indent="0" algn="ctr">
              <a:lnSpc>
                <a:spcPts val="7279"/>
              </a:lnSpc>
              <a:spcBef>
                <a:spcPct val="0"/>
              </a:spcBef>
            </a:pPr>
            <a:r>
              <a:rPr lang="en-US" sz="5199" dirty="0">
                <a:solidFill>
                  <a:srgbClr val="FFFFFF"/>
                </a:solidFill>
                <a:latin typeface="Barlow"/>
                <a:ea typeface="Barlow"/>
                <a:cs typeface="Barlow"/>
                <a:sym typeface="Barlow"/>
              </a:rPr>
              <a:t>In partnership with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362302" y="3777713"/>
            <a:ext cx="10587625" cy="2273300"/>
          </a:xfrm>
          <a:prstGeom prst="rect">
            <a:avLst/>
          </a:prstGeom>
        </p:spPr>
        <p:txBody>
          <a:bodyPr lIns="0" tIns="0" rIns="0" bIns="0" rtlCol="0" anchor="t">
            <a:spAutoFit/>
          </a:bodyPr>
          <a:lstStyle/>
          <a:p>
            <a:pPr marL="0" lvl="0" indent="0" algn="l">
              <a:lnSpc>
                <a:spcPts val="9099"/>
              </a:lnSpc>
              <a:spcBef>
                <a:spcPct val="0"/>
              </a:spcBef>
            </a:pPr>
            <a:r>
              <a:rPr lang="en-US" sz="6499">
                <a:solidFill>
                  <a:srgbClr val="00CDFF"/>
                </a:solidFill>
                <a:latin typeface="Barlow"/>
                <a:ea typeface="Barlow"/>
                <a:cs typeface="Barlow"/>
                <a:sym typeface="Barlow"/>
              </a:rPr>
              <a:t>What are their roles and responsibilities?</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6442" y="4387183"/>
            <a:ext cx="9985426" cy="4451985"/>
          </a:xfrm>
          <a:prstGeom prst="rect">
            <a:avLst/>
          </a:prstGeom>
        </p:spPr>
        <p:txBody>
          <a:bodyPr lIns="0" tIns="0" rIns="0" bIns="0" rtlCol="0" anchor="t">
            <a:spAutoFit/>
          </a:bodyPr>
          <a:lstStyle/>
          <a:p>
            <a:pPr algn="ctr">
              <a:lnSpc>
                <a:spcPts val="7140"/>
              </a:lnSpc>
            </a:pPr>
            <a:r>
              <a:rPr lang="en-US" sz="5100">
                <a:solidFill>
                  <a:srgbClr val="10315C"/>
                </a:solidFill>
                <a:latin typeface="Poppins"/>
                <a:ea typeface="Poppins"/>
                <a:cs typeface="Poppins"/>
                <a:sym typeface="Poppins"/>
              </a:rPr>
              <a:t>I need to assess the risk of flooding in a new business development area. </a:t>
            </a:r>
          </a:p>
          <a:p>
            <a:pPr algn="ctr">
              <a:lnSpc>
                <a:spcPts val="6440"/>
              </a:lnSpc>
            </a:pPr>
            <a:endParaRPr lang="en-US" sz="5100">
              <a:solidFill>
                <a:srgbClr val="10315C"/>
              </a:solidFill>
              <a:latin typeface="Poppins"/>
              <a:ea typeface="Poppins"/>
              <a:cs typeface="Poppins"/>
              <a:sym typeface="Poppins"/>
            </a:endParaRPr>
          </a:p>
          <a:p>
            <a:pPr marL="0" lvl="0" indent="0" algn="ctr">
              <a:lnSpc>
                <a:spcPts val="7140"/>
              </a:lnSpc>
              <a:spcBef>
                <a:spcPct val="0"/>
              </a:spcBef>
            </a:pPr>
            <a:r>
              <a:rPr lang="en-US" sz="5100">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a:off x="10596023" y="3332352"/>
            <a:ext cx="6189601" cy="6134176"/>
            <a:chOff x="0" y="0"/>
            <a:chExt cx="8252802" cy="8178902"/>
          </a:xfrm>
        </p:grpSpPr>
        <p:sp>
          <p:nvSpPr>
            <p:cNvPr id="11" name="TextBox 11"/>
            <p:cNvSpPr txBox="1"/>
            <p:nvPr/>
          </p:nvSpPr>
          <p:spPr>
            <a:xfrm>
              <a:off x="891921" y="162597"/>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Broker</a:t>
              </a:r>
            </a:p>
          </p:txBody>
        </p:sp>
        <p:sp>
          <p:nvSpPr>
            <p:cNvPr id="12" name="Freeform 12"/>
            <p:cNvSpPr/>
            <p:nvPr/>
          </p:nvSpPr>
          <p:spPr>
            <a:xfrm>
              <a:off x="304112" y="0"/>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3" name="Freeform 13"/>
            <p:cNvSpPr/>
            <p:nvPr/>
          </p:nvSpPr>
          <p:spPr>
            <a:xfrm>
              <a:off x="304112" y="2312450"/>
              <a:ext cx="1195427" cy="1195427"/>
            </a:xfrm>
            <a:custGeom>
              <a:avLst/>
              <a:gdLst/>
              <a:ahLst/>
              <a:cxnLst/>
              <a:rect l="l" t="t" r="r" b="b"/>
              <a:pathLst>
                <a:path w="1195427" h="1195427">
                  <a:moveTo>
                    <a:pt x="0" y="0"/>
                  </a:moveTo>
                  <a:lnTo>
                    <a:pt x="1195428" y="0"/>
                  </a:lnTo>
                  <a:lnTo>
                    <a:pt x="1195428" y="1195428"/>
                  </a:lnTo>
                  <a:lnTo>
                    <a:pt x="0" y="119542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4" name="Freeform 14"/>
            <p:cNvSpPr/>
            <p:nvPr/>
          </p:nvSpPr>
          <p:spPr>
            <a:xfrm>
              <a:off x="304112" y="4640509"/>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5" name="Freeform 15"/>
            <p:cNvSpPr/>
            <p:nvPr/>
          </p:nvSpPr>
          <p:spPr>
            <a:xfrm>
              <a:off x="304112" y="6959126"/>
              <a:ext cx="1219776" cy="1219776"/>
            </a:xfrm>
            <a:custGeom>
              <a:avLst/>
              <a:gdLst/>
              <a:ahLst/>
              <a:cxnLst/>
              <a:rect l="l" t="t" r="r" b="b"/>
              <a:pathLst>
                <a:path w="1219776" h="1219776">
                  <a:moveTo>
                    <a:pt x="0" y="0"/>
                  </a:moveTo>
                  <a:lnTo>
                    <a:pt x="1219776" y="0"/>
                  </a:lnTo>
                  <a:lnTo>
                    <a:pt x="1219776" y="1219776"/>
                  </a:lnTo>
                  <a:lnTo>
                    <a:pt x="0" y="12197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6" name="TextBox 16"/>
            <p:cNvSpPr txBox="1"/>
            <p:nvPr/>
          </p:nvSpPr>
          <p:spPr>
            <a:xfrm>
              <a:off x="1607483" y="2484952"/>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Underwriter</a:t>
              </a:r>
            </a:p>
          </p:txBody>
        </p:sp>
        <p:sp>
          <p:nvSpPr>
            <p:cNvPr id="17" name="TextBox 17"/>
            <p:cNvSpPr txBox="1"/>
            <p:nvPr/>
          </p:nvSpPr>
          <p:spPr>
            <a:xfrm>
              <a:off x="0" y="4778088"/>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Actuary </a:t>
              </a:r>
            </a:p>
          </p:txBody>
        </p:sp>
        <p:sp>
          <p:nvSpPr>
            <p:cNvPr id="18" name="TextBox 18"/>
            <p:cNvSpPr txBox="1"/>
            <p:nvPr/>
          </p:nvSpPr>
          <p:spPr>
            <a:xfrm>
              <a:off x="304112" y="7092476"/>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Loss Adjuster</a:t>
              </a:r>
            </a:p>
          </p:txBody>
        </p:sp>
      </p:grpSp>
      <p:sp>
        <p:nvSpPr>
          <p:cNvPr id="19" name="TextBox 19"/>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15 Minutes</a:t>
            </a:r>
          </a:p>
        </p:txBody>
      </p:sp>
      <p:grpSp>
        <p:nvGrpSpPr>
          <p:cNvPr id="20" name="Group 20"/>
          <p:cNvGrpSpPr/>
          <p:nvPr/>
        </p:nvGrpSpPr>
        <p:grpSpPr>
          <a:xfrm rot="-5400000">
            <a:off x="6175257" y="6251097"/>
            <a:ext cx="6661402" cy="47625"/>
            <a:chOff x="0" y="0"/>
            <a:chExt cx="1754443" cy="12543"/>
          </a:xfrm>
        </p:grpSpPr>
        <p:sp>
          <p:nvSpPr>
            <p:cNvPr id="21" name="Freeform 21"/>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2" name="TextBox 22"/>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pic>
        <p:nvPicPr>
          <p:cNvPr id="24" name="Picture 23" descr="Blue text on a black background&#10;&#10;Description automatically generated">
            <a:extLst>
              <a:ext uri="{FF2B5EF4-FFF2-40B4-BE49-F238E27FC236}">
                <a16:creationId xmlns:a16="http://schemas.microsoft.com/office/drawing/2014/main" id="{D44715BD-4349-C419-EC7B-DE36A1C110C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266442" y="4387183"/>
            <a:ext cx="9985426" cy="4451985"/>
          </a:xfrm>
          <a:prstGeom prst="rect">
            <a:avLst/>
          </a:prstGeom>
        </p:spPr>
        <p:txBody>
          <a:bodyPr lIns="0" tIns="0" rIns="0" bIns="0" rtlCol="0" anchor="t">
            <a:spAutoFit/>
          </a:bodyPr>
          <a:lstStyle/>
          <a:p>
            <a:pPr algn="ctr">
              <a:lnSpc>
                <a:spcPts val="7140"/>
              </a:lnSpc>
            </a:pPr>
            <a:r>
              <a:rPr lang="en-US" sz="5100">
                <a:solidFill>
                  <a:srgbClr val="10315C"/>
                </a:solidFill>
                <a:latin typeface="Poppins"/>
                <a:ea typeface="Poppins"/>
                <a:cs typeface="Poppins"/>
                <a:sym typeface="Poppins"/>
              </a:rPr>
              <a:t>I need to assess the risk of flooding in a new business development area. </a:t>
            </a:r>
          </a:p>
          <a:p>
            <a:pPr algn="ctr">
              <a:lnSpc>
                <a:spcPts val="6440"/>
              </a:lnSpc>
            </a:pPr>
            <a:endParaRPr lang="en-US" sz="5100">
              <a:solidFill>
                <a:srgbClr val="10315C"/>
              </a:solidFill>
              <a:latin typeface="Poppins"/>
              <a:ea typeface="Poppins"/>
              <a:cs typeface="Poppins"/>
              <a:sym typeface="Poppins"/>
            </a:endParaRPr>
          </a:p>
          <a:p>
            <a:pPr marL="0" lvl="0" indent="0" algn="ctr">
              <a:lnSpc>
                <a:spcPts val="7140"/>
              </a:lnSpc>
              <a:spcBef>
                <a:spcPct val="0"/>
              </a:spcBef>
            </a:pPr>
            <a:r>
              <a:rPr lang="en-US" sz="5100">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rot="-5400000">
            <a:off x="6175257" y="6251097"/>
            <a:ext cx="6661402" cy="47625"/>
            <a:chOff x="0" y="0"/>
            <a:chExt cx="1754443" cy="12543"/>
          </a:xfrm>
        </p:grpSpPr>
        <p:sp>
          <p:nvSpPr>
            <p:cNvPr id="11" name="Freeform 11"/>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12" name="TextBox 12"/>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482146" y="3787623"/>
            <a:ext cx="8805854" cy="4029075"/>
          </a:xfrm>
          <a:prstGeom prst="rect">
            <a:avLst/>
          </a:prstGeom>
        </p:spPr>
        <p:txBody>
          <a:bodyPr lIns="0" tIns="0" rIns="0" bIns="0" rtlCol="0" anchor="t">
            <a:spAutoFit/>
          </a:bodyPr>
          <a:lstStyle/>
          <a:p>
            <a:pPr algn="ctr">
              <a:lnSpc>
                <a:spcPts val="10500"/>
              </a:lnSpc>
            </a:pPr>
            <a:r>
              <a:rPr lang="en-US" sz="7500" b="1" dirty="0">
                <a:solidFill>
                  <a:srgbClr val="10315C"/>
                </a:solidFill>
                <a:latin typeface="Poppins Bold"/>
                <a:ea typeface="Poppins Bold"/>
                <a:cs typeface="Poppins Bold"/>
                <a:sym typeface="Poppins Bold"/>
              </a:rPr>
              <a:t>An </a:t>
            </a:r>
          </a:p>
          <a:p>
            <a:pPr algn="ctr">
              <a:lnSpc>
                <a:spcPts val="10500"/>
              </a:lnSpc>
            </a:pPr>
            <a:r>
              <a:rPr lang="en-US" sz="7500" b="1" dirty="0">
                <a:solidFill>
                  <a:srgbClr val="10315C"/>
                </a:solidFill>
                <a:latin typeface="Poppins Bold"/>
                <a:ea typeface="Poppins Bold"/>
                <a:cs typeface="Poppins Bold"/>
                <a:sym typeface="Poppins Bold"/>
              </a:rPr>
              <a:t>Insurance</a:t>
            </a:r>
          </a:p>
          <a:p>
            <a:pPr marL="0" lvl="0" indent="0" algn="ctr">
              <a:lnSpc>
                <a:spcPts val="10500"/>
              </a:lnSpc>
              <a:spcBef>
                <a:spcPct val="0"/>
              </a:spcBef>
            </a:pPr>
            <a:r>
              <a:rPr lang="en-US" sz="7500" b="1" dirty="0">
                <a:solidFill>
                  <a:srgbClr val="10315C"/>
                </a:solidFill>
                <a:latin typeface="Poppins Bold"/>
                <a:ea typeface="Poppins Bold"/>
                <a:cs typeface="Poppins Bold"/>
                <a:sym typeface="Poppins Bold"/>
              </a:rPr>
              <a:t> Underwriter</a:t>
            </a:r>
          </a:p>
        </p:txBody>
      </p:sp>
      <p:pic>
        <p:nvPicPr>
          <p:cNvPr id="15" name="Picture 14" descr="Blue text on a black background&#10;&#10;Description automatically generated">
            <a:extLst>
              <a:ext uri="{FF2B5EF4-FFF2-40B4-BE49-F238E27FC236}">
                <a16:creationId xmlns:a16="http://schemas.microsoft.com/office/drawing/2014/main" id="{196D4602-9ED3-788B-7680-CAAC52762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7625" y="4099980"/>
            <a:ext cx="9529771" cy="4475096"/>
          </a:xfrm>
          <a:prstGeom prst="rect">
            <a:avLst/>
          </a:prstGeom>
        </p:spPr>
        <p:txBody>
          <a:bodyPr lIns="0" tIns="0" rIns="0" bIns="0" rtlCol="0" anchor="t">
            <a:spAutoFit/>
          </a:bodyPr>
          <a:lstStyle/>
          <a:p>
            <a:pPr algn="ctr">
              <a:lnSpc>
                <a:spcPts val="5866"/>
              </a:lnSpc>
            </a:pPr>
            <a:r>
              <a:rPr lang="en-US" sz="4190">
                <a:solidFill>
                  <a:srgbClr val="10315C"/>
                </a:solidFill>
                <a:latin typeface="Poppins"/>
                <a:ea typeface="Poppins"/>
                <a:cs typeface="Poppins"/>
                <a:sym typeface="Poppins"/>
              </a:rPr>
              <a:t>A fire has caused damage to a building that your insurance company covers. I need to find out the cause of damage and the appropriate payment. </a:t>
            </a:r>
          </a:p>
          <a:p>
            <a:pPr marL="0" lvl="0" indent="0" algn="ctr">
              <a:lnSpc>
                <a:spcPts val="5866"/>
              </a:lnSpc>
              <a:spcBef>
                <a:spcPct val="0"/>
              </a:spcBef>
            </a:pPr>
            <a:r>
              <a:rPr lang="en-US" sz="4190">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a:off x="10596023" y="3332352"/>
            <a:ext cx="6189601" cy="6134176"/>
            <a:chOff x="0" y="0"/>
            <a:chExt cx="8252802" cy="8178902"/>
          </a:xfrm>
        </p:grpSpPr>
        <p:sp>
          <p:nvSpPr>
            <p:cNvPr id="11" name="TextBox 11"/>
            <p:cNvSpPr txBox="1"/>
            <p:nvPr/>
          </p:nvSpPr>
          <p:spPr>
            <a:xfrm>
              <a:off x="891921" y="162597"/>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Broker</a:t>
              </a:r>
            </a:p>
          </p:txBody>
        </p:sp>
        <p:sp>
          <p:nvSpPr>
            <p:cNvPr id="12" name="Freeform 12"/>
            <p:cNvSpPr/>
            <p:nvPr/>
          </p:nvSpPr>
          <p:spPr>
            <a:xfrm>
              <a:off x="304112" y="0"/>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304112" y="2312450"/>
              <a:ext cx="1195427" cy="1195427"/>
            </a:xfrm>
            <a:custGeom>
              <a:avLst/>
              <a:gdLst/>
              <a:ahLst/>
              <a:cxnLst/>
              <a:rect l="l" t="t" r="r" b="b"/>
              <a:pathLst>
                <a:path w="1195427" h="1195427">
                  <a:moveTo>
                    <a:pt x="0" y="0"/>
                  </a:moveTo>
                  <a:lnTo>
                    <a:pt x="1195428" y="0"/>
                  </a:lnTo>
                  <a:lnTo>
                    <a:pt x="1195428" y="1195428"/>
                  </a:lnTo>
                  <a:lnTo>
                    <a:pt x="0" y="1195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304112" y="4640509"/>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304112" y="6959126"/>
              <a:ext cx="1219776" cy="1219776"/>
            </a:xfrm>
            <a:custGeom>
              <a:avLst/>
              <a:gdLst/>
              <a:ahLst/>
              <a:cxnLst/>
              <a:rect l="l" t="t" r="r" b="b"/>
              <a:pathLst>
                <a:path w="1219776" h="1219776">
                  <a:moveTo>
                    <a:pt x="0" y="0"/>
                  </a:moveTo>
                  <a:lnTo>
                    <a:pt x="1219776" y="0"/>
                  </a:lnTo>
                  <a:lnTo>
                    <a:pt x="1219776" y="1219776"/>
                  </a:lnTo>
                  <a:lnTo>
                    <a:pt x="0" y="1219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1607483" y="2484952"/>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Underwriter</a:t>
              </a:r>
            </a:p>
          </p:txBody>
        </p:sp>
        <p:sp>
          <p:nvSpPr>
            <p:cNvPr id="17" name="TextBox 17"/>
            <p:cNvSpPr txBox="1"/>
            <p:nvPr/>
          </p:nvSpPr>
          <p:spPr>
            <a:xfrm>
              <a:off x="0" y="4778088"/>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Actuary </a:t>
              </a:r>
            </a:p>
          </p:txBody>
        </p:sp>
        <p:sp>
          <p:nvSpPr>
            <p:cNvPr id="18" name="TextBox 18"/>
            <p:cNvSpPr txBox="1"/>
            <p:nvPr/>
          </p:nvSpPr>
          <p:spPr>
            <a:xfrm>
              <a:off x="304112" y="7092476"/>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Loss Adjuster</a:t>
              </a:r>
            </a:p>
          </p:txBody>
        </p:sp>
      </p:grpSp>
      <p:grpSp>
        <p:nvGrpSpPr>
          <p:cNvPr id="19" name="Group 19"/>
          <p:cNvGrpSpPr/>
          <p:nvPr/>
        </p:nvGrpSpPr>
        <p:grpSpPr>
          <a:xfrm rot="-5400000">
            <a:off x="6175257" y="6251097"/>
            <a:ext cx="6661402" cy="47625"/>
            <a:chOff x="0" y="0"/>
            <a:chExt cx="1754443" cy="12543"/>
          </a:xfrm>
        </p:grpSpPr>
        <p:sp>
          <p:nvSpPr>
            <p:cNvPr id="20" name="Freeform 20"/>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1" name="TextBox 21"/>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pic>
        <p:nvPicPr>
          <p:cNvPr id="23" name="Picture 22" descr="Blue text on a black background&#10;&#10;Description automatically generated">
            <a:extLst>
              <a:ext uri="{FF2B5EF4-FFF2-40B4-BE49-F238E27FC236}">
                <a16:creationId xmlns:a16="http://schemas.microsoft.com/office/drawing/2014/main" id="{08510C9D-FAAF-FE78-2BB1-AB59AF94B35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47625" y="4099980"/>
            <a:ext cx="9529771" cy="4475096"/>
          </a:xfrm>
          <a:prstGeom prst="rect">
            <a:avLst/>
          </a:prstGeom>
        </p:spPr>
        <p:txBody>
          <a:bodyPr lIns="0" tIns="0" rIns="0" bIns="0" rtlCol="0" anchor="t">
            <a:spAutoFit/>
          </a:bodyPr>
          <a:lstStyle/>
          <a:p>
            <a:pPr algn="ctr">
              <a:lnSpc>
                <a:spcPts val="5866"/>
              </a:lnSpc>
            </a:pPr>
            <a:r>
              <a:rPr lang="en-US" sz="4190">
                <a:solidFill>
                  <a:srgbClr val="10315C"/>
                </a:solidFill>
                <a:latin typeface="Poppins"/>
                <a:ea typeface="Poppins"/>
                <a:cs typeface="Poppins"/>
                <a:sym typeface="Poppins"/>
              </a:rPr>
              <a:t>A fire has caused damage to a building that your insurance company covers. I need to find out the cause of damage and the appropriate payment. </a:t>
            </a:r>
          </a:p>
          <a:p>
            <a:pPr marL="0" lvl="0" indent="0" algn="ctr">
              <a:lnSpc>
                <a:spcPts val="5866"/>
              </a:lnSpc>
              <a:spcBef>
                <a:spcPct val="0"/>
              </a:spcBef>
            </a:pPr>
            <a:r>
              <a:rPr lang="en-US" sz="4190">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rot="-5400000">
            <a:off x="6175257" y="6251097"/>
            <a:ext cx="6661402" cy="47625"/>
            <a:chOff x="0" y="0"/>
            <a:chExt cx="1754443" cy="12543"/>
          </a:xfrm>
        </p:grpSpPr>
        <p:sp>
          <p:nvSpPr>
            <p:cNvPr id="11" name="Freeform 11"/>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12" name="TextBox 12"/>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482146" y="4942115"/>
            <a:ext cx="8805854" cy="2695575"/>
          </a:xfrm>
          <a:prstGeom prst="rect">
            <a:avLst/>
          </a:prstGeom>
        </p:spPr>
        <p:txBody>
          <a:bodyPr lIns="0" tIns="0" rIns="0" bIns="0" rtlCol="0" anchor="t">
            <a:spAutoFit/>
          </a:bodyPr>
          <a:lstStyle/>
          <a:p>
            <a:pPr algn="ctr">
              <a:lnSpc>
                <a:spcPts val="10500"/>
              </a:lnSpc>
            </a:pPr>
            <a:r>
              <a:rPr lang="en-US" sz="7500" b="1">
                <a:solidFill>
                  <a:srgbClr val="10315C"/>
                </a:solidFill>
                <a:latin typeface="Poppins Bold"/>
                <a:ea typeface="Poppins Bold"/>
                <a:cs typeface="Poppins Bold"/>
                <a:sym typeface="Poppins Bold"/>
              </a:rPr>
              <a:t>A loss</a:t>
            </a:r>
          </a:p>
          <a:p>
            <a:pPr marL="0" lvl="0" indent="0" algn="ctr">
              <a:lnSpc>
                <a:spcPts val="10500"/>
              </a:lnSpc>
              <a:spcBef>
                <a:spcPct val="0"/>
              </a:spcBef>
            </a:pPr>
            <a:r>
              <a:rPr lang="en-US" sz="7500" b="1">
                <a:solidFill>
                  <a:srgbClr val="10315C"/>
                </a:solidFill>
                <a:latin typeface="Poppins Bold"/>
                <a:ea typeface="Poppins Bold"/>
                <a:cs typeface="Poppins Bold"/>
                <a:sym typeface="Poppins Bold"/>
              </a:rPr>
              <a:t>Adjuster</a:t>
            </a:r>
          </a:p>
        </p:txBody>
      </p:sp>
      <p:pic>
        <p:nvPicPr>
          <p:cNvPr id="15" name="Picture 14" descr="Blue text on a black background&#10;&#10;Description automatically generated">
            <a:extLst>
              <a:ext uri="{FF2B5EF4-FFF2-40B4-BE49-F238E27FC236}">
                <a16:creationId xmlns:a16="http://schemas.microsoft.com/office/drawing/2014/main" id="{8744C6E8-9D3E-BF7C-0770-F35691BEC9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105503"/>
            <a:ext cx="9191625" cy="4445000"/>
          </a:xfrm>
          <a:prstGeom prst="rect">
            <a:avLst/>
          </a:prstGeom>
        </p:spPr>
        <p:txBody>
          <a:bodyPr lIns="0" tIns="0" rIns="0" bIns="0" rtlCol="0" anchor="t">
            <a:spAutoFit/>
          </a:bodyPr>
          <a:lstStyle/>
          <a:p>
            <a:pPr algn="ctr">
              <a:lnSpc>
                <a:spcPts val="7000"/>
              </a:lnSpc>
            </a:pPr>
            <a:r>
              <a:rPr lang="en-US" sz="5000">
                <a:solidFill>
                  <a:srgbClr val="10315C"/>
                </a:solidFill>
                <a:latin typeface="Poppins"/>
                <a:ea typeface="Poppins"/>
                <a:cs typeface="Poppins"/>
                <a:sym typeface="Poppins"/>
              </a:rPr>
              <a:t>I need to find the suitable insurance policy for a music concert with 60,000 attendees. </a:t>
            </a:r>
          </a:p>
          <a:p>
            <a:pPr marL="0" lvl="0" indent="0" algn="ctr">
              <a:lnSpc>
                <a:spcPts val="7000"/>
              </a:lnSpc>
              <a:spcBef>
                <a:spcPct val="0"/>
              </a:spcBef>
            </a:pPr>
            <a:r>
              <a:rPr lang="en-US" sz="5000">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a:off x="10596023" y="3332352"/>
            <a:ext cx="6189601" cy="6134176"/>
            <a:chOff x="0" y="0"/>
            <a:chExt cx="8252802" cy="8178902"/>
          </a:xfrm>
        </p:grpSpPr>
        <p:sp>
          <p:nvSpPr>
            <p:cNvPr id="11" name="TextBox 11"/>
            <p:cNvSpPr txBox="1"/>
            <p:nvPr/>
          </p:nvSpPr>
          <p:spPr>
            <a:xfrm>
              <a:off x="891921" y="162597"/>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Broker</a:t>
              </a:r>
            </a:p>
          </p:txBody>
        </p:sp>
        <p:sp>
          <p:nvSpPr>
            <p:cNvPr id="12" name="Freeform 12"/>
            <p:cNvSpPr/>
            <p:nvPr/>
          </p:nvSpPr>
          <p:spPr>
            <a:xfrm>
              <a:off x="304112" y="0"/>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304112" y="2312450"/>
              <a:ext cx="1195427" cy="1195427"/>
            </a:xfrm>
            <a:custGeom>
              <a:avLst/>
              <a:gdLst/>
              <a:ahLst/>
              <a:cxnLst/>
              <a:rect l="l" t="t" r="r" b="b"/>
              <a:pathLst>
                <a:path w="1195427" h="1195427">
                  <a:moveTo>
                    <a:pt x="0" y="0"/>
                  </a:moveTo>
                  <a:lnTo>
                    <a:pt x="1195428" y="0"/>
                  </a:lnTo>
                  <a:lnTo>
                    <a:pt x="1195428" y="1195428"/>
                  </a:lnTo>
                  <a:lnTo>
                    <a:pt x="0" y="1195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304112" y="4640509"/>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304112" y="6959126"/>
              <a:ext cx="1219776" cy="1219776"/>
            </a:xfrm>
            <a:custGeom>
              <a:avLst/>
              <a:gdLst/>
              <a:ahLst/>
              <a:cxnLst/>
              <a:rect l="l" t="t" r="r" b="b"/>
              <a:pathLst>
                <a:path w="1219776" h="1219776">
                  <a:moveTo>
                    <a:pt x="0" y="0"/>
                  </a:moveTo>
                  <a:lnTo>
                    <a:pt x="1219776" y="0"/>
                  </a:lnTo>
                  <a:lnTo>
                    <a:pt x="1219776" y="1219776"/>
                  </a:lnTo>
                  <a:lnTo>
                    <a:pt x="0" y="1219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1607483" y="2484952"/>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Underwriter</a:t>
              </a:r>
            </a:p>
          </p:txBody>
        </p:sp>
        <p:sp>
          <p:nvSpPr>
            <p:cNvPr id="17" name="TextBox 17"/>
            <p:cNvSpPr txBox="1"/>
            <p:nvPr/>
          </p:nvSpPr>
          <p:spPr>
            <a:xfrm>
              <a:off x="0" y="4778088"/>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Actuary </a:t>
              </a:r>
            </a:p>
          </p:txBody>
        </p:sp>
        <p:sp>
          <p:nvSpPr>
            <p:cNvPr id="18" name="TextBox 18"/>
            <p:cNvSpPr txBox="1"/>
            <p:nvPr/>
          </p:nvSpPr>
          <p:spPr>
            <a:xfrm>
              <a:off x="304112" y="7092476"/>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Loss Adjuster</a:t>
              </a:r>
            </a:p>
          </p:txBody>
        </p:sp>
      </p:grpSp>
      <p:grpSp>
        <p:nvGrpSpPr>
          <p:cNvPr id="19" name="Group 19"/>
          <p:cNvGrpSpPr/>
          <p:nvPr/>
        </p:nvGrpSpPr>
        <p:grpSpPr>
          <a:xfrm rot="-5400000">
            <a:off x="6175257" y="6251097"/>
            <a:ext cx="6661402" cy="47625"/>
            <a:chOff x="0" y="0"/>
            <a:chExt cx="1754443" cy="12543"/>
          </a:xfrm>
        </p:grpSpPr>
        <p:sp>
          <p:nvSpPr>
            <p:cNvPr id="20" name="Freeform 20"/>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1" name="TextBox 21"/>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pic>
        <p:nvPicPr>
          <p:cNvPr id="23" name="Picture 22" descr="Blue text on a black background&#10;&#10;Description automatically generated">
            <a:extLst>
              <a:ext uri="{FF2B5EF4-FFF2-40B4-BE49-F238E27FC236}">
                <a16:creationId xmlns:a16="http://schemas.microsoft.com/office/drawing/2014/main" id="{1E5C8EB3-7F91-C42A-86B8-4FB2D270C1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4105503"/>
            <a:ext cx="9191625" cy="4445000"/>
          </a:xfrm>
          <a:prstGeom prst="rect">
            <a:avLst/>
          </a:prstGeom>
        </p:spPr>
        <p:txBody>
          <a:bodyPr lIns="0" tIns="0" rIns="0" bIns="0" rtlCol="0" anchor="t">
            <a:spAutoFit/>
          </a:bodyPr>
          <a:lstStyle/>
          <a:p>
            <a:pPr algn="ctr">
              <a:lnSpc>
                <a:spcPts val="7000"/>
              </a:lnSpc>
            </a:pPr>
            <a:r>
              <a:rPr lang="en-US" sz="5000">
                <a:solidFill>
                  <a:srgbClr val="10315C"/>
                </a:solidFill>
                <a:latin typeface="Poppins"/>
                <a:ea typeface="Poppins"/>
                <a:cs typeface="Poppins"/>
                <a:sym typeface="Poppins"/>
              </a:rPr>
              <a:t>I need to find the suitable insurance policy for a music concert with 60,000 attendees. </a:t>
            </a:r>
          </a:p>
          <a:p>
            <a:pPr marL="0" lvl="0" indent="0" algn="ctr">
              <a:lnSpc>
                <a:spcPts val="7000"/>
              </a:lnSpc>
              <a:spcBef>
                <a:spcPct val="0"/>
              </a:spcBef>
            </a:pPr>
            <a:r>
              <a:rPr lang="en-US" sz="5000">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rot="-5400000">
            <a:off x="6175257" y="6251097"/>
            <a:ext cx="6661402" cy="47625"/>
            <a:chOff x="0" y="0"/>
            <a:chExt cx="1754443" cy="12543"/>
          </a:xfrm>
        </p:grpSpPr>
        <p:sp>
          <p:nvSpPr>
            <p:cNvPr id="11" name="Freeform 11"/>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12" name="TextBox 12"/>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482146" y="4029303"/>
            <a:ext cx="8805854" cy="4029075"/>
          </a:xfrm>
          <a:prstGeom prst="rect">
            <a:avLst/>
          </a:prstGeom>
        </p:spPr>
        <p:txBody>
          <a:bodyPr lIns="0" tIns="0" rIns="0" bIns="0" rtlCol="0" anchor="t">
            <a:spAutoFit/>
          </a:bodyPr>
          <a:lstStyle/>
          <a:p>
            <a:pPr algn="ctr">
              <a:lnSpc>
                <a:spcPts val="10500"/>
              </a:lnSpc>
            </a:pPr>
            <a:r>
              <a:rPr lang="en-US" sz="7500" b="1">
                <a:solidFill>
                  <a:srgbClr val="10315C"/>
                </a:solidFill>
                <a:latin typeface="Poppins Bold"/>
                <a:ea typeface="Poppins Bold"/>
                <a:cs typeface="Poppins Bold"/>
                <a:sym typeface="Poppins Bold"/>
              </a:rPr>
              <a:t>An</a:t>
            </a:r>
          </a:p>
          <a:p>
            <a:pPr algn="ctr">
              <a:lnSpc>
                <a:spcPts val="10500"/>
              </a:lnSpc>
            </a:pPr>
            <a:r>
              <a:rPr lang="en-US" sz="7500" b="1">
                <a:solidFill>
                  <a:srgbClr val="10315C"/>
                </a:solidFill>
                <a:latin typeface="Poppins Bold"/>
                <a:ea typeface="Poppins Bold"/>
                <a:cs typeface="Poppins Bold"/>
                <a:sym typeface="Poppins Bold"/>
              </a:rPr>
              <a:t>Insurance</a:t>
            </a:r>
          </a:p>
          <a:p>
            <a:pPr marL="0" lvl="0" indent="0" algn="ctr">
              <a:lnSpc>
                <a:spcPts val="10500"/>
              </a:lnSpc>
              <a:spcBef>
                <a:spcPct val="0"/>
              </a:spcBef>
            </a:pPr>
            <a:r>
              <a:rPr lang="en-US" sz="7500" b="1">
                <a:solidFill>
                  <a:srgbClr val="10315C"/>
                </a:solidFill>
                <a:latin typeface="Poppins Bold"/>
                <a:ea typeface="Poppins Bold"/>
                <a:cs typeface="Poppins Bold"/>
                <a:sym typeface="Poppins Bold"/>
              </a:rPr>
              <a:t>Broker</a:t>
            </a:r>
          </a:p>
        </p:txBody>
      </p:sp>
      <p:pic>
        <p:nvPicPr>
          <p:cNvPr id="15" name="Picture 14" descr="Blue text on a black background&#10;&#10;Description automatically generated">
            <a:extLst>
              <a:ext uri="{FF2B5EF4-FFF2-40B4-BE49-F238E27FC236}">
                <a16:creationId xmlns:a16="http://schemas.microsoft.com/office/drawing/2014/main" id="{EE7C74E0-99ED-7AE5-F20B-E22339514D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3703955"/>
            <a:ext cx="9191625" cy="5554345"/>
          </a:xfrm>
          <a:prstGeom prst="rect">
            <a:avLst/>
          </a:prstGeom>
        </p:spPr>
        <p:txBody>
          <a:bodyPr lIns="0" tIns="0" rIns="0" bIns="0" rtlCol="0" anchor="t">
            <a:spAutoFit/>
          </a:bodyPr>
          <a:lstStyle/>
          <a:p>
            <a:pPr algn="ctr">
              <a:lnSpc>
                <a:spcPts val="7279"/>
              </a:lnSpc>
            </a:pPr>
            <a:r>
              <a:rPr lang="en-US" sz="5199">
                <a:solidFill>
                  <a:srgbClr val="10315C"/>
                </a:solidFill>
                <a:latin typeface="Poppins"/>
                <a:ea typeface="Poppins"/>
                <a:cs typeface="Poppins"/>
                <a:sym typeface="Poppins"/>
              </a:rPr>
              <a:t>I need to work out the probability and financial consequences if one of our client’s cruise ships were to sink. </a:t>
            </a:r>
          </a:p>
          <a:p>
            <a:pPr marL="0" lvl="0" indent="0" algn="ctr">
              <a:lnSpc>
                <a:spcPts val="7279"/>
              </a:lnSpc>
              <a:spcBef>
                <a:spcPct val="0"/>
              </a:spcBef>
            </a:pPr>
            <a:r>
              <a:rPr lang="en-US" sz="5199">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a:off x="10596023" y="3332352"/>
            <a:ext cx="6189601" cy="6134176"/>
            <a:chOff x="0" y="0"/>
            <a:chExt cx="8252802" cy="8178902"/>
          </a:xfrm>
        </p:grpSpPr>
        <p:sp>
          <p:nvSpPr>
            <p:cNvPr id="11" name="TextBox 11"/>
            <p:cNvSpPr txBox="1"/>
            <p:nvPr/>
          </p:nvSpPr>
          <p:spPr>
            <a:xfrm>
              <a:off x="891921" y="162597"/>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Broker</a:t>
              </a:r>
            </a:p>
          </p:txBody>
        </p:sp>
        <p:sp>
          <p:nvSpPr>
            <p:cNvPr id="12" name="Freeform 12"/>
            <p:cNvSpPr/>
            <p:nvPr/>
          </p:nvSpPr>
          <p:spPr>
            <a:xfrm>
              <a:off x="304112" y="0"/>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304112" y="2312450"/>
              <a:ext cx="1195427" cy="1195427"/>
            </a:xfrm>
            <a:custGeom>
              <a:avLst/>
              <a:gdLst/>
              <a:ahLst/>
              <a:cxnLst/>
              <a:rect l="l" t="t" r="r" b="b"/>
              <a:pathLst>
                <a:path w="1195427" h="1195427">
                  <a:moveTo>
                    <a:pt x="0" y="0"/>
                  </a:moveTo>
                  <a:lnTo>
                    <a:pt x="1195428" y="0"/>
                  </a:lnTo>
                  <a:lnTo>
                    <a:pt x="1195428" y="1195428"/>
                  </a:lnTo>
                  <a:lnTo>
                    <a:pt x="0" y="1195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304112" y="4640509"/>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304112" y="6959126"/>
              <a:ext cx="1219776" cy="1219776"/>
            </a:xfrm>
            <a:custGeom>
              <a:avLst/>
              <a:gdLst/>
              <a:ahLst/>
              <a:cxnLst/>
              <a:rect l="l" t="t" r="r" b="b"/>
              <a:pathLst>
                <a:path w="1219776" h="1219776">
                  <a:moveTo>
                    <a:pt x="0" y="0"/>
                  </a:moveTo>
                  <a:lnTo>
                    <a:pt x="1219776" y="0"/>
                  </a:lnTo>
                  <a:lnTo>
                    <a:pt x="1219776" y="1219776"/>
                  </a:lnTo>
                  <a:lnTo>
                    <a:pt x="0" y="1219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1607483" y="2484952"/>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Underwriter</a:t>
              </a:r>
            </a:p>
          </p:txBody>
        </p:sp>
        <p:sp>
          <p:nvSpPr>
            <p:cNvPr id="17" name="TextBox 17"/>
            <p:cNvSpPr txBox="1"/>
            <p:nvPr/>
          </p:nvSpPr>
          <p:spPr>
            <a:xfrm>
              <a:off x="0" y="4778088"/>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Actuary </a:t>
              </a:r>
            </a:p>
          </p:txBody>
        </p:sp>
        <p:sp>
          <p:nvSpPr>
            <p:cNvPr id="18" name="TextBox 18"/>
            <p:cNvSpPr txBox="1"/>
            <p:nvPr/>
          </p:nvSpPr>
          <p:spPr>
            <a:xfrm>
              <a:off x="304112" y="7092476"/>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Loss Adjuster</a:t>
              </a:r>
            </a:p>
          </p:txBody>
        </p:sp>
      </p:grpSp>
      <p:grpSp>
        <p:nvGrpSpPr>
          <p:cNvPr id="19" name="Group 19"/>
          <p:cNvGrpSpPr/>
          <p:nvPr/>
        </p:nvGrpSpPr>
        <p:grpSpPr>
          <a:xfrm rot="-5400000">
            <a:off x="6175257" y="6251097"/>
            <a:ext cx="6661402" cy="47625"/>
            <a:chOff x="0" y="0"/>
            <a:chExt cx="1754443" cy="12543"/>
          </a:xfrm>
        </p:grpSpPr>
        <p:sp>
          <p:nvSpPr>
            <p:cNvPr id="20" name="Freeform 20"/>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1" name="TextBox 21"/>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pic>
        <p:nvPicPr>
          <p:cNvPr id="23" name="Picture 22" descr="Blue text on a black background&#10;&#10;Description automatically generated">
            <a:extLst>
              <a:ext uri="{FF2B5EF4-FFF2-40B4-BE49-F238E27FC236}">
                <a16:creationId xmlns:a16="http://schemas.microsoft.com/office/drawing/2014/main" id="{A0CA702D-76BA-E179-4079-B5123AE77F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0" y="3703955"/>
            <a:ext cx="9191625" cy="5554345"/>
          </a:xfrm>
          <a:prstGeom prst="rect">
            <a:avLst/>
          </a:prstGeom>
        </p:spPr>
        <p:txBody>
          <a:bodyPr lIns="0" tIns="0" rIns="0" bIns="0" rtlCol="0" anchor="t">
            <a:spAutoFit/>
          </a:bodyPr>
          <a:lstStyle/>
          <a:p>
            <a:pPr algn="ctr">
              <a:lnSpc>
                <a:spcPts val="7279"/>
              </a:lnSpc>
            </a:pPr>
            <a:r>
              <a:rPr lang="en-US" sz="5199">
                <a:solidFill>
                  <a:srgbClr val="10315C"/>
                </a:solidFill>
                <a:latin typeface="Poppins"/>
                <a:ea typeface="Poppins"/>
                <a:cs typeface="Poppins"/>
                <a:sym typeface="Poppins"/>
              </a:rPr>
              <a:t>I need to work out the probability and financial consequences if one of our client’s cruise ships were to sink. </a:t>
            </a:r>
          </a:p>
          <a:p>
            <a:pPr marL="0" lvl="0" indent="0" algn="ctr">
              <a:lnSpc>
                <a:spcPts val="7279"/>
              </a:lnSpc>
              <a:spcBef>
                <a:spcPct val="0"/>
              </a:spcBef>
            </a:pPr>
            <a:r>
              <a:rPr lang="en-US" sz="5199">
                <a:solidFill>
                  <a:srgbClr val="10315C"/>
                </a:solidFill>
                <a:latin typeface="Poppins"/>
                <a:ea typeface="Poppins"/>
                <a:cs typeface="Poppins"/>
                <a:sym typeface="Poppins"/>
              </a:rPr>
              <a:t>Who am I?</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rot="-5400000">
            <a:off x="6175257" y="6251097"/>
            <a:ext cx="6661402" cy="47625"/>
            <a:chOff x="0" y="0"/>
            <a:chExt cx="1754443" cy="12543"/>
          </a:xfrm>
        </p:grpSpPr>
        <p:sp>
          <p:nvSpPr>
            <p:cNvPr id="11" name="Freeform 11"/>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12" name="TextBox 12"/>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9482146" y="5190490"/>
            <a:ext cx="8805854" cy="1362075"/>
          </a:xfrm>
          <a:prstGeom prst="rect">
            <a:avLst/>
          </a:prstGeom>
        </p:spPr>
        <p:txBody>
          <a:bodyPr lIns="0" tIns="0" rIns="0" bIns="0" rtlCol="0" anchor="t">
            <a:spAutoFit/>
          </a:bodyPr>
          <a:lstStyle/>
          <a:p>
            <a:pPr marL="0" lvl="0" indent="0" algn="ctr">
              <a:lnSpc>
                <a:spcPts val="10500"/>
              </a:lnSpc>
              <a:spcBef>
                <a:spcPct val="0"/>
              </a:spcBef>
            </a:pPr>
            <a:r>
              <a:rPr lang="en-US" sz="7500" b="1">
                <a:solidFill>
                  <a:srgbClr val="10315C"/>
                </a:solidFill>
                <a:latin typeface="Poppins Bold"/>
                <a:ea typeface="Poppins Bold"/>
                <a:cs typeface="Poppins Bold"/>
                <a:sym typeface="Poppins Bold"/>
              </a:rPr>
              <a:t>An Actuary</a:t>
            </a:r>
          </a:p>
        </p:txBody>
      </p:sp>
      <p:pic>
        <p:nvPicPr>
          <p:cNvPr id="15" name="Picture 14" descr="Blue text on a black background&#10;&#10;Description automatically generated">
            <a:extLst>
              <a:ext uri="{FF2B5EF4-FFF2-40B4-BE49-F238E27FC236}">
                <a16:creationId xmlns:a16="http://schemas.microsoft.com/office/drawing/2014/main" id="{C27E06B8-27DB-833A-547E-FB29EA3F59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728654" y="3861910"/>
            <a:ext cx="8415346" cy="4635500"/>
          </a:xfrm>
          <a:prstGeom prst="rect">
            <a:avLst/>
          </a:prstGeom>
        </p:spPr>
        <p:txBody>
          <a:bodyPr lIns="0" tIns="0" rIns="0" bIns="0" rtlCol="0" anchor="t">
            <a:spAutoFit/>
          </a:bodyPr>
          <a:lstStyle/>
          <a:p>
            <a:pPr marL="0" lvl="0" indent="0" algn="ctr">
              <a:lnSpc>
                <a:spcPts val="9100"/>
              </a:lnSpc>
              <a:spcBef>
                <a:spcPct val="0"/>
              </a:spcBef>
            </a:pPr>
            <a:r>
              <a:rPr lang="en-US" sz="6500">
                <a:solidFill>
                  <a:srgbClr val="10315C"/>
                </a:solidFill>
                <a:latin typeface="Poppins"/>
                <a:ea typeface="Poppins"/>
                <a:cs typeface="Poppins"/>
                <a:sym typeface="Poppins"/>
              </a:rPr>
              <a:t>Write your own scenario for one of the four careers and quiz someone else.</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Who am I?</a:t>
            </a:r>
          </a:p>
        </p:txBody>
      </p:sp>
      <p:grpSp>
        <p:nvGrpSpPr>
          <p:cNvPr id="10" name="Group 10"/>
          <p:cNvGrpSpPr/>
          <p:nvPr/>
        </p:nvGrpSpPr>
        <p:grpSpPr>
          <a:xfrm>
            <a:off x="10596023" y="3332352"/>
            <a:ext cx="6189601" cy="6134176"/>
            <a:chOff x="0" y="0"/>
            <a:chExt cx="8252802" cy="8178902"/>
          </a:xfrm>
        </p:grpSpPr>
        <p:sp>
          <p:nvSpPr>
            <p:cNvPr id="11" name="TextBox 11"/>
            <p:cNvSpPr txBox="1"/>
            <p:nvPr/>
          </p:nvSpPr>
          <p:spPr>
            <a:xfrm>
              <a:off x="891921" y="162597"/>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Broker</a:t>
              </a:r>
            </a:p>
          </p:txBody>
        </p:sp>
        <p:sp>
          <p:nvSpPr>
            <p:cNvPr id="12" name="Freeform 12"/>
            <p:cNvSpPr/>
            <p:nvPr/>
          </p:nvSpPr>
          <p:spPr>
            <a:xfrm>
              <a:off x="304112" y="0"/>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3" name="Freeform 13"/>
            <p:cNvSpPr/>
            <p:nvPr/>
          </p:nvSpPr>
          <p:spPr>
            <a:xfrm>
              <a:off x="304112" y="2312450"/>
              <a:ext cx="1195427" cy="1195427"/>
            </a:xfrm>
            <a:custGeom>
              <a:avLst/>
              <a:gdLst/>
              <a:ahLst/>
              <a:cxnLst/>
              <a:rect l="l" t="t" r="r" b="b"/>
              <a:pathLst>
                <a:path w="1195427" h="1195427">
                  <a:moveTo>
                    <a:pt x="0" y="0"/>
                  </a:moveTo>
                  <a:lnTo>
                    <a:pt x="1195428" y="0"/>
                  </a:lnTo>
                  <a:lnTo>
                    <a:pt x="1195428" y="1195428"/>
                  </a:lnTo>
                  <a:lnTo>
                    <a:pt x="0" y="11954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4" name="Freeform 14"/>
            <p:cNvSpPr/>
            <p:nvPr/>
          </p:nvSpPr>
          <p:spPr>
            <a:xfrm>
              <a:off x="304112" y="4640509"/>
              <a:ext cx="1175617" cy="1175617"/>
            </a:xfrm>
            <a:custGeom>
              <a:avLst/>
              <a:gdLst/>
              <a:ahLst/>
              <a:cxnLst/>
              <a:rect l="l" t="t" r="r" b="b"/>
              <a:pathLst>
                <a:path w="1175617" h="1175617">
                  <a:moveTo>
                    <a:pt x="0" y="0"/>
                  </a:moveTo>
                  <a:lnTo>
                    <a:pt x="1175617" y="0"/>
                  </a:lnTo>
                  <a:lnTo>
                    <a:pt x="1175617" y="1175617"/>
                  </a:lnTo>
                  <a:lnTo>
                    <a:pt x="0" y="117561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5" name="Freeform 15"/>
            <p:cNvSpPr/>
            <p:nvPr/>
          </p:nvSpPr>
          <p:spPr>
            <a:xfrm>
              <a:off x="304112" y="6959126"/>
              <a:ext cx="1219776" cy="1219776"/>
            </a:xfrm>
            <a:custGeom>
              <a:avLst/>
              <a:gdLst/>
              <a:ahLst/>
              <a:cxnLst/>
              <a:rect l="l" t="t" r="r" b="b"/>
              <a:pathLst>
                <a:path w="1219776" h="1219776">
                  <a:moveTo>
                    <a:pt x="0" y="0"/>
                  </a:moveTo>
                  <a:lnTo>
                    <a:pt x="1219776" y="0"/>
                  </a:lnTo>
                  <a:lnTo>
                    <a:pt x="1219776" y="1219776"/>
                  </a:lnTo>
                  <a:lnTo>
                    <a:pt x="0" y="12197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6" name="TextBox 16"/>
            <p:cNvSpPr txBox="1"/>
            <p:nvPr/>
          </p:nvSpPr>
          <p:spPr>
            <a:xfrm>
              <a:off x="1607483" y="2484952"/>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Insurance Underwriter</a:t>
              </a:r>
            </a:p>
          </p:txBody>
        </p:sp>
        <p:sp>
          <p:nvSpPr>
            <p:cNvPr id="17" name="TextBox 17"/>
            <p:cNvSpPr txBox="1"/>
            <p:nvPr/>
          </p:nvSpPr>
          <p:spPr>
            <a:xfrm>
              <a:off x="0" y="4778088"/>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Actuary </a:t>
              </a:r>
            </a:p>
          </p:txBody>
        </p:sp>
        <p:sp>
          <p:nvSpPr>
            <p:cNvPr id="18" name="TextBox 18"/>
            <p:cNvSpPr txBox="1"/>
            <p:nvPr/>
          </p:nvSpPr>
          <p:spPr>
            <a:xfrm>
              <a:off x="304112" y="7092476"/>
              <a:ext cx="6645319" cy="758190"/>
            </a:xfrm>
            <a:prstGeom prst="rect">
              <a:avLst/>
            </a:prstGeom>
          </p:spPr>
          <p:txBody>
            <a:bodyPr lIns="0" tIns="0" rIns="0" bIns="0" rtlCol="0" anchor="t">
              <a:spAutoFit/>
            </a:bodyPr>
            <a:lstStyle/>
            <a:p>
              <a:pPr marL="0" lvl="0" indent="0" algn="ctr">
                <a:lnSpc>
                  <a:spcPts val="4620"/>
                </a:lnSpc>
                <a:spcBef>
                  <a:spcPct val="0"/>
                </a:spcBef>
              </a:pPr>
              <a:r>
                <a:rPr lang="en-US" sz="3300" b="1">
                  <a:solidFill>
                    <a:srgbClr val="10315C"/>
                  </a:solidFill>
                  <a:latin typeface="Poppins Bold"/>
                  <a:ea typeface="Poppins Bold"/>
                  <a:cs typeface="Poppins Bold"/>
                  <a:sym typeface="Poppins Bold"/>
                </a:rPr>
                <a:t>Loss Adjuster</a:t>
              </a:r>
            </a:p>
          </p:txBody>
        </p:sp>
      </p:grpSp>
      <p:grpSp>
        <p:nvGrpSpPr>
          <p:cNvPr id="19" name="Group 19"/>
          <p:cNvGrpSpPr/>
          <p:nvPr/>
        </p:nvGrpSpPr>
        <p:grpSpPr>
          <a:xfrm rot="-5400000">
            <a:off x="6175257" y="6251097"/>
            <a:ext cx="6661402" cy="47625"/>
            <a:chOff x="0" y="0"/>
            <a:chExt cx="1754443" cy="12543"/>
          </a:xfrm>
        </p:grpSpPr>
        <p:sp>
          <p:nvSpPr>
            <p:cNvPr id="20" name="Freeform 20"/>
            <p:cNvSpPr/>
            <p:nvPr/>
          </p:nvSpPr>
          <p:spPr>
            <a:xfrm>
              <a:off x="0" y="0"/>
              <a:ext cx="1754443" cy="12543"/>
            </a:xfrm>
            <a:custGeom>
              <a:avLst/>
              <a:gdLst/>
              <a:ahLst/>
              <a:cxnLst/>
              <a:rect l="l" t="t" r="r" b="b"/>
              <a:pathLst>
                <a:path w="1754443" h="12543">
                  <a:moveTo>
                    <a:pt x="0" y="0"/>
                  </a:moveTo>
                  <a:lnTo>
                    <a:pt x="1754443" y="0"/>
                  </a:lnTo>
                  <a:lnTo>
                    <a:pt x="1754443" y="12543"/>
                  </a:lnTo>
                  <a:lnTo>
                    <a:pt x="0" y="12543"/>
                  </a:lnTo>
                  <a:close/>
                </a:path>
              </a:pathLst>
            </a:custGeom>
            <a:solidFill>
              <a:srgbClr val="00CDFF"/>
            </a:solidFill>
          </p:spPr>
          <p:txBody>
            <a:bodyPr/>
            <a:lstStyle/>
            <a:p>
              <a:endParaRPr lang="en-GB"/>
            </a:p>
          </p:txBody>
        </p:sp>
        <p:sp>
          <p:nvSpPr>
            <p:cNvPr id="21" name="TextBox 21"/>
            <p:cNvSpPr txBox="1"/>
            <p:nvPr/>
          </p:nvSpPr>
          <p:spPr>
            <a:xfrm>
              <a:off x="0" y="-38100"/>
              <a:ext cx="1754443" cy="50643"/>
            </a:xfrm>
            <a:prstGeom prst="rect">
              <a:avLst/>
            </a:prstGeom>
          </p:spPr>
          <p:txBody>
            <a:bodyPr lIns="50800" tIns="50800" rIns="50800" bIns="50800" rtlCol="0" anchor="ctr"/>
            <a:lstStyle/>
            <a:p>
              <a:pPr algn="ctr">
                <a:lnSpc>
                  <a:spcPts val="2659"/>
                </a:lnSpc>
              </a:pPr>
              <a:endParaRPr/>
            </a:p>
          </p:txBody>
        </p:sp>
      </p:grpSp>
      <p:pic>
        <p:nvPicPr>
          <p:cNvPr id="23" name="Picture 22" descr="Blue text on a black background&#10;&#10;Description automatically generated">
            <a:extLst>
              <a:ext uri="{FF2B5EF4-FFF2-40B4-BE49-F238E27FC236}">
                <a16:creationId xmlns:a16="http://schemas.microsoft.com/office/drawing/2014/main" id="{AA0F8F53-85BC-F633-4469-08451986E1F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Freeform 3"/>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
        <p:nvSpPr>
          <p:cNvPr id="4" name="TextBox 4"/>
          <p:cNvSpPr txBox="1"/>
          <p:nvPr/>
        </p:nvSpPr>
        <p:spPr>
          <a:xfrm>
            <a:off x="355256" y="3940175"/>
            <a:ext cx="11764349" cy="2273300"/>
          </a:xfrm>
          <a:prstGeom prst="rect">
            <a:avLst/>
          </a:prstGeom>
        </p:spPr>
        <p:txBody>
          <a:bodyPr lIns="0" tIns="0" rIns="0" bIns="0" rtlCol="0" anchor="t">
            <a:spAutoFit/>
          </a:bodyPr>
          <a:lstStyle/>
          <a:p>
            <a:pPr marL="0" lvl="0" indent="0" algn="l">
              <a:lnSpc>
                <a:spcPts val="9099"/>
              </a:lnSpc>
              <a:spcBef>
                <a:spcPct val="0"/>
              </a:spcBef>
            </a:pPr>
            <a:r>
              <a:rPr lang="en-US" sz="6499" dirty="0">
                <a:solidFill>
                  <a:srgbClr val="00CDFF"/>
                </a:solidFill>
                <a:latin typeface="Barlow"/>
                <a:ea typeface="Barlow"/>
                <a:cs typeface="Barlow"/>
                <a:sym typeface="Barlow"/>
              </a:rPr>
              <a:t>What does a career in insurance look like?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2"/>
            <a:stretch>
              <a:fillRect/>
            </a:stretch>
          </a:blipFill>
        </p:spPr>
        <p:txBody>
          <a:bodyPr/>
          <a:lstStyle/>
          <a:p>
            <a:endParaRPr lang="en-GB"/>
          </a:p>
        </p:txBody>
      </p:sp>
      <p:sp>
        <p:nvSpPr>
          <p:cNvPr id="3" name="TextBox 3"/>
          <p:cNvSpPr txBox="1"/>
          <p:nvPr/>
        </p:nvSpPr>
        <p:spPr>
          <a:xfrm>
            <a:off x="362302" y="3777713"/>
            <a:ext cx="10587625" cy="2273300"/>
          </a:xfrm>
          <a:prstGeom prst="rect">
            <a:avLst/>
          </a:prstGeom>
        </p:spPr>
        <p:txBody>
          <a:bodyPr lIns="0" tIns="0" rIns="0" bIns="0" rtlCol="0" anchor="t">
            <a:spAutoFit/>
          </a:bodyPr>
          <a:lstStyle/>
          <a:p>
            <a:pPr marL="0" lvl="0" indent="0" algn="l">
              <a:lnSpc>
                <a:spcPts val="9099"/>
              </a:lnSpc>
              <a:spcBef>
                <a:spcPct val="0"/>
              </a:spcBef>
            </a:pPr>
            <a:r>
              <a:rPr lang="en-US" sz="6499">
                <a:solidFill>
                  <a:srgbClr val="00CDFF"/>
                </a:solidFill>
                <a:latin typeface="Barlow"/>
                <a:ea typeface="Barlow"/>
                <a:cs typeface="Barlow"/>
                <a:sym typeface="Barlow"/>
              </a:rPr>
              <a:t>Which skills are important for these careers?</a:t>
            </a: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3"/>
            <a:stretch>
              <a:fillRect/>
            </a:stretch>
          </a:blipFill>
        </p:spPr>
        <p:txBody>
          <a:bodyPr/>
          <a:lstStyle/>
          <a:p>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878677" y="4039538"/>
            <a:ext cx="16530646" cy="3482975"/>
          </a:xfrm>
          <a:prstGeom prst="rect">
            <a:avLst/>
          </a:prstGeom>
        </p:spPr>
        <p:txBody>
          <a:bodyPr lIns="0" tIns="0" rIns="0" bIns="0" rtlCol="0" anchor="t">
            <a:spAutoFit/>
          </a:bodyPr>
          <a:lstStyle/>
          <a:p>
            <a:pPr marL="0" lvl="0" indent="0" algn="ctr">
              <a:lnSpc>
                <a:spcPts val="9100"/>
              </a:lnSpc>
              <a:spcBef>
                <a:spcPct val="0"/>
              </a:spcBef>
            </a:pPr>
            <a:r>
              <a:rPr lang="en-US" sz="6500">
                <a:solidFill>
                  <a:srgbClr val="10315C"/>
                </a:solidFill>
                <a:latin typeface="Poppins"/>
                <a:ea typeface="Poppins"/>
                <a:cs typeface="Poppins"/>
                <a:sym typeface="Poppins"/>
              </a:rPr>
              <a:t>In pairs, choose a career from the previous task and write a list of 5 skills that would be required for that role.</a:t>
            </a:r>
          </a:p>
        </p:txBody>
      </p:sp>
      <p:sp>
        <p:nvSpPr>
          <p:cNvPr id="9" name="TextBox 9"/>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a:t>
            </a:r>
          </a:p>
        </p:txBody>
      </p:sp>
      <p:sp>
        <p:nvSpPr>
          <p:cNvPr id="10" name="TextBox 10"/>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5 Minutes</a:t>
            </a:r>
          </a:p>
        </p:txBody>
      </p:sp>
      <p:pic>
        <p:nvPicPr>
          <p:cNvPr id="12" name="Picture 11" descr="Blue text on a black background&#10;&#10;Description automatically generated">
            <a:extLst>
              <a:ext uri="{FF2B5EF4-FFF2-40B4-BE49-F238E27FC236}">
                <a16:creationId xmlns:a16="http://schemas.microsoft.com/office/drawing/2014/main" id="{FBB2D065-E315-ABF7-1050-F8DECFAA2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graphicFrame>
        <p:nvGraphicFramePr>
          <p:cNvPr id="8" name="Table 8"/>
          <p:cNvGraphicFramePr>
            <a:graphicFrameLocks noGrp="1"/>
          </p:cNvGraphicFramePr>
          <p:nvPr/>
        </p:nvGraphicFramePr>
        <p:xfrm>
          <a:off x="863494" y="2486479"/>
          <a:ext cx="16561014" cy="7500023"/>
        </p:xfrm>
        <a:graphic>
          <a:graphicData uri="http://schemas.openxmlformats.org/drawingml/2006/table">
            <a:tbl>
              <a:tblPr/>
              <a:tblGrid>
                <a:gridCol w="4069150">
                  <a:extLst>
                    <a:ext uri="{9D8B030D-6E8A-4147-A177-3AD203B41FA5}">
                      <a16:colId xmlns:a16="http://schemas.microsoft.com/office/drawing/2014/main" val="20000"/>
                    </a:ext>
                  </a:extLst>
                </a:gridCol>
                <a:gridCol w="5008154">
                  <a:extLst>
                    <a:ext uri="{9D8B030D-6E8A-4147-A177-3AD203B41FA5}">
                      <a16:colId xmlns:a16="http://schemas.microsoft.com/office/drawing/2014/main" val="20001"/>
                    </a:ext>
                  </a:extLst>
                </a:gridCol>
                <a:gridCol w="7483710">
                  <a:extLst>
                    <a:ext uri="{9D8B030D-6E8A-4147-A177-3AD203B41FA5}">
                      <a16:colId xmlns:a16="http://schemas.microsoft.com/office/drawing/2014/main" val="20002"/>
                    </a:ext>
                  </a:extLst>
                </a:gridCol>
              </a:tblGrid>
              <a:tr h="1618764">
                <a:tc>
                  <a:txBody>
                    <a:bodyPr/>
                    <a:lstStyle/>
                    <a:p>
                      <a:pPr algn="ctr">
                        <a:lnSpc>
                          <a:spcPts val="4480"/>
                        </a:lnSpc>
                        <a:defRPr/>
                      </a:pPr>
                      <a:r>
                        <a:rPr lang="en-US" sz="3200" b="1">
                          <a:solidFill>
                            <a:srgbClr val="10315C"/>
                          </a:solidFill>
                          <a:latin typeface="Canva Sans Bold"/>
                          <a:ea typeface="Canva Sans Bold"/>
                          <a:cs typeface="Canva Sans Bold"/>
                          <a:sym typeface="Canva Sans Bold"/>
                        </a:rPr>
                        <a:t>Skill</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solidFill>
                      <a:srgbClr val="00CDFF"/>
                    </a:solidFill>
                  </a:tcPr>
                </a:tc>
                <a:tc>
                  <a:txBody>
                    <a:bodyPr/>
                    <a:lstStyle/>
                    <a:p>
                      <a:pPr algn="ctr">
                        <a:lnSpc>
                          <a:spcPts val="4480"/>
                        </a:lnSpc>
                        <a:defRPr/>
                      </a:pPr>
                      <a:r>
                        <a:rPr lang="en-US" sz="3200" b="1">
                          <a:solidFill>
                            <a:srgbClr val="10315C"/>
                          </a:solidFill>
                          <a:latin typeface="Canva Sans Bold"/>
                          <a:ea typeface="Canva Sans Bold"/>
                          <a:cs typeface="Canva Sans Bold"/>
                          <a:sym typeface="Canva Sans Bold"/>
                        </a:rPr>
                        <a:t>Where did you develop the skill?</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solidFill>
                      <a:srgbClr val="00CDFF"/>
                    </a:solidFill>
                  </a:tcPr>
                </a:tc>
                <a:tc>
                  <a:txBody>
                    <a:bodyPr/>
                    <a:lstStyle/>
                    <a:p>
                      <a:pPr algn="ctr">
                        <a:lnSpc>
                          <a:spcPts val="4480"/>
                        </a:lnSpc>
                        <a:defRPr/>
                      </a:pPr>
                      <a:r>
                        <a:rPr lang="en-US" sz="3200" b="1">
                          <a:solidFill>
                            <a:srgbClr val="10315C"/>
                          </a:solidFill>
                          <a:latin typeface="Canva Sans Bold"/>
                          <a:ea typeface="Canva Sans Bold"/>
                          <a:cs typeface="Canva Sans Bold"/>
                          <a:sym typeface="Canva Sans Bold"/>
                        </a:rPr>
                        <a:t>A recent situation where you used your skill</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solidFill>
                      <a:srgbClr val="00CDFF"/>
                    </a:solidFill>
                  </a:tcPr>
                </a:tc>
                <a:extLst>
                  <a:ext uri="{0D108BD9-81ED-4DB2-BD59-A6C34878D82A}">
                    <a16:rowId xmlns:a16="http://schemas.microsoft.com/office/drawing/2014/main" val="10000"/>
                  </a:ext>
                </a:extLst>
              </a:tr>
              <a:tr h="864675">
                <a:tc>
                  <a:txBody>
                    <a:bodyPr/>
                    <a:lstStyle/>
                    <a:p>
                      <a:pPr algn="ctr">
                        <a:lnSpc>
                          <a:spcPts val="3080"/>
                        </a:lnSpc>
                        <a:defRPr/>
                      </a:pPr>
                      <a:r>
                        <a:rPr lang="en-US" sz="2200" b="1">
                          <a:solidFill>
                            <a:srgbClr val="10315C"/>
                          </a:solidFill>
                          <a:latin typeface="Canva Sans Bold"/>
                          <a:ea typeface="Canva Sans Bold"/>
                          <a:cs typeface="Canva Sans Bold"/>
                          <a:sym typeface="Canva Sans Bold"/>
                        </a:rPr>
                        <a:t>Leadership</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Playing football</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Taking lead in a group task for a geography project. </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1"/>
                  </a:ext>
                </a:extLst>
              </a:tr>
              <a:tr h="1254146">
                <a:tc>
                  <a:txBody>
                    <a:bodyPr/>
                    <a:lstStyle/>
                    <a:p>
                      <a:pPr algn="ctr">
                        <a:lnSpc>
                          <a:spcPts val="3080"/>
                        </a:lnSpc>
                        <a:defRPr/>
                      </a:pPr>
                      <a:r>
                        <a:rPr lang="en-US" sz="2200" b="1">
                          <a:solidFill>
                            <a:srgbClr val="10315C"/>
                          </a:solidFill>
                          <a:latin typeface="Canva Sans Bold"/>
                          <a:ea typeface="Canva Sans Bold"/>
                          <a:cs typeface="Canva Sans Bold"/>
                          <a:sym typeface="Canva Sans Bold"/>
                        </a:rPr>
                        <a:t>Adaptable</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Moving to a new town and school</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Finding another way to get to school after missing my bus this morning.</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2"/>
                  </a:ext>
                </a:extLst>
              </a:tr>
              <a:tr h="1254146">
                <a:tc>
                  <a:txBody>
                    <a:bodyPr/>
                    <a:lstStyle/>
                    <a:p>
                      <a:pPr algn="ctr">
                        <a:lnSpc>
                          <a:spcPts val="3080"/>
                        </a:lnSpc>
                        <a:defRPr/>
                      </a:pPr>
                      <a:r>
                        <a:rPr lang="en-US" sz="2200" b="1">
                          <a:solidFill>
                            <a:srgbClr val="10315C"/>
                          </a:solidFill>
                          <a:latin typeface="Canva Sans Bold"/>
                          <a:ea typeface="Canva Sans Bold"/>
                          <a:cs typeface="Canva Sans Bold"/>
                          <a:sym typeface="Canva Sans Bold"/>
                        </a:rPr>
                        <a:t>Creativity</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Art class</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Practicing face painting designs for a fancy dress party.</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3"/>
                  </a:ext>
                </a:extLst>
              </a:tr>
              <a:tr h="1254146">
                <a:tc>
                  <a:txBody>
                    <a:bodyPr/>
                    <a:lstStyle/>
                    <a:p>
                      <a:pPr algn="ctr">
                        <a:lnSpc>
                          <a:spcPts val="3080"/>
                        </a:lnSpc>
                        <a:defRPr/>
                      </a:pPr>
                      <a:r>
                        <a:rPr lang="en-US" sz="2200" b="1">
                          <a:solidFill>
                            <a:srgbClr val="10315C"/>
                          </a:solidFill>
                          <a:latin typeface="Canva Sans Bold"/>
                          <a:ea typeface="Canva Sans Bold"/>
                          <a:cs typeface="Canva Sans Bold"/>
                          <a:sym typeface="Canva Sans Bold"/>
                        </a:rPr>
                        <a:t>Conflict resolution</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Debate club</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Helped to resolve a recent disagreement with friends.</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4"/>
                  </a:ext>
                </a:extLst>
              </a:tr>
              <a:tr h="1254146">
                <a:tc>
                  <a:txBody>
                    <a:bodyPr/>
                    <a:lstStyle/>
                    <a:p>
                      <a:pPr algn="ctr">
                        <a:lnSpc>
                          <a:spcPts val="3080"/>
                        </a:lnSpc>
                        <a:defRPr/>
                      </a:pPr>
                      <a:r>
                        <a:rPr lang="en-US" sz="2200" b="1">
                          <a:solidFill>
                            <a:srgbClr val="10315C"/>
                          </a:solidFill>
                          <a:latin typeface="Canva Sans Bold"/>
                          <a:ea typeface="Canva Sans Bold"/>
                          <a:cs typeface="Canva Sans Bold"/>
                          <a:sym typeface="Canva Sans Bold"/>
                        </a:rPr>
                        <a:t>Organisation</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Enjoyment of sorting things into categories</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tc>
                  <a:txBody>
                    <a:bodyPr/>
                    <a:lstStyle/>
                    <a:p>
                      <a:pPr algn="ctr">
                        <a:lnSpc>
                          <a:spcPts val="3079"/>
                        </a:lnSpc>
                        <a:defRPr/>
                      </a:pPr>
                      <a:r>
                        <a:rPr lang="en-US" sz="2199" b="1">
                          <a:solidFill>
                            <a:srgbClr val="10315C"/>
                          </a:solidFill>
                          <a:latin typeface="Canva Sans Bold"/>
                          <a:ea typeface="Canva Sans Bold"/>
                          <a:cs typeface="Canva Sans Bold"/>
                          <a:sym typeface="Canva Sans Bold"/>
                        </a:rPr>
                        <a:t>Assisted with arranging a fundraising event. </a:t>
                      </a:r>
                      <a:endParaRPr lang="en-US" sz="1100"/>
                    </a:p>
                  </a:txBody>
                  <a:tcPr marL="190500" marR="190500" marT="190500" marB="190500" anchor="ctr">
                    <a:lnL w="38100" cap="flat" cmpd="sng" algn="ctr">
                      <a:solidFill>
                        <a:srgbClr val="10315C"/>
                      </a:solidFill>
                      <a:prstDash val="solid"/>
                      <a:round/>
                      <a:headEnd type="none" w="med" len="med"/>
                      <a:tailEnd type="none" w="med" len="med"/>
                    </a:lnL>
                    <a:lnR w="38100" cap="flat" cmpd="sng" algn="ctr">
                      <a:solidFill>
                        <a:srgbClr val="10315C"/>
                      </a:solidFill>
                      <a:prstDash val="solid"/>
                      <a:round/>
                      <a:headEnd type="none" w="med" len="med"/>
                      <a:tailEnd type="none" w="med" len="med"/>
                    </a:lnR>
                    <a:lnT w="38100" cap="flat" cmpd="sng" algn="ctr">
                      <a:solidFill>
                        <a:srgbClr val="10315C"/>
                      </a:solidFill>
                      <a:prstDash val="solid"/>
                      <a:round/>
                      <a:headEnd type="none" w="med" len="med"/>
                      <a:tailEnd type="none" w="med" len="med"/>
                    </a:lnT>
                    <a:lnB w="38100" cap="flat" cmpd="sng" algn="ctr">
                      <a:solidFill>
                        <a:srgbClr val="10315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TextBox 9"/>
          <p:cNvSpPr txBox="1"/>
          <p:nvPr/>
        </p:nvSpPr>
        <p:spPr>
          <a:xfrm>
            <a:off x="766199" y="52801"/>
            <a:ext cx="16230600" cy="1908175"/>
          </a:xfrm>
          <a:prstGeom prst="rect">
            <a:avLst/>
          </a:prstGeom>
        </p:spPr>
        <p:txBody>
          <a:bodyPr lIns="0" tIns="0" rIns="0" bIns="0" rtlCol="0" anchor="t">
            <a:spAutoFit/>
          </a:bodyPr>
          <a:lstStyle/>
          <a:p>
            <a:pPr marL="0" lvl="0" indent="0" algn="l">
              <a:lnSpc>
                <a:spcPts val="7700"/>
              </a:lnSpc>
              <a:spcBef>
                <a:spcPct val="0"/>
              </a:spcBef>
            </a:pPr>
            <a:r>
              <a:rPr lang="en-US" sz="5500">
                <a:solidFill>
                  <a:srgbClr val="FFFFFF"/>
                </a:solidFill>
                <a:latin typeface="Barlow"/>
                <a:ea typeface="Barlow"/>
                <a:cs typeface="Barlow"/>
                <a:sym typeface="Barlow"/>
              </a:rPr>
              <a:t>Activity: Using those 5 skills, create your own table if skills as shown in the example below.</a:t>
            </a:r>
          </a:p>
        </p:txBody>
      </p:sp>
      <p:sp>
        <p:nvSpPr>
          <p:cNvPr id="10" name="TextBox 10"/>
          <p:cNvSpPr txBox="1"/>
          <p:nvPr/>
        </p:nvSpPr>
        <p:spPr>
          <a:xfrm>
            <a:off x="14070819" y="1097375"/>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10 Minutes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58540" y="198621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631358" y="6731323"/>
            <a:ext cx="7025284" cy="2005399"/>
          </a:xfrm>
          <a:custGeom>
            <a:avLst/>
            <a:gdLst/>
            <a:ahLst/>
            <a:cxnLst/>
            <a:rect l="l" t="t" r="r" b="b"/>
            <a:pathLst>
              <a:path w="7025284" h="2005399">
                <a:moveTo>
                  <a:pt x="0" y="0"/>
                </a:moveTo>
                <a:lnTo>
                  <a:pt x="7025284" y="0"/>
                </a:lnTo>
                <a:lnTo>
                  <a:pt x="7025284" y="2005399"/>
                </a:lnTo>
                <a:lnTo>
                  <a:pt x="0" y="20053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rot="-10800000">
            <a:off x="5539740" y="3862234"/>
            <a:ext cx="6574782" cy="1876801"/>
          </a:xfrm>
          <a:custGeom>
            <a:avLst/>
            <a:gdLst/>
            <a:ahLst/>
            <a:cxnLst/>
            <a:rect l="l" t="t" r="r" b="b"/>
            <a:pathLst>
              <a:path w="6574782" h="1876801">
                <a:moveTo>
                  <a:pt x="0" y="0"/>
                </a:moveTo>
                <a:lnTo>
                  <a:pt x="6574782" y="0"/>
                </a:lnTo>
                <a:lnTo>
                  <a:pt x="6574782" y="1876801"/>
                </a:lnTo>
                <a:lnTo>
                  <a:pt x="0" y="18768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71728" y="221494"/>
            <a:ext cx="17944543" cy="1545647"/>
          </a:xfrm>
          <a:prstGeom prst="rect">
            <a:avLst/>
          </a:prstGeom>
        </p:spPr>
        <p:txBody>
          <a:bodyPr lIns="0" tIns="0" rIns="0" bIns="0" rtlCol="0" anchor="t">
            <a:spAutoFit/>
          </a:bodyPr>
          <a:lstStyle/>
          <a:p>
            <a:pPr marL="0" lvl="0" indent="0" algn="ctr">
              <a:lnSpc>
                <a:spcPts val="6156"/>
              </a:lnSpc>
              <a:spcBef>
                <a:spcPct val="0"/>
              </a:spcBef>
            </a:pPr>
            <a:r>
              <a:rPr lang="en-US" sz="4397">
                <a:solidFill>
                  <a:srgbClr val="FFFFFF"/>
                </a:solidFill>
                <a:latin typeface="Barlow"/>
                <a:ea typeface="Barlow"/>
                <a:cs typeface="Barlow"/>
                <a:sym typeface="Barlow"/>
              </a:rPr>
              <a:t>Activity: In groups, add to the mindmap that you created at the start of the lesson with all the things you now know about the insurance industy.</a:t>
            </a:r>
          </a:p>
        </p:txBody>
      </p:sp>
      <p:sp>
        <p:nvSpPr>
          <p:cNvPr id="11" name="TextBox 11"/>
          <p:cNvSpPr txBox="1"/>
          <p:nvPr/>
        </p:nvSpPr>
        <p:spPr>
          <a:xfrm>
            <a:off x="1028700" y="5853335"/>
            <a:ext cx="16230600" cy="658913"/>
          </a:xfrm>
          <a:prstGeom prst="rect">
            <a:avLst/>
          </a:prstGeom>
        </p:spPr>
        <p:txBody>
          <a:bodyPr lIns="0" tIns="0" rIns="0" bIns="0" rtlCol="0" anchor="t">
            <a:spAutoFit/>
          </a:bodyPr>
          <a:lstStyle/>
          <a:p>
            <a:pPr marL="0" lvl="0" indent="0" algn="ctr">
              <a:lnSpc>
                <a:spcPts val="5134"/>
              </a:lnSpc>
              <a:spcBef>
                <a:spcPct val="0"/>
              </a:spcBef>
            </a:pPr>
            <a:r>
              <a:rPr lang="en-US" sz="3667">
                <a:solidFill>
                  <a:srgbClr val="10315C"/>
                </a:solidFill>
                <a:latin typeface="Poppins"/>
                <a:ea typeface="Poppins"/>
                <a:cs typeface="Poppins"/>
                <a:sym typeface="Poppins"/>
              </a:rPr>
              <a:t>Insurance Industry</a:t>
            </a:r>
          </a:p>
        </p:txBody>
      </p:sp>
      <p:sp>
        <p:nvSpPr>
          <p:cNvPr id="12" name="TextBox 12"/>
          <p:cNvSpPr txBox="1"/>
          <p:nvPr/>
        </p:nvSpPr>
        <p:spPr>
          <a:xfrm>
            <a:off x="-846210" y="9413875"/>
            <a:ext cx="4893473" cy="801501"/>
          </a:xfrm>
          <a:prstGeom prst="rect">
            <a:avLst/>
          </a:prstGeom>
        </p:spPr>
        <p:txBody>
          <a:bodyPr lIns="0" tIns="0" rIns="0" bIns="0" rtlCol="0" anchor="t">
            <a:spAutoFit/>
          </a:bodyPr>
          <a:lstStyle/>
          <a:p>
            <a:pPr marL="0" lvl="0" indent="0" algn="ctr">
              <a:lnSpc>
                <a:spcPts val="7000"/>
              </a:lnSpc>
              <a:spcBef>
                <a:spcPct val="0"/>
              </a:spcBef>
            </a:pPr>
            <a:r>
              <a:rPr lang="en-US" sz="5000" dirty="0">
                <a:solidFill>
                  <a:srgbClr val="00CDFF"/>
                </a:solidFill>
                <a:latin typeface="Barlow"/>
                <a:ea typeface="Barlow"/>
                <a:cs typeface="Barlow"/>
                <a:sym typeface="Barlow"/>
              </a:rPr>
              <a:t>5 Minutes</a:t>
            </a:r>
          </a:p>
        </p:txBody>
      </p:sp>
      <p:pic>
        <p:nvPicPr>
          <p:cNvPr id="14" name="Picture 13" descr="Blue text on a black background&#10;&#10;Description automatically generated">
            <a:extLst>
              <a:ext uri="{FF2B5EF4-FFF2-40B4-BE49-F238E27FC236}">
                <a16:creationId xmlns:a16="http://schemas.microsoft.com/office/drawing/2014/main" id="{257D328B-1BB0-3766-FF26-2BA711648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902092" y="930767"/>
            <a:ext cx="5645464" cy="2102935"/>
          </a:xfrm>
          <a:custGeom>
            <a:avLst/>
            <a:gdLst/>
            <a:ahLst/>
            <a:cxnLst/>
            <a:rect l="l" t="t" r="r" b="b"/>
            <a:pathLst>
              <a:path w="5645464" h="2102935">
                <a:moveTo>
                  <a:pt x="0" y="0"/>
                </a:moveTo>
                <a:lnTo>
                  <a:pt x="5645464" y="0"/>
                </a:lnTo>
                <a:lnTo>
                  <a:pt x="5645464" y="2102936"/>
                </a:lnTo>
                <a:lnTo>
                  <a:pt x="0" y="2102936"/>
                </a:lnTo>
                <a:lnTo>
                  <a:pt x="0" y="0"/>
                </a:lnTo>
                <a:close/>
              </a:path>
            </a:pathLst>
          </a:custGeom>
          <a:blipFill>
            <a:blip r:embed="rId2"/>
            <a:stretch>
              <a:fillRect/>
            </a:stretch>
          </a:blipFill>
        </p:spPr>
        <p:txBody>
          <a:bodyPr/>
          <a:lstStyle/>
          <a:p>
            <a:endParaRPr lang="en-GB"/>
          </a:p>
        </p:txBody>
      </p:sp>
      <p:sp>
        <p:nvSpPr>
          <p:cNvPr id="3" name="Freeform 3"/>
          <p:cNvSpPr/>
          <p:nvPr/>
        </p:nvSpPr>
        <p:spPr>
          <a:xfrm>
            <a:off x="1018521" y="1996659"/>
            <a:ext cx="9715970" cy="4687955"/>
          </a:xfrm>
          <a:custGeom>
            <a:avLst/>
            <a:gdLst/>
            <a:ahLst/>
            <a:cxnLst/>
            <a:rect l="l" t="t" r="r" b="b"/>
            <a:pathLst>
              <a:path w="9715970" h="4687955">
                <a:moveTo>
                  <a:pt x="0" y="0"/>
                </a:moveTo>
                <a:lnTo>
                  <a:pt x="9715969" y="0"/>
                </a:lnTo>
                <a:lnTo>
                  <a:pt x="9715969" y="4687956"/>
                </a:lnTo>
                <a:lnTo>
                  <a:pt x="0" y="4687956"/>
                </a:lnTo>
                <a:lnTo>
                  <a:pt x="0" y="0"/>
                </a:lnTo>
                <a:close/>
              </a:path>
            </a:pathLst>
          </a:custGeom>
          <a:blipFill>
            <a:blip r:embed="rId3"/>
            <a:stretch>
              <a:fillRect/>
            </a:stretch>
          </a:blipFill>
        </p:spPr>
        <p:txBody>
          <a:bodyPr/>
          <a:lstStyle/>
          <a:p>
            <a:endParaRPr lang="en-GB"/>
          </a:p>
        </p:txBody>
      </p:sp>
      <p:grpSp>
        <p:nvGrpSpPr>
          <p:cNvPr id="4" name="Group 4"/>
          <p:cNvGrpSpPr/>
          <p:nvPr/>
        </p:nvGrpSpPr>
        <p:grpSpPr>
          <a:xfrm>
            <a:off x="0" y="7715250"/>
            <a:ext cx="19266295" cy="3086100"/>
            <a:chOff x="0" y="0"/>
            <a:chExt cx="5074250" cy="812800"/>
          </a:xfrm>
        </p:grpSpPr>
        <p:sp>
          <p:nvSpPr>
            <p:cNvPr id="5" name="Freeform 5"/>
            <p:cNvSpPr/>
            <p:nvPr/>
          </p:nvSpPr>
          <p:spPr>
            <a:xfrm>
              <a:off x="0" y="0"/>
              <a:ext cx="5074250" cy="812800"/>
            </a:xfrm>
            <a:custGeom>
              <a:avLst/>
              <a:gdLst/>
              <a:ahLst/>
              <a:cxnLst/>
              <a:rect l="l" t="t" r="r" b="b"/>
              <a:pathLst>
                <a:path w="5074250" h="812800">
                  <a:moveTo>
                    <a:pt x="0" y="0"/>
                  </a:moveTo>
                  <a:lnTo>
                    <a:pt x="5074250" y="0"/>
                  </a:lnTo>
                  <a:lnTo>
                    <a:pt x="5074250" y="812800"/>
                  </a:lnTo>
                  <a:lnTo>
                    <a:pt x="0" y="812800"/>
                  </a:lnTo>
                  <a:close/>
                </a:path>
              </a:pathLst>
            </a:custGeom>
            <a:solidFill>
              <a:srgbClr val="FFFFFF"/>
            </a:solidFill>
          </p:spPr>
          <p:txBody>
            <a:bodyPr/>
            <a:lstStyle/>
            <a:p>
              <a:endParaRPr lang="en-GB"/>
            </a:p>
          </p:txBody>
        </p:sp>
        <p:sp>
          <p:nvSpPr>
            <p:cNvPr id="6" name="TextBox 6"/>
            <p:cNvSpPr txBox="1"/>
            <p:nvPr/>
          </p:nvSpPr>
          <p:spPr>
            <a:xfrm>
              <a:off x="0" y="-38100"/>
              <a:ext cx="5074250" cy="850900"/>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167127" y="8173336"/>
            <a:ext cx="756538" cy="768359"/>
          </a:xfrm>
          <a:custGeom>
            <a:avLst/>
            <a:gdLst/>
            <a:ahLst/>
            <a:cxnLst/>
            <a:rect l="l" t="t" r="r" b="b"/>
            <a:pathLst>
              <a:path w="756538" h="768359">
                <a:moveTo>
                  <a:pt x="0" y="0"/>
                </a:moveTo>
                <a:lnTo>
                  <a:pt x="756538" y="0"/>
                </a:lnTo>
                <a:lnTo>
                  <a:pt x="756538" y="768359"/>
                </a:lnTo>
                <a:lnTo>
                  <a:pt x="0" y="768359"/>
                </a:lnTo>
                <a:lnTo>
                  <a:pt x="0" y="0"/>
                </a:lnTo>
                <a:close/>
              </a:path>
            </a:pathLst>
          </a:custGeom>
          <a:blipFill>
            <a:blip r:embed="rId4"/>
            <a:stretch>
              <a:fillRect/>
            </a:stretch>
          </a:blipFill>
        </p:spPr>
        <p:txBody>
          <a:bodyPr/>
          <a:lstStyle/>
          <a:p>
            <a:endParaRPr lang="en-GB"/>
          </a:p>
        </p:txBody>
      </p:sp>
      <p:sp>
        <p:nvSpPr>
          <p:cNvPr id="8" name="Freeform 8"/>
          <p:cNvSpPr/>
          <p:nvPr/>
        </p:nvSpPr>
        <p:spPr>
          <a:xfrm>
            <a:off x="1167127" y="9258300"/>
            <a:ext cx="756538" cy="780179"/>
          </a:xfrm>
          <a:custGeom>
            <a:avLst/>
            <a:gdLst/>
            <a:ahLst/>
            <a:cxnLst/>
            <a:rect l="l" t="t" r="r" b="b"/>
            <a:pathLst>
              <a:path w="756538" h="780179">
                <a:moveTo>
                  <a:pt x="0" y="0"/>
                </a:moveTo>
                <a:lnTo>
                  <a:pt x="756538" y="0"/>
                </a:lnTo>
                <a:lnTo>
                  <a:pt x="756538" y="780179"/>
                </a:lnTo>
                <a:lnTo>
                  <a:pt x="0" y="780179"/>
                </a:lnTo>
                <a:lnTo>
                  <a:pt x="0" y="0"/>
                </a:lnTo>
                <a:close/>
              </a:path>
            </a:pathLst>
          </a:custGeom>
          <a:blipFill>
            <a:blip r:embed="rId5"/>
            <a:stretch>
              <a:fillRect/>
            </a:stretch>
          </a:blipFill>
        </p:spPr>
        <p:txBody>
          <a:bodyPr/>
          <a:lstStyle/>
          <a:p>
            <a:endParaRPr lang="en-GB"/>
          </a:p>
        </p:txBody>
      </p:sp>
      <p:sp>
        <p:nvSpPr>
          <p:cNvPr id="9" name="Freeform 9"/>
          <p:cNvSpPr/>
          <p:nvPr/>
        </p:nvSpPr>
        <p:spPr>
          <a:xfrm>
            <a:off x="7584115" y="8173336"/>
            <a:ext cx="780179" cy="768359"/>
          </a:xfrm>
          <a:custGeom>
            <a:avLst/>
            <a:gdLst/>
            <a:ahLst/>
            <a:cxnLst/>
            <a:rect l="l" t="t" r="r" b="b"/>
            <a:pathLst>
              <a:path w="780179" h="768359">
                <a:moveTo>
                  <a:pt x="0" y="0"/>
                </a:moveTo>
                <a:lnTo>
                  <a:pt x="780180" y="0"/>
                </a:lnTo>
                <a:lnTo>
                  <a:pt x="780180" y="768359"/>
                </a:lnTo>
                <a:lnTo>
                  <a:pt x="0" y="768359"/>
                </a:lnTo>
                <a:lnTo>
                  <a:pt x="0" y="0"/>
                </a:lnTo>
                <a:close/>
              </a:path>
            </a:pathLst>
          </a:custGeom>
          <a:blipFill>
            <a:blip r:embed="rId6"/>
            <a:stretch>
              <a:fillRect/>
            </a:stretch>
          </a:blipFill>
        </p:spPr>
        <p:txBody>
          <a:bodyPr/>
          <a:lstStyle/>
          <a:p>
            <a:endParaRPr lang="en-GB"/>
          </a:p>
        </p:txBody>
      </p:sp>
      <p:sp>
        <p:nvSpPr>
          <p:cNvPr id="10" name="Freeform 10"/>
          <p:cNvSpPr/>
          <p:nvPr/>
        </p:nvSpPr>
        <p:spPr>
          <a:xfrm>
            <a:off x="7584115" y="9258300"/>
            <a:ext cx="780179" cy="780179"/>
          </a:xfrm>
          <a:custGeom>
            <a:avLst/>
            <a:gdLst/>
            <a:ahLst/>
            <a:cxnLst/>
            <a:rect l="l" t="t" r="r" b="b"/>
            <a:pathLst>
              <a:path w="780179" h="780179">
                <a:moveTo>
                  <a:pt x="0" y="0"/>
                </a:moveTo>
                <a:lnTo>
                  <a:pt x="780180" y="0"/>
                </a:lnTo>
                <a:lnTo>
                  <a:pt x="780180" y="780179"/>
                </a:lnTo>
                <a:lnTo>
                  <a:pt x="0" y="780179"/>
                </a:lnTo>
                <a:lnTo>
                  <a:pt x="0" y="0"/>
                </a:lnTo>
                <a:close/>
              </a:path>
            </a:pathLst>
          </a:custGeom>
          <a:blipFill>
            <a:blip r:embed="rId7"/>
            <a:stretch>
              <a:fillRect/>
            </a:stretch>
          </a:blipFill>
        </p:spPr>
        <p:txBody>
          <a:bodyPr/>
          <a:lstStyle/>
          <a:p>
            <a:endParaRPr lang="en-GB"/>
          </a:p>
        </p:txBody>
      </p:sp>
      <p:sp>
        <p:nvSpPr>
          <p:cNvPr id="11" name="Freeform 11"/>
          <p:cNvSpPr/>
          <p:nvPr/>
        </p:nvSpPr>
        <p:spPr>
          <a:xfrm>
            <a:off x="13238256" y="8631156"/>
            <a:ext cx="1392577" cy="1017234"/>
          </a:xfrm>
          <a:custGeom>
            <a:avLst/>
            <a:gdLst/>
            <a:ahLst/>
            <a:cxnLst/>
            <a:rect l="l" t="t" r="r" b="b"/>
            <a:pathLst>
              <a:path w="1392577" h="1017234">
                <a:moveTo>
                  <a:pt x="0" y="0"/>
                </a:moveTo>
                <a:lnTo>
                  <a:pt x="1392577" y="0"/>
                </a:lnTo>
                <a:lnTo>
                  <a:pt x="1392577" y="1017234"/>
                </a:lnTo>
                <a:lnTo>
                  <a:pt x="0" y="1017234"/>
                </a:lnTo>
                <a:lnTo>
                  <a:pt x="0" y="0"/>
                </a:lnTo>
                <a:close/>
              </a:path>
            </a:pathLst>
          </a:custGeom>
          <a:blipFill>
            <a:blip r:embed="rId8"/>
            <a:stretch>
              <a:fillRect/>
            </a:stretch>
          </a:blipFill>
        </p:spPr>
        <p:txBody>
          <a:bodyPr/>
          <a:lstStyle/>
          <a:p>
            <a:endParaRPr lang="en-GB"/>
          </a:p>
        </p:txBody>
      </p:sp>
      <p:sp>
        <p:nvSpPr>
          <p:cNvPr id="12" name="TextBox 12"/>
          <p:cNvSpPr txBox="1"/>
          <p:nvPr/>
        </p:nvSpPr>
        <p:spPr>
          <a:xfrm>
            <a:off x="13599917" y="188368"/>
            <a:ext cx="4249817" cy="704969"/>
          </a:xfrm>
          <a:prstGeom prst="rect">
            <a:avLst/>
          </a:prstGeom>
        </p:spPr>
        <p:txBody>
          <a:bodyPr lIns="0" tIns="0" rIns="0" bIns="0" rtlCol="0" anchor="t">
            <a:spAutoFit/>
          </a:bodyPr>
          <a:lstStyle/>
          <a:p>
            <a:pPr marL="0" lvl="0" indent="0" algn="ctr">
              <a:lnSpc>
                <a:spcPts val="5780"/>
              </a:lnSpc>
              <a:spcBef>
                <a:spcPct val="0"/>
              </a:spcBef>
            </a:pPr>
            <a:r>
              <a:rPr lang="en-US" sz="4128" dirty="0">
                <a:solidFill>
                  <a:srgbClr val="FFFFFF"/>
                </a:solidFill>
                <a:latin typeface="Barlow"/>
                <a:ea typeface="Barlow"/>
                <a:cs typeface="Barlow"/>
                <a:sym typeface="Barlow"/>
              </a:rPr>
              <a:t>In partnership with</a:t>
            </a:r>
          </a:p>
        </p:txBody>
      </p:sp>
      <p:grpSp>
        <p:nvGrpSpPr>
          <p:cNvPr id="13" name="Group 13"/>
          <p:cNvGrpSpPr/>
          <p:nvPr/>
        </p:nvGrpSpPr>
        <p:grpSpPr>
          <a:xfrm>
            <a:off x="13934545" y="3377903"/>
            <a:ext cx="4353455" cy="1765597"/>
            <a:chOff x="0" y="0"/>
            <a:chExt cx="5804607" cy="2354129"/>
          </a:xfrm>
        </p:grpSpPr>
        <p:sp>
          <p:nvSpPr>
            <p:cNvPr id="14" name="TextBox 14"/>
            <p:cNvSpPr txBox="1"/>
            <p:nvPr/>
          </p:nvSpPr>
          <p:spPr>
            <a:xfrm>
              <a:off x="0" y="-66675"/>
              <a:ext cx="5240332" cy="589453"/>
            </a:xfrm>
            <a:prstGeom prst="rect">
              <a:avLst/>
            </a:prstGeom>
          </p:spPr>
          <p:txBody>
            <a:bodyPr lIns="0" tIns="0" rIns="0" bIns="0" rtlCol="0" anchor="t">
              <a:spAutoFit/>
            </a:bodyPr>
            <a:lstStyle/>
            <a:p>
              <a:pPr marL="0" lvl="0" indent="0" algn="ctr">
                <a:lnSpc>
                  <a:spcPts val="3643"/>
                </a:lnSpc>
                <a:spcBef>
                  <a:spcPct val="0"/>
                </a:spcBef>
              </a:pPr>
              <a:r>
                <a:rPr lang="en-US" sz="2602" b="1">
                  <a:solidFill>
                    <a:srgbClr val="10315C"/>
                  </a:solidFill>
                  <a:latin typeface="Poppins Bold"/>
                  <a:ea typeface="Poppins Bold"/>
                  <a:cs typeface="Poppins Bold"/>
                  <a:sym typeface="Poppins Bold"/>
                </a:rPr>
                <a:t>London Insurnace Life</a:t>
              </a:r>
            </a:p>
          </p:txBody>
        </p:sp>
        <p:sp>
          <p:nvSpPr>
            <p:cNvPr id="15" name="TextBox 15"/>
            <p:cNvSpPr txBox="1"/>
            <p:nvPr/>
          </p:nvSpPr>
          <p:spPr>
            <a:xfrm>
              <a:off x="564275" y="1764677"/>
              <a:ext cx="5240332" cy="589453"/>
            </a:xfrm>
            <a:prstGeom prst="rect">
              <a:avLst/>
            </a:prstGeom>
          </p:spPr>
          <p:txBody>
            <a:bodyPr lIns="0" tIns="0" rIns="0" bIns="0" rtlCol="0" anchor="t">
              <a:spAutoFit/>
            </a:bodyPr>
            <a:lstStyle/>
            <a:p>
              <a:pPr marL="0" lvl="0" indent="0" algn="ctr">
                <a:lnSpc>
                  <a:spcPts val="3643"/>
                </a:lnSpc>
                <a:spcBef>
                  <a:spcPct val="0"/>
                </a:spcBef>
              </a:pPr>
              <a:endParaRPr/>
            </a:p>
          </p:txBody>
        </p:sp>
      </p:grpSp>
      <p:sp>
        <p:nvSpPr>
          <p:cNvPr id="16" name="TextBox 16"/>
          <p:cNvSpPr txBox="1"/>
          <p:nvPr/>
        </p:nvSpPr>
        <p:spPr>
          <a:xfrm>
            <a:off x="2100553" y="8320025"/>
            <a:ext cx="3451920"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 insurance life </a:t>
            </a:r>
          </a:p>
        </p:txBody>
      </p:sp>
      <p:sp>
        <p:nvSpPr>
          <p:cNvPr id="17" name="TextBox 17"/>
          <p:cNvSpPr txBox="1"/>
          <p:nvPr/>
        </p:nvSpPr>
        <p:spPr>
          <a:xfrm>
            <a:off x="2100553" y="9394389"/>
            <a:ext cx="3460155"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18" name="TextBox 18"/>
          <p:cNvSpPr txBox="1"/>
          <p:nvPr/>
        </p:nvSpPr>
        <p:spPr>
          <a:xfrm>
            <a:off x="8574787" y="8303515"/>
            <a:ext cx="3460155"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19" name="TextBox 19"/>
          <p:cNvSpPr txBox="1"/>
          <p:nvPr/>
        </p:nvSpPr>
        <p:spPr>
          <a:xfrm>
            <a:off x="8545270" y="9394389"/>
            <a:ext cx="3519190"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@Londoninsurancelife</a:t>
            </a:r>
          </a:p>
        </p:txBody>
      </p:sp>
      <p:sp>
        <p:nvSpPr>
          <p:cNvPr id="20" name="TextBox 20"/>
          <p:cNvSpPr txBox="1"/>
          <p:nvPr/>
        </p:nvSpPr>
        <p:spPr>
          <a:xfrm>
            <a:off x="14500118" y="8885773"/>
            <a:ext cx="2449413" cy="4413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@LondonInsLife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85800" y="2801996"/>
            <a:ext cx="15905277" cy="7145482"/>
          </a:xfrm>
          <a:prstGeom prst="rect">
            <a:avLst/>
          </a:prstGeom>
        </p:spPr>
        <p:txBody>
          <a:bodyPr wrap="square" lIns="0" tIns="0" rIns="0" bIns="0" rtlCol="0" anchor="t">
            <a:spAutoFit/>
          </a:bodyPr>
          <a:lstStyle/>
          <a:p>
            <a:pPr algn="ctr">
              <a:lnSpc>
                <a:spcPts val="5599"/>
              </a:lnSpc>
            </a:pPr>
            <a:r>
              <a:rPr lang="en-US" sz="3999" b="1" dirty="0">
                <a:solidFill>
                  <a:srgbClr val="10315C"/>
                </a:solidFill>
                <a:latin typeface="Poppins Bold"/>
                <a:ea typeface="Poppins Bold"/>
                <a:cs typeface="Poppins Bold"/>
                <a:sym typeface="Poppins Bold"/>
              </a:rPr>
              <a:t>Today’s session:</a:t>
            </a:r>
          </a:p>
          <a:p>
            <a:pPr algn="ctr">
              <a:lnSpc>
                <a:spcPts val="5599"/>
              </a:lnSpc>
            </a:pPr>
            <a:endParaRPr lang="en-US" sz="3999" b="1" dirty="0">
              <a:solidFill>
                <a:srgbClr val="10315C"/>
              </a:solidFill>
              <a:latin typeface="Poppins Bold"/>
              <a:ea typeface="Poppins Bold"/>
              <a:cs typeface="Poppins Bold"/>
              <a:sym typeface="Poppins Bold"/>
            </a:endParaRPr>
          </a:p>
          <a:p>
            <a:pPr marL="863599" lvl="1" indent="-431800">
              <a:lnSpc>
                <a:spcPts val="5599"/>
              </a:lnSpc>
              <a:buFont typeface="Arial"/>
              <a:buChar char="•"/>
            </a:pPr>
            <a:r>
              <a:rPr lang="en-US" sz="3999" dirty="0">
                <a:solidFill>
                  <a:srgbClr val="10315C"/>
                </a:solidFill>
                <a:latin typeface="Poppins"/>
                <a:ea typeface="Poppins"/>
                <a:cs typeface="Poppins"/>
                <a:sym typeface="Poppins"/>
              </a:rPr>
              <a:t>What careers are available in the insurance industry?</a:t>
            </a:r>
          </a:p>
          <a:p>
            <a:pPr>
              <a:lnSpc>
                <a:spcPts val="5599"/>
              </a:lnSpc>
            </a:pPr>
            <a:endParaRPr lang="en-US" sz="3999" dirty="0">
              <a:solidFill>
                <a:srgbClr val="10315C"/>
              </a:solidFill>
              <a:latin typeface="Poppins"/>
              <a:ea typeface="Poppins"/>
              <a:cs typeface="Poppins"/>
              <a:sym typeface="Poppins"/>
            </a:endParaRPr>
          </a:p>
          <a:p>
            <a:pPr marL="863599" lvl="1" indent="-431800">
              <a:lnSpc>
                <a:spcPts val="5599"/>
              </a:lnSpc>
              <a:buFont typeface="Arial"/>
              <a:buChar char="•"/>
            </a:pPr>
            <a:r>
              <a:rPr lang="en-US" sz="3999" dirty="0">
                <a:solidFill>
                  <a:srgbClr val="10315C"/>
                </a:solidFill>
                <a:latin typeface="Poppins"/>
                <a:ea typeface="Poppins"/>
                <a:cs typeface="Poppins"/>
                <a:sym typeface="Poppins"/>
              </a:rPr>
              <a:t>What are the roles and responsibilities of different careers in the insurance industry?</a:t>
            </a:r>
          </a:p>
          <a:p>
            <a:pPr>
              <a:lnSpc>
                <a:spcPts val="5599"/>
              </a:lnSpc>
            </a:pPr>
            <a:endParaRPr lang="en-US" sz="3999" dirty="0">
              <a:solidFill>
                <a:srgbClr val="10315C"/>
              </a:solidFill>
              <a:latin typeface="Poppins"/>
              <a:ea typeface="Poppins"/>
              <a:cs typeface="Poppins"/>
              <a:sym typeface="Poppins"/>
            </a:endParaRPr>
          </a:p>
          <a:p>
            <a:pPr marL="863599" lvl="1" indent="-431800">
              <a:lnSpc>
                <a:spcPts val="5599"/>
              </a:lnSpc>
              <a:buFont typeface="Arial"/>
              <a:buChar char="•"/>
            </a:pPr>
            <a:r>
              <a:rPr lang="en-US" sz="3999" dirty="0">
                <a:solidFill>
                  <a:srgbClr val="10315C"/>
                </a:solidFill>
                <a:latin typeface="Poppins"/>
                <a:ea typeface="Poppins"/>
                <a:cs typeface="Poppins"/>
                <a:sym typeface="Poppins"/>
              </a:rPr>
              <a:t>Which skills are important for these careers?</a:t>
            </a:r>
          </a:p>
          <a:p>
            <a:pPr algn="ctr">
              <a:lnSpc>
                <a:spcPts val="5599"/>
              </a:lnSpc>
            </a:pPr>
            <a:endParaRPr lang="en-US" sz="3999" dirty="0">
              <a:solidFill>
                <a:srgbClr val="10315C"/>
              </a:solidFill>
              <a:latin typeface="Poppins"/>
              <a:ea typeface="Poppins"/>
              <a:cs typeface="Poppins"/>
              <a:sym typeface="Poppins"/>
            </a:endParaRPr>
          </a:p>
          <a:p>
            <a:pPr marL="0" lvl="0" indent="0" algn="ctr">
              <a:lnSpc>
                <a:spcPts val="5599"/>
              </a:lnSpc>
              <a:spcBef>
                <a:spcPct val="0"/>
              </a:spcBef>
            </a:pPr>
            <a:endParaRPr lang="en-US" sz="3999" dirty="0">
              <a:solidFill>
                <a:srgbClr val="10315C"/>
              </a:solidFill>
              <a:latin typeface="Poppins"/>
              <a:ea typeface="Poppins"/>
              <a:cs typeface="Poppins"/>
              <a:sym typeface="Poppins"/>
            </a:endParaRPr>
          </a:p>
        </p:txBody>
      </p:sp>
      <p:sp>
        <p:nvSpPr>
          <p:cNvPr id="10" name="TextBox 10"/>
          <p:cNvSpPr txBox="1"/>
          <p:nvPr/>
        </p:nvSpPr>
        <p:spPr>
          <a:xfrm>
            <a:off x="1028700" y="48555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What will we be learning?</a:t>
            </a:r>
          </a:p>
        </p:txBody>
      </p:sp>
      <p:pic>
        <p:nvPicPr>
          <p:cNvPr id="11" name="Picture 10" descr="Blue text on a black background&#10;&#10;Description automatically generated">
            <a:extLst>
              <a:ext uri="{FF2B5EF4-FFF2-40B4-BE49-F238E27FC236}">
                <a16:creationId xmlns:a16="http://schemas.microsoft.com/office/drawing/2014/main" id="{EBC570D3-A065-6D18-C3F4-4753DD362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1028700" y="385127"/>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 Best Estimate</a:t>
            </a:r>
          </a:p>
        </p:txBody>
      </p:sp>
      <p:sp>
        <p:nvSpPr>
          <p:cNvPr id="6" name="TextBox 6"/>
          <p:cNvSpPr txBox="1"/>
          <p:nvPr/>
        </p:nvSpPr>
        <p:spPr>
          <a:xfrm>
            <a:off x="9901246" y="5679867"/>
            <a:ext cx="7785223" cy="1527176"/>
          </a:xfrm>
          <a:prstGeom prst="rect">
            <a:avLst/>
          </a:prstGeom>
        </p:spPr>
        <p:txBody>
          <a:bodyPr lIns="0" tIns="0" rIns="0" bIns="0" rtlCol="0" anchor="t">
            <a:spAutoFit/>
          </a:bodyPr>
          <a:lstStyle/>
          <a:p>
            <a:pPr marL="0" lvl="0" indent="0" algn="ctr">
              <a:lnSpc>
                <a:spcPts val="11899"/>
              </a:lnSpc>
              <a:spcBef>
                <a:spcPct val="0"/>
              </a:spcBef>
            </a:pPr>
            <a:r>
              <a:rPr lang="en-US" sz="8499" b="1" dirty="0">
                <a:solidFill>
                  <a:srgbClr val="10315C"/>
                </a:solidFill>
                <a:latin typeface="Poppins Bold"/>
                <a:ea typeface="Poppins Bold"/>
                <a:cs typeface="Poppins Bold"/>
                <a:sym typeface="Poppins Bold"/>
              </a:rPr>
              <a:t>£735m</a:t>
            </a:r>
          </a:p>
        </p:txBody>
      </p:sp>
      <p:sp>
        <p:nvSpPr>
          <p:cNvPr id="7" name="TextBox 7"/>
          <p:cNvSpPr txBox="1"/>
          <p:nvPr/>
        </p:nvSpPr>
        <p:spPr>
          <a:xfrm>
            <a:off x="181980" y="4962525"/>
            <a:ext cx="8962020" cy="4295775"/>
          </a:xfrm>
          <a:prstGeom prst="rect">
            <a:avLst/>
          </a:prstGeom>
        </p:spPr>
        <p:txBody>
          <a:bodyPr lIns="0" tIns="0" rIns="0" bIns="0" rtlCol="0" anchor="t">
            <a:spAutoFit/>
          </a:bodyPr>
          <a:lstStyle/>
          <a:p>
            <a:pPr algn="ctr">
              <a:lnSpc>
                <a:spcPts val="8400"/>
              </a:lnSpc>
            </a:pPr>
            <a:r>
              <a:rPr lang="en-US" sz="6000">
                <a:solidFill>
                  <a:srgbClr val="10315C"/>
                </a:solidFill>
                <a:latin typeface="Poppins"/>
                <a:ea typeface="Poppins"/>
                <a:cs typeface="Poppins"/>
                <a:sym typeface="Poppins"/>
              </a:rPr>
              <a:t>How much is Lionel Messi’s left foot insured for? </a:t>
            </a:r>
          </a:p>
          <a:p>
            <a:pPr marL="0" lvl="0" indent="0" algn="ctr">
              <a:lnSpc>
                <a:spcPts val="8400"/>
              </a:lnSpc>
              <a:spcBef>
                <a:spcPct val="0"/>
              </a:spcBef>
            </a:pPr>
            <a:endParaRPr lang="en-US" sz="6000">
              <a:solidFill>
                <a:srgbClr val="10315C"/>
              </a:solidFill>
              <a:latin typeface="Poppins"/>
              <a:ea typeface="Poppins"/>
              <a:cs typeface="Poppins"/>
              <a:sym typeface="Poppins"/>
            </a:endParaRPr>
          </a:p>
        </p:txBody>
      </p:sp>
      <p:grpSp>
        <p:nvGrpSpPr>
          <p:cNvPr id="8" name="Group 8"/>
          <p:cNvGrpSpPr/>
          <p:nvPr/>
        </p:nvGrpSpPr>
        <p:grpSpPr>
          <a:xfrm rot="-5400000">
            <a:off x="6589723" y="6665563"/>
            <a:ext cx="5832470" cy="47625"/>
            <a:chOff x="0" y="0"/>
            <a:chExt cx="1536124" cy="12543"/>
          </a:xfrm>
        </p:grpSpPr>
        <p:sp>
          <p:nvSpPr>
            <p:cNvPr id="9" name="Freeform 9"/>
            <p:cNvSpPr/>
            <p:nvPr/>
          </p:nvSpPr>
          <p:spPr>
            <a:xfrm>
              <a:off x="0" y="0"/>
              <a:ext cx="1536124" cy="12543"/>
            </a:xfrm>
            <a:custGeom>
              <a:avLst/>
              <a:gdLst/>
              <a:ahLst/>
              <a:cxnLst/>
              <a:rect l="l" t="t" r="r" b="b"/>
              <a:pathLst>
                <a:path w="1536124" h="12543">
                  <a:moveTo>
                    <a:pt x="0" y="0"/>
                  </a:moveTo>
                  <a:lnTo>
                    <a:pt x="1536124" y="0"/>
                  </a:lnTo>
                  <a:lnTo>
                    <a:pt x="1536124" y="12543"/>
                  </a:lnTo>
                  <a:lnTo>
                    <a:pt x="0" y="12543"/>
                  </a:lnTo>
                  <a:close/>
                </a:path>
              </a:pathLst>
            </a:custGeom>
            <a:solidFill>
              <a:srgbClr val="00CDFF"/>
            </a:solidFill>
          </p:spPr>
          <p:txBody>
            <a:bodyPr/>
            <a:lstStyle/>
            <a:p>
              <a:endParaRPr lang="en-GB"/>
            </a:p>
          </p:txBody>
        </p:sp>
        <p:sp>
          <p:nvSpPr>
            <p:cNvPr id="10" name="TextBox 10"/>
            <p:cNvSpPr txBox="1"/>
            <p:nvPr/>
          </p:nvSpPr>
          <p:spPr>
            <a:xfrm>
              <a:off x="0" y="-38100"/>
              <a:ext cx="1536124" cy="50643"/>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905419" y="9423400"/>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5 Minutes</a:t>
            </a:r>
          </a:p>
        </p:txBody>
      </p:sp>
      <p:grpSp>
        <p:nvGrpSpPr>
          <p:cNvPr id="12" name="Group 12"/>
          <p:cNvGrpSpPr/>
          <p:nvPr/>
        </p:nvGrpSpPr>
        <p:grpSpPr>
          <a:xfrm>
            <a:off x="-1628936" y="1995176"/>
            <a:ext cx="20165585" cy="230055"/>
            <a:chOff x="0" y="0"/>
            <a:chExt cx="5311101" cy="60591"/>
          </a:xfrm>
        </p:grpSpPr>
        <p:sp>
          <p:nvSpPr>
            <p:cNvPr id="13" name="Freeform 13"/>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14" name="TextBox 14"/>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6" name="Picture 15" descr="Blue text on a black background&#10;&#10;Description automatically generated">
            <a:extLst>
              <a:ext uri="{FF2B5EF4-FFF2-40B4-BE49-F238E27FC236}">
                <a16:creationId xmlns:a16="http://schemas.microsoft.com/office/drawing/2014/main" id="{9BDF93E4-521F-F143-63FB-C50BDD053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28936"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1028700" y="401638"/>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 Best Estimate</a:t>
            </a:r>
          </a:p>
        </p:txBody>
      </p:sp>
      <p:sp>
        <p:nvSpPr>
          <p:cNvPr id="9" name="TextBox 9"/>
          <p:cNvSpPr txBox="1"/>
          <p:nvPr/>
        </p:nvSpPr>
        <p:spPr>
          <a:xfrm>
            <a:off x="9901246" y="5679867"/>
            <a:ext cx="7785223" cy="3032126"/>
          </a:xfrm>
          <a:prstGeom prst="rect">
            <a:avLst/>
          </a:prstGeom>
        </p:spPr>
        <p:txBody>
          <a:bodyPr lIns="0" tIns="0" rIns="0" bIns="0" rtlCol="0" anchor="t">
            <a:spAutoFit/>
          </a:bodyPr>
          <a:lstStyle/>
          <a:p>
            <a:pPr algn="ctr">
              <a:lnSpc>
                <a:spcPts val="11899"/>
              </a:lnSpc>
            </a:pPr>
            <a:r>
              <a:rPr lang="en-US" sz="8499" b="1">
                <a:solidFill>
                  <a:srgbClr val="10315C"/>
                </a:solidFill>
                <a:latin typeface="Poppins Bold"/>
                <a:ea typeface="Poppins Bold"/>
                <a:cs typeface="Poppins Bold"/>
                <a:sym typeface="Poppins Bold"/>
              </a:rPr>
              <a:t>1347</a:t>
            </a:r>
          </a:p>
          <a:p>
            <a:pPr marL="0" lvl="0" indent="0" algn="ctr">
              <a:lnSpc>
                <a:spcPts val="11899"/>
              </a:lnSpc>
              <a:spcBef>
                <a:spcPct val="0"/>
              </a:spcBef>
            </a:pPr>
            <a:endParaRPr lang="en-US" sz="8499" b="1">
              <a:solidFill>
                <a:srgbClr val="10315C"/>
              </a:solidFill>
              <a:latin typeface="Poppins Bold"/>
              <a:ea typeface="Poppins Bold"/>
              <a:cs typeface="Poppins Bold"/>
              <a:sym typeface="Poppins Bold"/>
            </a:endParaRPr>
          </a:p>
        </p:txBody>
      </p:sp>
      <p:sp>
        <p:nvSpPr>
          <p:cNvPr id="10" name="TextBox 10"/>
          <p:cNvSpPr txBox="1"/>
          <p:nvPr/>
        </p:nvSpPr>
        <p:spPr>
          <a:xfrm>
            <a:off x="181980" y="4962525"/>
            <a:ext cx="8962020" cy="4295775"/>
          </a:xfrm>
          <a:prstGeom prst="rect">
            <a:avLst/>
          </a:prstGeom>
        </p:spPr>
        <p:txBody>
          <a:bodyPr lIns="0" tIns="0" rIns="0" bIns="0" rtlCol="0" anchor="t">
            <a:spAutoFit/>
          </a:bodyPr>
          <a:lstStyle/>
          <a:p>
            <a:pPr algn="ctr">
              <a:lnSpc>
                <a:spcPts val="8400"/>
              </a:lnSpc>
            </a:pPr>
            <a:r>
              <a:rPr lang="en-US" sz="6000">
                <a:solidFill>
                  <a:srgbClr val="10315C"/>
                </a:solidFill>
                <a:latin typeface="Poppins"/>
                <a:ea typeface="Poppins"/>
                <a:cs typeface="Poppins"/>
                <a:sym typeface="Poppins"/>
              </a:rPr>
              <a:t>What year was the first insurance contract signed?</a:t>
            </a:r>
          </a:p>
          <a:p>
            <a:pPr marL="0" lvl="0" indent="0" algn="ctr">
              <a:lnSpc>
                <a:spcPts val="8400"/>
              </a:lnSpc>
              <a:spcBef>
                <a:spcPct val="0"/>
              </a:spcBef>
            </a:pPr>
            <a:endParaRPr lang="en-US" sz="6000">
              <a:solidFill>
                <a:srgbClr val="10315C"/>
              </a:solidFill>
              <a:latin typeface="Poppins"/>
              <a:ea typeface="Poppins"/>
              <a:cs typeface="Poppins"/>
              <a:sym typeface="Poppins"/>
            </a:endParaRPr>
          </a:p>
        </p:txBody>
      </p:sp>
      <p:grpSp>
        <p:nvGrpSpPr>
          <p:cNvPr id="11" name="Group 11"/>
          <p:cNvGrpSpPr/>
          <p:nvPr/>
        </p:nvGrpSpPr>
        <p:grpSpPr>
          <a:xfrm rot="-5400000">
            <a:off x="6589723" y="6665563"/>
            <a:ext cx="5832470" cy="47625"/>
            <a:chOff x="0" y="0"/>
            <a:chExt cx="1536124" cy="12543"/>
          </a:xfrm>
        </p:grpSpPr>
        <p:sp>
          <p:nvSpPr>
            <p:cNvPr id="12" name="Freeform 12"/>
            <p:cNvSpPr/>
            <p:nvPr/>
          </p:nvSpPr>
          <p:spPr>
            <a:xfrm>
              <a:off x="0" y="0"/>
              <a:ext cx="1536124" cy="12543"/>
            </a:xfrm>
            <a:custGeom>
              <a:avLst/>
              <a:gdLst/>
              <a:ahLst/>
              <a:cxnLst/>
              <a:rect l="l" t="t" r="r" b="b"/>
              <a:pathLst>
                <a:path w="1536124" h="12543">
                  <a:moveTo>
                    <a:pt x="0" y="0"/>
                  </a:moveTo>
                  <a:lnTo>
                    <a:pt x="1536124" y="0"/>
                  </a:lnTo>
                  <a:lnTo>
                    <a:pt x="1536124" y="12543"/>
                  </a:lnTo>
                  <a:lnTo>
                    <a:pt x="0" y="12543"/>
                  </a:lnTo>
                  <a:close/>
                </a:path>
              </a:pathLst>
            </a:custGeom>
            <a:solidFill>
              <a:srgbClr val="00CDFF"/>
            </a:solidFill>
          </p:spPr>
          <p:txBody>
            <a:bodyPr/>
            <a:lstStyle/>
            <a:p>
              <a:endParaRPr lang="en-GB"/>
            </a:p>
          </p:txBody>
        </p:sp>
        <p:sp>
          <p:nvSpPr>
            <p:cNvPr id="13" name="TextBox 13"/>
            <p:cNvSpPr txBox="1"/>
            <p:nvPr/>
          </p:nvSpPr>
          <p:spPr>
            <a:xfrm>
              <a:off x="0" y="-38100"/>
              <a:ext cx="1536124" cy="50643"/>
            </a:xfrm>
            <a:prstGeom prst="rect">
              <a:avLst/>
            </a:prstGeom>
          </p:spPr>
          <p:txBody>
            <a:bodyPr lIns="50800" tIns="50800" rIns="50800" bIns="50800" rtlCol="0" anchor="ctr"/>
            <a:lstStyle/>
            <a:p>
              <a:pPr algn="ctr">
                <a:lnSpc>
                  <a:spcPts val="2659"/>
                </a:lnSpc>
              </a:pPr>
              <a:endParaRPr/>
            </a:p>
          </p:txBody>
        </p:sp>
      </p:grpSp>
      <p:pic>
        <p:nvPicPr>
          <p:cNvPr id="15" name="Picture 14" descr="Blue text on a black background&#10;&#10;Description automatically generated">
            <a:extLst>
              <a:ext uri="{FF2B5EF4-FFF2-40B4-BE49-F238E27FC236}">
                <a16:creationId xmlns:a16="http://schemas.microsoft.com/office/drawing/2014/main" id="{26122E44-BEC6-440D-22B7-AF8930F55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901246" y="5679867"/>
            <a:ext cx="7785223" cy="3032126"/>
          </a:xfrm>
          <a:prstGeom prst="rect">
            <a:avLst/>
          </a:prstGeom>
        </p:spPr>
        <p:txBody>
          <a:bodyPr lIns="0" tIns="0" rIns="0" bIns="0" rtlCol="0" anchor="t">
            <a:spAutoFit/>
          </a:bodyPr>
          <a:lstStyle/>
          <a:p>
            <a:pPr algn="ctr">
              <a:lnSpc>
                <a:spcPts val="11899"/>
              </a:lnSpc>
            </a:pPr>
            <a:r>
              <a:rPr lang="en-US" sz="8499" b="1">
                <a:solidFill>
                  <a:srgbClr val="10315C"/>
                </a:solidFill>
                <a:latin typeface="Poppins Bold"/>
                <a:ea typeface="Poppins Bold"/>
                <a:cs typeface="Poppins Bold"/>
                <a:sym typeface="Poppins Bold"/>
              </a:rPr>
              <a:t>£300k</a:t>
            </a:r>
          </a:p>
          <a:p>
            <a:pPr marL="0" lvl="0" indent="0" algn="ctr">
              <a:lnSpc>
                <a:spcPts val="11899"/>
              </a:lnSpc>
              <a:spcBef>
                <a:spcPct val="0"/>
              </a:spcBef>
            </a:pPr>
            <a:endParaRPr lang="en-US" sz="8499" b="1">
              <a:solidFill>
                <a:srgbClr val="10315C"/>
              </a:solidFill>
              <a:latin typeface="Poppins Bold"/>
              <a:ea typeface="Poppins Bold"/>
              <a:cs typeface="Poppins Bold"/>
              <a:sym typeface="Poppins Bold"/>
            </a:endParaRPr>
          </a:p>
        </p:txBody>
      </p:sp>
      <p:sp>
        <p:nvSpPr>
          <p:cNvPr id="3" name="TextBox 3"/>
          <p:cNvSpPr txBox="1"/>
          <p:nvPr/>
        </p:nvSpPr>
        <p:spPr>
          <a:xfrm>
            <a:off x="181980" y="3592165"/>
            <a:ext cx="8962020" cy="6429375"/>
          </a:xfrm>
          <a:prstGeom prst="rect">
            <a:avLst/>
          </a:prstGeom>
        </p:spPr>
        <p:txBody>
          <a:bodyPr lIns="0" tIns="0" rIns="0" bIns="0" rtlCol="0" anchor="t">
            <a:spAutoFit/>
          </a:bodyPr>
          <a:lstStyle/>
          <a:p>
            <a:pPr algn="ctr">
              <a:lnSpc>
                <a:spcPts val="8400"/>
              </a:lnSpc>
            </a:pPr>
            <a:r>
              <a:rPr lang="en-US" sz="6000" dirty="0">
                <a:solidFill>
                  <a:srgbClr val="10315C"/>
                </a:solidFill>
                <a:latin typeface="Poppins"/>
                <a:ea typeface="Poppins"/>
                <a:cs typeface="Poppins"/>
                <a:sym typeface="Poppins"/>
              </a:rPr>
              <a:t>How much does it cost per year to insure the Royal Family’s three most recently worn wedding tiaras?</a:t>
            </a:r>
          </a:p>
          <a:p>
            <a:pPr marL="0" lvl="0" indent="0" algn="ctr">
              <a:lnSpc>
                <a:spcPts val="8400"/>
              </a:lnSpc>
              <a:spcBef>
                <a:spcPct val="0"/>
              </a:spcBef>
            </a:pPr>
            <a:endParaRPr lang="en-US" sz="6000" dirty="0">
              <a:solidFill>
                <a:srgbClr val="10315C"/>
              </a:solidFill>
              <a:latin typeface="Poppins"/>
              <a:ea typeface="Poppins"/>
              <a:cs typeface="Poppins"/>
              <a:sym typeface="Poppins"/>
            </a:endParaRPr>
          </a:p>
        </p:txBody>
      </p:sp>
      <p:grpSp>
        <p:nvGrpSpPr>
          <p:cNvPr id="4" name="Group 4"/>
          <p:cNvGrpSpPr/>
          <p:nvPr/>
        </p:nvGrpSpPr>
        <p:grpSpPr>
          <a:xfrm rot="-5400000">
            <a:off x="6589723" y="6665563"/>
            <a:ext cx="5832470" cy="47625"/>
            <a:chOff x="0" y="0"/>
            <a:chExt cx="1536124" cy="12543"/>
          </a:xfrm>
        </p:grpSpPr>
        <p:sp>
          <p:nvSpPr>
            <p:cNvPr id="5" name="Freeform 5"/>
            <p:cNvSpPr/>
            <p:nvPr/>
          </p:nvSpPr>
          <p:spPr>
            <a:xfrm>
              <a:off x="0" y="0"/>
              <a:ext cx="1536124" cy="12543"/>
            </a:xfrm>
            <a:custGeom>
              <a:avLst/>
              <a:gdLst/>
              <a:ahLst/>
              <a:cxnLst/>
              <a:rect l="l" t="t" r="r" b="b"/>
              <a:pathLst>
                <a:path w="1536124" h="12543">
                  <a:moveTo>
                    <a:pt x="0" y="0"/>
                  </a:moveTo>
                  <a:lnTo>
                    <a:pt x="1536124" y="0"/>
                  </a:lnTo>
                  <a:lnTo>
                    <a:pt x="1536124" y="12543"/>
                  </a:lnTo>
                  <a:lnTo>
                    <a:pt x="0" y="12543"/>
                  </a:lnTo>
                  <a:close/>
                </a:path>
              </a:pathLst>
            </a:custGeom>
            <a:solidFill>
              <a:srgbClr val="00CDFF"/>
            </a:solidFill>
          </p:spPr>
          <p:txBody>
            <a:bodyPr/>
            <a:lstStyle/>
            <a:p>
              <a:endParaRPr lang="en-GB"/>
            </a:p>
          </p:txBody>
        </p:sp>
        <p:sp>
          <p:nvSpPr>
            <p:cNvPr id="6" name="TextBox 6"/>
            <p:cNvSpPr txBox="1"/>
            <p:nvPr/>
          </p:nvSpPr>
          <p:spPr>
            <a:xfrm>
              <a:off x="0" y="-38100"/>
              <a:ext cx="1536124" cy="50643"/>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0" y="0"/>
            <a:ext cx="18964292" cy="2225231"/>
            <a:chOff x="0" y="0"/>
            <a:chExt cx="4994711" cy="586069"/>
          </a:xfrm>
        </p:grpSpPr>
        <p:sp>
          <p:nvSpPr>
            <p:cNvPr id="8" name="Freeform 8"/>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9" name="TextBox 9"/>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028700" y="401638"/>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 Best Estimate</a:t>
            </a:r>
          </a:p>
        </p:txBody>
      </p:sp>
      <p:grpSp>
        <p:nvGrpSpPr>
          <p:cNvPr id="11" name="Group 11"/>
          <p:cNvGrpSpPr/>
          <p:nvPr/>
        </p:nvGrpSpPr>
        <p:grpSpPr>
          <a:xfrm>
            <a:off x="-1510517" y="1995176"/>
            <a:ext cx="20165585" cy="230055"/>
            <a:chOff x="0" y="0"/>
            <a:chExt cx="5311101" cy="60591"/>
          </a:xfrm>
        </p:grpSpPr>
        <p:sp>
          <p:nvSpPr>
            <p:cNvPr id="12" name="Freeform 12"/>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13" name="TextBox 13"/>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pic>
        <p:nvPicPr>
          <p:cNvPr id="15" name="Picture 14" descr="Blue text on a black background&#10;&#10;Description automatically generated">
            <a:extLst>
              <a:ext uri="{FF2B5EF4-FFF2-40B4-BE49-F238E27FC236}">
                <a16:creationId xmlns:a16="http://schemas.microsoft.com/office/drawing/2014/main" id="{1FEBBEC1-1A4A-5C89-F8C4-416D76F642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658540" y="198621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a:off x="5314489" y="6731323"/>
            <a:ext cx="7025284" cy="2005399"/>
          </a:xfrm>
          <a:custGeom>
            <a:avLst/>
            <a:gdLst/>
            <a:ahLst/>
            <a:cxnLst/>
            <a:rect l="l" t="t" r="r" b="b"/>
            <a:pathLst>
              <a:path w="7025284" h="2005399">
                <a:moveTo>
                  <a:pt x="0" y="0"/>
                </a:moveTo>
                <a:lnTo>
                  <a:pt x="7025284" y="0"/>
                </a:lnTo>
                <a:lnTo>
                  <a:pt x="7025284" y="2005399"/>
                </a:lnTo>
                <a:lnTo>
                  <a:pt x="0" y="20053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9" name="Freeform 9"/>
          <p:cNvSpPr/>
          <p:nvPr/>
        </p:nvSpPr>
        <p:spPr>
          <a:xfrm rot="-10800000">
            <a:off x="5314489" y="3978162"/>
            <a:ext cx="6574782" cy="1876801"/>
          </a:xfrm>
          <a:custGeom>
            <a:avLst/>
            <a:gdLst/>
            <a:ahLst/>
            <a:cxnLst/>
            <a:rect l="l" t="t" r="r" b="b"/>
            <a:pathLst>
              <a:path w="6574782" h="1876801">
                <a:moveTo>
                  <a:pt x="0" y="0"/>
                </a:moveTo>
                <a:lnTo>
                  <a:pt x="6574782" y="0"/>
                </a:lnTo>
                <a:lnTo>
                  <a:pt x="6574782" y="1876801"/>
                </a:lnTo>
                <a:lnTo>
                  <a:pt x="0" y="187680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extBox 10"/>
          <p:cNvSpPr txBox="1"/>
          <p:nvPr/>
        </p:nvSpPr>
        <p:spPr>
          <a:xfrm>
            <a:off x="1028700" y="139821"/>
            <a:ext cx="16230600" cy="1811019"/>
          </a:xfrm>
          <a:prstGeom prst="rect">
            <a:avLst/>
          </a:prstGeom>
        </p:spPr>
        <p:txBody>
          <a:bodyPr lIns="0" tIns="0" rIns="0" bIns="0" rtlCol="0" anchor="t">
            <a:spAutoFit/>
          </a:bodyPr>
          <a:lstStyle/>
          <a:p>
            <a:pPr marL="0" lvl="0" indent="0" algn="ctr">
              <a:lnSpc>
                <a:spcPts val="7280"/>
              </a:lnSpc>
              <a:spcBef>
                <a:spcPct val="0"/>
              </a:spcBef>
            </a:pPr>
            <a:r>
              <a:rPr lang="en-US" sz="5200" dirty="0">
                <a:solidFill>
                  <a:srgbClr val="FFFFFF"/>
                </a:solidFill>
                <a:latin typeface="Barlow"/>
                <a:ea typeface="Barlow"/>
                <a:cs typeface="Barlow"/>
                <a:sym typeface="Barlow"/>
              </a:rPr>
              <a:t>Starter: In groups, create a </a:t>
            </a:r>
            <a:r>
              <a:rPr lang="en-US" sz="5200" dirty="0" err="1">
                <a:solidFill>
                  <a:srgbClr val="FFFFFF"/>
                </a:solidFill>
                <a:latin typeface="Barlow"/>
                <a:ea typeface="Barlow"/>
                <a:cs typeface="Barlow"/>
                <a:sym typeface="Barlow"/>
              </a:rPr>
              <a:t>mindmap</a:t>
            </a:r>
            <a:r>
              <a:rPr lang="en-US" sz="5200" dirty="0">
                <a:solidFill>
                  <a:srgbClr val="FFFFFF"/>
                </a:solidFill>
                <a:latin typeface="Barlow"/>
                <a:ea typeface="Barlow"/>
                <a:cs typeface="Barlow"/>
                <a:sym typeface="Barlow"/>
              </a:rPr>
              <a:t> of the things you know already about the insurance industry.</a:t>
            </a:r>
          </a:p>
        </p:txBody>
      </p:sp>
      <p:sp>
        <p:nvSpPr>
          <p:cNvPr id="11" name="TextBox 11"/>
          <p:cNvSpPr txBox="1"/>
          <p:nvPr/>
        </p:nvSpPr>
        <p:spPr>
          <a:xfrm>
            <a:off x="1154803" y="5893758"/>
            <a:ext cx="14894155" cy="618490"/>
          </a:xfrm>
          <a:prstGeom prst="rect">
            <a:avLst/>
          </a:prstGeom>
        </p:spPr>
        <p:txBody>
          <a:bodyPr lIns="0" tIns="0" rIns="0" bIns="0" rtlCol="0" anchor="t">
            <a:spAutoFit/>
          </a:bodyPr>
          <a:lstStyle/>
          <a:p>
            <a:pPr marL="0" lvl="0" indent="0" algn="ctr">
              <a:lnSpc>
                <a:spcPts val="4759"/>
              </a:lnSpc>
              <a:spcBef>
                <a:spcPct val="0"/>
              </a:spcBef>
            </a:pPr>
            <a:r>
              <a:rPr lang="en-US" sz="3399">
                <a:solidFill>
                  <a:srgbClr val="10315C"/>
                </a:solidFill>
                <a:latin typeface="Poppins"/>
                <a:ea typeface="Poppins"/>
                <a:cs typeface="Poppins"/>
                <a:sym typeface="Poppins"/>
              </a:rPr>
              <a:t>Insurance Industry</a:t>
            </a:r>
          </a:p>
        </p:txBody>
      </p:sp>
      <p:sp>
        <p:nvSpPr>
          <p:cNvPr id="12" name="TextBox 12"/>
          <p:cNvSpPr txBox="1"/>
          <p:nvPr/>
        </p:nvSpPr>
        <p:spPr>
          <a:xfrm>
            <a:off x="-846210" y="9413875"/>
            <a:ext cx="4893473" cy="801501"/>
          </a:xfrm>
          <a:prstGeom prst="rect">
            <a:avLst/>
          </a:prstGeom>
        </p:spPr>
        <p:txBody>
          <a:bodyPr lIns="0" tIns="0" rIns="0" bIns="0" rtlCol="0" anchor="t">
            <a:spAutoFit/>
          </a:bodyPr>
          <a:lstStyle/>
          <a:p>
            <a:pPr marL="0" lvl="0" indent="0" algn="ctr">
              <a:lnSpc>
                <a:spcPts val="7000"/>
              </a:lnSpc>
              <a:spcBef>
                <a:spcPct val="0"/>
              </a:spcBef>
            </a:pPr>
            <a:r>
              <a:rPr lang="en-US" sz="5000" dirty="0">
                <a:solidFill>
                  <a:srgbClr val="00CDFF"/>
                </a:solidFill>
                <a:latin typeface="Barlow"/>
                <a:ea typeface="Barlow"/>
                <a:cs typeface="Barlow"/>
                <a:sym typeface="Barlow"/>
              </a:rPr>
              <a:t>5 Minutes</a:t>
            </a:r>
          </a:p>
        </p:txBody>
      </p:sp>
      <p:pic>
        <p:nvPicPr>
          <p:cNvPr id="15" name="Picture 14" descr="Blue text on a black background&#10;&#10;Description automatically generated">
            <a:extLst>
              <a:ext uri="{FF2B5EF4-FFF2-40B4-BE49-F238E27FC236}">
                <a16:creationId xmlns:a16="http://schemas.microsoft.com/office/drawing/2014/main" id="{7D612462-FB6E-7EC2-53DD-F133C2C4FA2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0315C"/>
        </a:solidFill>
        <a:effectLst/>
      </p:bgPr>
    </p:bg>
    <p:spTree>
      <p:nvGrpSpPr>
        <p:cNvPr id="1" name=""/>
        <p:cNvGrpSpPr/>
        <p:nvPr/>
      </p:nvGrpSpPr>
      <p:grpSpPr>
        <a:xfrm>
          <a:off x="0" y="0"/>
          <a:ext cx="0" cy="0"/>
          <a:chOff x="0" y="0"/>
          <a:chExt cx="0" cy="0"/>
        </a:xfrm>
      </p:grpSpPr>
      <p:sp>
        <p:nvSpPr>
          <p:cNvPr id="2" name="Freeform 2"/>
          <p:cNvSpPr/>
          <p:nvPr/>
        </p:nvSpPr>
        <p:spPr>
          <a:xfrm>
            <a:off x="12313458" y="-870868"/>
            <a:ext cx="6327581" cy="11545061"/>
          </a:xfrm>
          <a:custGeom>
            <a:avLst/>
            <a:gdLst/>
            <a:ahLst/>
            <a:cxnLst/>
            <a:rect l="l" t="t" r="r" b="b"/>
            <a:pathLst>
              <a:path w="6327581" h="11545061">
                <a:moveTo>
                  <a:pt x="0" y="0"/>
                </a:moveTo>
                <a:lnTo>
                  <a:pt x="6327582" y="0"/>
                </a:lnTo>
                <a:lnTo>
                  <a:pt x="6327582" y="11545061"/>
                </a:lnTo>
                <a:lnTo>
                  <a:pt x="0" y="11545061"/>
                </a:lnTo>
                <a:lnTo>
                  <a:pt x="0" y="0"/>
                </a:lnTo>
                <a:close/>
              </a:path>
            </a:pathLst>
          </a:custGeom>
          <a:blipFill>
            <a:blip r:embed="rId3"/>
            <a:stretch>
              <a:fillRect/>
            </a:stretch>
          </a:blipFill>
        </p:spPr>
        <p:txBody>
          <a:bodyPr/>
          <a:lstStyle/>
          <a:p>
            <a:endParaRPr lang="en-GB"/>
          </a:p>
        </p:txBody>
      </p:sp>
      <p:sp>
        <p:nvSpPr>
          <p:cNvPr id="3" name="TextBox 3"/>
          <p:cNvSpPr txBox="1"/>
          <p:nvPr/>
        </p:nvSpPr>
        <p:spPr>
          <a:xfrm>
            <a:off x="362302" y="3777713"/>
            <a:ext cx="11179719" cy="3425825"/>
          </a:xfrm>
          <a:prstGeom prst="rect">
            <a:avLst/>
          </a:prstGeom>
        </p:spPr>
        <p:txBody>
          <a:bodyPr lIns="0" tIns="0" rIns="0" bIns="0" rtlCol="0" anchor="t">
            <a:spAutoFit/>
          </a:bodyPr>
          <a:lstStyle/>
          <a:p>
            <a:pPr algn="l">
              <a:lnSpc>
                <a:spcPts val="9099"/>
              </a:lnSpc>
            </a:pPr>
            <a:r>
              <a:rPr lang="en-US" sz="6499">
                <a:solidFill>
                  <a:srgbClr val="00CDFF"/>
                </a:solidFill>
                <a:latin typeface="Barlow"/>
                <a:ea typeface="Barlow"/>
                <a:cs typeface="Barlow"/>
                <a:sym typeface="Barlow"/>
              </a:rPr>
              <a:t>What careers are available in the insurance industry?</a:t>
            </a:r>
          </a:p>
          <a:p>
            <a:pPr marL="0" lvl="0" indent="0" algn="l">
              <a:lnSpc>
                <a:spcPts val="9099"/>
              </a:lnSpc>
              <a:spcBef>
                <a:spcPct val="0"/>
              </a:spcBef>
            </a:pPr>
            <a:endParaRPr lang="en-US" sz="6499">
              <a:solidFill>
                <a:srgbClr val="00CDFF"/>
              </a:solidFill>
              <a:latin typeface="Barlow"/>
              <a:ea typeface="Barlow"/>
              <a:cs typeface="Barlow"/>
              <a:sym typeface="Barlow"/>
            </a:endParaRPr>
          </a:p>
        </p:txBody>
      </p:sp>
      <p:sp>
        <p:nvSpPr>
          <p:cNvPr id="4" name="Freeform 4"/>
          <p:cNvSpPr/>
          <p:nvPr/>
        </p:nvSpPr>
        <p:spPr>
          <a:xfrm>
            <a:off x="584629" y="673444"/>
            <a:ext cx="3463950" cy="1671356"/>
          </a:xfrm>
          <a:custGeom>
            <a:avLst/>
            <a:gdLst/>
            <a:ahLst/>
            <a:cxnLst/>
            <a:rect l="l" t="t" r="r" b="b"/>
            <a:pathLst>
              <a:path w="3463950" h="1671356">
                <a:moveTo>
                  <a:pt x="0" y="0"/>
                </a:moveTo>
                <a:lnTo>
                  <a:pt x="3463951" y="0"/>
                </a:lnTo>
                <a:lnTo>
                  <a:pt x="3463951" y="1671356"/>
                </a:lnTo>
                <a:lnTo>
                  <a:pt x="0" y="1671356"/>
                </a:lnTo>
                <a:lnTo>
                  <a:pt x="0" y="0"/>
                </a:lnTo>
                <a:close/>
              </a:path>
            </a:pathLst>
          </a:custGeom>
          <a:blipFill>
            <a:blip r:embed="rId4"/>
            <a:stretch>
              <a:fillRect/>
            </a:stretch>
          </a:blipFill>
        </p:spPr>
        <p:txBody>
          <a:bodyPr/>
          <a:lstStyle/>
          <a:p>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964292" cy="2225231"/>
            <a:chOff x="0" y="0"/>
            <a:chExt cx="4994711" cy="586069"/>
          </a:xfrm>
        </p:grpSpPr>
        <p:sp>
          <p:nvSpPr>
            <p:cNvPr id="3" name="Freeform 3"/>
            <p:cNvSpPr/>
            <p:nvPr/>
          </p:nvSpPr>
          <p:spPr>
            <a:xfrm>
              <a:off x="0" y="0"/>
              <a:ext cx="4994711" cy="586069"/>
            </a:xfrm>
            <a:custGeom>
              <a:avLst/>
              <a:gdLst/>
              <a:ahLst/>
              <a:cxnLst/>
              <a:rect l="l" t="t" r="r" b="b"/>
              <a:pathLst>
                <a:path w="4994711" h="586069">
                  <a:moveTo>
                    <a:pt x="0" y="0"/>
                  </a:moveTo>
                  <a:lnTo>
                    <a:pt x="4994711" y="0"/>
                  </a:lnTo>
                  <a:lnTo>
                    <a:pt x="4994711" y="586069"/>
                  </a:lnTo>
                  <a:lnTo>
                    <a:pt x="0" y="586069"/>
                  </a:lnTo>
                  <a:close/>
                </a:path>
              </a:pathLst>
            </a:custGeom>
            <a:solidFill>
              <a:srgbClr val="F27349"/>
            </a:solidFill>
          </p:spPr>
          <p:txBody>
            <a:bodyPr/>
            <a:lstStyle/>
            <a:p>
              <a:endParaRPr lang="en-GB"/>
            </a:p>
          </p:txBody>
        </p:sp>
        <p:sp>
          <p:nvSpPr>
            <p:cNvPr id="4" name="TextBox 4"/>
            <p:cNvSpPr txBox="1"/>
            <p:nvPr/>
          </p:nvSpPr>
          <p:spPr>
            <a:xfrm>
              <a:off x="0" y="-38100"/>
              <a:ext cx="4994711" cy="624169"/>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201294" y="1995176"/>
            <a:ext cx="20165585" cy="230055"/>
            <a:chOff x="0" y="0"/>
            <a:chExt cx="5311101" cy="60591"/>
          </a:xfrm>
        </p:grpSpPr>
        <p:sp>
          <p:nvSpPr>
            <p:cNvPr id="6" name="Freeform 6"/>
            <p:cNvSpPr/>
            <p:nvPr/>
          </p:nvSpPr>
          <p:spPr>
            <a:xfrm>
              <a:off x="0" y="0"/>
              <a:ext cx="5311101" cy="60591"/>
            </a:xfrm>
            <a:custGeom>
              <a:avLst/>
              <a:gdLst/>
              <a:ahLst/>
              <a:cxnLst/>
              <a:rect l="l" t="t" r="r" b="b"/>
              <a:pathLst>
                <a:path w="5311101" h="60591">
                  <a:moveTo>
                    <a:pt x="0" y="0"/>
                  </a:moveTo>
                  <a:lnTo>
                    <a:pt x="5311101" y="0"/>
                  </a:lnTo>
                  <a:lnTo>
                    <a:pt x="5311101" y="60591"/>
                  </a:lnTo>
                  <a:lnTo>
                    <a:pt x="0" y="60591"/>
                  </a:lnTo>
                  <a:close/>
                </a:path>
              </a:pathLst>
            </a:custGeom>
            <a:solidFill>
              <a:srgbClr val="10315C"/>
            </a:solidFill>
          </p:spPr>
          <p:txBody>
            <a:bodyPr/>
            <a:lstStyle/>
            <a:p>
              <a:endParaRPr lang="en-GB"/>
            </a:p>
          </p:txBody>
        </p:sp>
        <p:sp>
          <p:nvSpPr>
            <p:cNvPr id="7" name="TextBox 7"/>
            <p:cNvSpPr txBox="1"/>
            <p:nvPr/>
          </p:nvSpPr>
          <p:spPr>
            <a:xfrm>
              <a:off x="0" y="-38100"/>
              <a:ext cx="5311101" cy="98691"/>
            </a:xfrm>
            <a:prstGeom prst="rect">
              <a:avLst/>
            </a:prstGeom>
          </p:spPr>
          <p:txBody>
            <a:bodyPr lIns="50800" tIns="50800" rIns="50800" bIns="50800" rtlCol="0" anchor="ctr"/>
            <a:lstStyle/>
            <a:p>
              <a:pPr algn="ctr">
                <a:lnSpc>
                  <a:spcPts val="2659"/>
                </a:lnSpc>
              </a:pPr>
              <a:endParaRPr/>
            </a:p>
          </p:txBody>
        </p:sp>
      </p:grpSp>
      <p:sp>
        <p:nvSpPr>
          <p:cNvPr id="8" name="TextBox 8"/>
          <p:cNvSpPr txBox="1"/>
          <p:nvPr/>
        </p:nvSpPr>
        <p:spPr>
          <a:xfrm>
            <a:off x="668941" y="3059012"/>
            <a:ext cx="4983989" cy="590192"/>
          </a:xfrm>
          <a:prstGeom prst="rect">
            <a:avLst/>
          </a:prstGeom>
        </p:spPr>
        <p:txBody>
          <a:bodyPr lIns="0" tIns="0" rIns="0" bIns="0" rtlCol="0" anchor="t">
            <a:spAutoFit/>
          </a:bodyPr>
          <a:lstStyle/>
          <a:p>
            <a:pPr marL="0" lvl="0" indent="0" algn="ctr">
              <a:lnSpc>
                <a:spcPts val="4612"/>
              </a:lnSpc>
              <a:spcBef>
                <a:spcPct val="0"/>
              </a:spcBef>
            </a:pPr>
            <a:r>
              <a:rPr lang="en-US" sz="3294" b="1">
                <a:solidFill>
                  <a:srgbClr val="10315C"/>
                </a:solidFill>
                <a:latin typeface="Poppins Bold"/>
                <a:ea typeface="Poppins Bold"/>
                <a:cs typeface="Poppins Bold"/>
                <a:sym typeface="Poppins Bold"/>
              </a:rPr>
              <a:t>Insurance Broker</a:t>
            </a:r>
          </a:p>
        </p:txBody>
      </p:sp>
      <p:sp>
        <p:nvSpPr>
          <p:cNvPr id="9" name="Freeform 9"/>
          <p:cNvSpPr/>
          <p:nvPr/>
        </p:nvSpPr>
        <p:spPr>
          <a:xfrm>
            <a:off x="228084" y="2960877"/>
            <a:ext cx="881713" cy="881713"/>
          </a:xfrm>
          <a:custGeom>
            <a:avLst/>
            <a:gdLst/>
            <a:ahLst/>
            <a:cxnLst/>
            <a:rect l="l" t="t" r="r" b="b"/>
            <a:pathLst>
              <a:path w="881713" h="881713">
                <a:moveTo>
                  <a:pt x="0" y="0"/>
                </a:moveTo>
                <a:lnTo>
                  <a:pt x="881713" y="0"/>
                </a:lnTo>
                <a:lnTo>
                  <a:pt x="881713" y="881713"/>
                </a:lnTo>
                <a:lnTo>
                  <a:pt x="0" y="8817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TextBox 10"/>
          <p:cNvSpPr txBox="1"/>
          <p:nvPr/>
        </p:nvSpPr>
        <p:spPr>
          <a:xfrm>
            <a:off x="6713476" y="3059012"/>
            <a:ext cx="11304458" cy="6403066"/>
          </a:xfrm>
          <a:prstGeom prst="rect">
            <a:avLst/>
          </a:prstGeom>
        </p:spPr>
        <p:txBody>
          <a:bodyPr lIns="0" tIns="0" rIns="0" bIns="0" rtlCol="0" anchor="t">
            <a:spAutoFit/>
          </a:bodyPr>
          <a:lstStyle/>
          <a:p>
            <a:pPr algn="ctr">
              <a:lnSpc>
                <a:spcPts val="4600"/>
              </a:lnSpc>
            </a:pPr>
            <a:r>
              <a:rPr lang="en-US" sz="3285" b="1" dirty="0">
                <a:solidFill>
                  <a:srgbClr val="10315C"/>
                </a:solidFill>
                <a:latin typeface="Poppins Bold"/>
                <a:ea typeface="Poppins Bold"/>
                <a:cs typeface="Poppins Bold"/>
                <a:sym typeface="Poppins Bold"/>
              </a:rPr>
              <a:t>Become an expert: </a:t>
            </a:r>
          </a:p>
          <a:p>
            <a:pPr algn="ctr">
              <a:lnSpc>
                <a:spcPts val="4600"/>
              </a:lnSpc>
            </a:pPr>
            <a:r>
              <a:rPr lang="en-US" sz="3285" dirty="0">
                <a:solidFill>
                  <a:srgbClr val="10315C"/>
                </a:solidFill>
                <a:latin typeface="Poppins"/>
                <a:ea typeface="Poppins"/>
                <a:cs typeface="Poppins"/>
                <a:sym typeface="Poppins"/>
              </a:rPr>
              <a:t>Take 5 minutes to read and make notes about a career in the insurance industry.</a:t>
            </a:r>
          </a:p>
          <a:p>
            <a:pPr algn="ctr">
              <a:lnSpc>
                <a:spcPts val="4600"/>
              </a:lnSpc>
            </a:pPr>
            <a:endParaRPr lang="en-US" sz="3285" dirty="0">
              <a:solidFill>
                <a:srgbClr val="10315C"/>
              </a:solidFill>
              <a:latin typeface="Poppins"/>
              <a:ea typeface="Poppins"/>
              <a:cs typeface="Poppins"/>
              <a:sym typeface="Poppins"/>
            </a:endParaRPr>
          </a:p>
          <a:p>
            <a:pPr algn="ctr">
              <a:lnSpc>
                <a:spcPts val="4600"/>
              </a:lnSpc>
            </a:pPr>
            <a:r>
              <a:rPr lang="en-US" sz="3285" b="1" dirty="0">
                <a:solidFill>
                  <a:srgbClr val="10315C"/>
                </a:solidFill>
                <a:latin typeface="Poppins Bold"/>
                <a:ea typeface="Poppins Bold"/>
                <a:cs typeface="Poppins Bold"/>
                <a:sym typeface="Poppins Bold"/>
              </a:rPr>
              <a:t>Present your role:</a:t>
            </a:r>
          </a:p>
          <a:p>
            <a:pPr algn="ctr">
              <a:lnSpc>
                <a:spcPts val="4600"/>
              </a:lnSpc>
            </a:pPr>
            <a:r>
              <a:rPr lang="en-US" sz="3285" dirty="0">
                <a:solidFill>
                  <a:srgbClr val="10315C"/>
                </a:solidFill>
                <a:latin typeface="Poppins"/>
                <a:ea typeface="Poppins"/>
                <a:cs typeface="Poppins"/>
                <a:sym typeface="Poppins"/>
              </a:rPr>
              <a:t>Spend the next 5 minutes, paired with another person, telling each other about your career. </a:t>
            </a:r>
          </a:p>
          <a:p>
            <a:pPr algn="ctr">
              <a:lnSpc>
                <a:spcPts val="4600"/>
              </a:lnSpc>
            </a:pPr>
            <a:endParaRPr lang="en-US" sz="3285" dirty="0">
              <a:solidFill>
                <a:srgbClr val="10315C"/>
              </a:solidFill>
              <a:latin typeface="Poppins"/>
              <a:ea typeface="Poppins"/>
              <a:cs typeface="Poppins"/>
              <a:sym typeface="Poppins"/>
            </a:endParaRPr>
          </a:p>
          <a:p>
            <a:pPr algn="ctr">
              <a:lnSpc>
                <a:spcPts val="4600"/>
              </a:lnSpc>
            </a:pPr>
            <a:r>
              <a:rPr lang="en-US" sz="3285" b="1" dirty="0">
                <a:solidFill>
                  <a:srgbClr val="10315C"/>
                </a:solidFill>
                <a:latin typeface="Poppins Bold"/>
                <a:ea typeface="Poppins Bold"/>
                <a:cs typeface="Poppins Bold"/>
                <a:sym typeface="Poppins Bold"/>
              </a:rPr>
              <a:t>Repeat:</a:t>
            </a:r>
          </a:p>
          <a:p>
            <a:pPr algn="ctr">
              <a:lnSpc>
                <a:spcPts val="4600"/>
              </a:lnSpc>
            </a:pPr>
            <a:r>
              <a:rPr lang="en-US" sz="3285" dirty="0">
                <a:solidFill>
                  <a:srgbClr val="10315C"/>
                </a:solidFill>
                <a:latin typeface="Poppins"/>
                <a:ea typeface="Poppins"/>
                <a:cs typeface="Poppins"/>
                <a:sym typeface="Poppins"/>
              </a:rPr>
              <a:t>Repeat until you have heard/learnt about all 4 roles.</a:t>
            </a:r>
          </a:p>
          <a:p>
            <a:pPr marL="0" lvl="0" indent="0" algn="ctr">
              <a:lnSpc>
                <a:spcPts val="4600"/>
              </a:lnSpc>
              <a:spcBef>
                <a:spcPct val="0"/>
              </a:spcBef>
            </a:pPr>
            <a:endParaRPr lang="en-US" sz="3285" dirty="0">
              <a:solidFill>
                <a:srgbClr val="10315C"/>
              </a:solidFill>
              <a:latin typeface="Poppins"/>
              <a:ea typeface="Poppins"/>
              <a:cs typeface="Poppins"/>
              <a:sym typeface="Poppins"/>
            </a:endParaRPr>
          </a:p>
        </p:txBody>
      </p:sp>
      <p:sp>
        <p:nvSpPr>
          <p:cNvPr id="11" name="Freeform 11"/>
          <p:cNvSpPr/>
          <p:nvPr/>
        </p:nvSpPr>
        <p:spPr>
          <a:xfrm>
            <a:off x="228084" y="4695215"/>
            <a:ext cx="896570" cy="896570"/>
          </a:xfrm>
          <a:custGeom>
            <a:avLst/>
            <a:gdLst/>
            <a:ahLst/>
            <a:cxnLst/>
            <a:rect l="l" t="t" r="r" b="b"/>
            <a:pathLst>
              <a:path w="896570" h="896570">
                <a:moveTo>
                  <a:pt x="0" y="0"/>
                </a:moveTo>
                <a:lnTo>
                  <a:pt x="896571" y="0"/>
                </a:lnTo>
                <a:lnTo>
                  <a:pt x="896571" y="896570"/>
                </a:lnTo>
                <a:lnTo>
                  <a:pt x="0" y="8965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2" name="Freeform 12"/>
          <p:cNvSpPr/>
          <p:nvPr/>
        </p:nvSpPr>
        <p:spPr>
          <a:xfrm>
            <a:off x="228084" y="6441259"/>
            <a:ext cx="881713" cy="881713"/>
          </a:xfrm>
          <a:custGeom>
            <a:avLst/>
            <a:gdLst/>
            <a:ahLst/>
            <a:cxnLst/>
            <a:rect l="l" t="t" r="r" b="b"/>
            <a:pathLst>
              <a:path w="881713" h="881713">
                <a:moveTo>
                  <a:pt x="0" y="0"/>
                </a:moveTo>
                <a:lnTo>
                  <a:pt x="881713" y="0"/>
                </a:lnTo>
                <a:lnTo>
                  <a:pt x="881713" y="881713"/>
                </a:lnTo>
                <a:lnTo>
                  <a:pt x="0" y="8817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a:p>
        </p:txBody>
      </p:sp>
      <p:sp>
        <p:nvSpPr>
          <p:cNvPr id="13" name="Freeform 13"/>
          <p:cNvSpPr/>
          <p:nvPr/>
        </p:nvSpPr>
        <p:spPr>
          <a:xfrm>
            <a:off x="228084" y="8180222"/>
            <a:ext cx="914832" cy="914832"/>
          </a:xfrm>
          <a:custGeom>
            <a:avLst/>
            <a:gdLst/>
            <a:ahLst/>
            <a:cxnLst/>
            <a:rect l="l" t="t" r="r" b="b"/>
            <a:pathLst>
              <a:path w="914832" h="914832">
                <a:moveTo>
                  <a:pt x="0" y="0"/>
                </a:moveTo>
                <a:lnTo>
                  <a:pt x="914832" y="0"/>
                </a:lnTo>
                <a:lnTo>
                  <a:pt x="914832" y="914832"/>
                </a:lnTo>
                <a:lnTo>
                  <a:pt x="0" y="9148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a:p>
        </p:txBody>
      </p:sp>
      <p:sp>
        <p:nvSpPr>
          <p:cNvPr id="14" name="TextBox 14"/>
          <p:cNvSpPr txBox="1"/>
          <p:nvPr/>
        </p:nvSpPr>
        <p:spPr>
          <a:xfrm>
            <a:off x="1028700" y="469043"/>
            <a:ext cx="16230600" cy="1153795"/>
          </a:xfrm>
          <a:prstGeom prst="rect">
            <a:avLst/>
          </a:prstGeom>
        </p:spPr>
        <p:txBody>
          <a:bodyPr lIns="0" tIns="0" rIns="0" bIns="0" rtlCol="0" anchor="t">
            <a:spAutoFit/>
          </a:bodyPr>
          <a:lstStyle/>
          <a:p>
            <a:pPr marL="0" lvl="0" indent="0" algn="l">
              <a:lnSpc>
                <a:spcPts val="9379"/>
              </a:lnSpc>
              <a:spcBef>
                <a:spcPct val="0"/>
              </a:spcBef>
            </a:pPr>
            <a:r>
              <a:rPr lang="en-US" sz="6699">
                <a:solidFill>
                  <a:srgbClr val="FFFFFF"/>
                </a:solidFill>
                <a:latin typeface="Barlow"/>
                <a:ea typeface="Barlow"/>
                <a:cs typeface="Barlow"/>
                <a:sym typeface="Barlow"/>
              </a:rPr>
              <a:t>Activity: Become an expert</a:t>
            </a:r>
          </a:p>
        </p:txBody>
      </p:sp>
      <p:sp>
        <p:nvSpPr>
          <p:cNvPr id="15" name="TextBox 15"/>
          <p:cNvSpPr txBox="1"/>
          <p:nvPr/>
        </p:nvSpPr>
        <p:spPr>
          <a:xfrm>
            <a:off x="1205612" y="4800779"/>
            <a:ext cx="4983989" cy="590192"/>
          </a:xfrm>
          <a:prstGeom prst="rect">
            <a:avLst/>
          </a:prstGeom>
        </p:spPr>
        <p:txBody>
          <a:bodyPr lIns="0" tIns="0" rIns="0" bIns="0" rtlCol="0" anchor="t">
            <a:spAutoFit/>
          </a:bodyPr>
          <a:lstStyle/>
          <a:p>
            <a:pPr marL="0" lvl="0" indent="0" algn="ctr">
              <a:lnSpc>
                <a:spcPts val="4612"/>
              </a:lnSpc>
              <a:spcBef>
                <a:spcPct val="0"/>
              </a:spcBef>
            </a:pPr>
            <a:r>
              <a:rPr lang="en-US" sz="3294" b="1">
                <a:solidFill>
                  <a:srgbClr val="10315C"/>
                </a:solidFill>
                <a:latin typeface="Poppins Bold"/>
                <a:ea typeface="Poppins Bold"/>
                <a:cs typeface="Poppins Bold"/>
                <a:sym typeface="Poppins Bold"/>
              </a:rPr>
              <a:t>Insurance Underwriter</a:t>
            </a:r>
          </a:p>
        </p:txBody>
      </p:sp>
      <p:sp>
        <p:nvSpPr>
          <p:cNvPr id="16" name="TextBox 16"/>
          <p:cNvSpPr txBox="1"/>
          <p:nvPr/>
        </p:nvSpPr>
        <p:spPr>
          <a:xfrm>
            <a:off x="0" y="6520631"/>
            <a:ext cx="4983989" cy="590192"/>
          </a:xfrm>
          <a:prstGeom prst="rect">
            <a:avLst/>
          </a:prstGeom>
        </p:spPr>
        <p:txBody>
          <a:bodyPr lIns="0" tIns="0" rIns="0" bIns="0" rtlCol="0" anchor="t">
            <a:spAutoFit/>
          </a:bodyPr>
          <a:lstStyle/>
          <a:p>
            <a:pPr marL="0" lvl="0" indent="0" algn="ctr">
              <a:lnSpc>
                <a:spcPts val="4612"/>
              </a:lnSpc>
              <a:spcBef>
                <a:spcPct val="0"/>
              </a:spcBef>
            </a:pPr>
            <a:r>
              <a:rPr lang="en-US" sz="3294" b="1">
                <a:solidFill>
                  <a:srgbClr val="10315C"/>
                </a:solidFill>
                <a:latin typeface="Poppins Bold"/>
                <a:ea typeface="Poppins Bold"/>
                <a:cs typeface="Poppins Bold"/>
                <a:sym typeface="Poppins Bold"/>
              </a:rPr>
              <a:t>Actuary </a:t>
            </a:r>
          </a:p>
        </p:txBody>
      </p:sp>
      <p:sp>
        <p:nvSpPr>
          <p:cNvPr id="17" name="TextBox 17"/>
          <p:cNvSpPr txBox="1"/>
          <p:nvPr/>
        </p:nvSpPr>
        <p:spPr>
          <a:xfrm>
            <a:off x="228084" y="8256422"/>
            <a:ext cx="4983989" cy="590192"/>
          </a:xfrm>
          <a:prstGeom prst="rect">
            <a:avLst/>
          </a:prstGeom>
        </p:spPr>
        <p:txBody>
          <a:bodyPr lIns="0" tIns="0" rIns="0" bIns="0" rtlCol="0" anchor="t">
            <a:spAutoFit/>
          </a:bodyPr>
          <a:lstStyle/>
          <a:p>
            <a:pPr marL="0" lvl="0" indent="0" algn="ctr">
              <a:lnSpc>
                <a:spcPts val="4612"/>
              </a:lnSpc>
              <a:spcBef>
                <a:spcPct val="0"/>
              </a:spcBef>
            </a:pPr>
            <a:r>
              <a:rPr lang="en-US" sz="3294" b="1">
                <a:solidFill>
                  <a:srgbClr val="10315C"/>
                </a:solidFill>
                <a:latin typeface="Poppins Bold"/>
                <a:ea typeface="Poppins Bold"/>
                <a:cs typeface="Poppins Bold"/>
                <a:sym typeface="Poppins Bold"/>
              </a:rPr>
              <a:t>Loss Adjuster</a:t>
            </a:r>
          </a:p>
        </p:txBody>
      </p:sp>
      <p:sp>
        <p:nvSpPr>
          <p:cNvPr id="18" name="TextBox 18"/>
          <p:cNvSpPr txBox="1"/>
          <p:nvPr/>
        </p:nvSpPr>
        <p:spPr>
          <a:xfrm>
            <a:off x="-648720" y="9361754"/>
            <a:ext cx="4893473" cy="801501"/>
          </a:xfrm>
          <a:prstGeom prst="rect">
            <a:avLst/>
          </a:prstGeom>
        </p:spPr>
        <p:txBody>
          <a:bodyPr lIns="0" tIns="0" rIns="0" bIns="0" rtlCol="0" anchor="t">
            <a:spAutoFit/>
          </a:bodyPr>
          <a:lstStyle/>
          <a:p>
            <a:pPr marL="0" lvl="0" indent="0" algn="ctr">
              <a:lnSpc>
                <a:spcPts val="6999"/>
              </a:lnSpc>
              <a:spcBef>
                <a:spcPct val="0"/>
              </a:spcBef>
            </a:pPr>
            <a:r>
              <a:rPr lang="en-US" sz="4999" dirty="0">
                <a:solidFill>
                  <a:srgbClr val="00CDFF"/>
                </a:solidFill>
                <a:latin typeface="Barlow"/>
                <a:ea typeface="Barlow"/>
                <a:cs typeface="Barlow"/>
                <a:sym typeface="Barlow"/>
              </a:rPr>
              <a:t>20 Minutes</a:t>
            </a:r>
          </a:p>
        </p:txBody>
      </p:sp>
      <p:pic>
        <p:nvPicPr>
          <p:cNvPr id="20" name="Picture 19" descr="Blue text on a black background&#10;&#10;Description automatically generated">
            <a:extLst>
              <a:ext uri="{FF2B5EF4-FFF2-40B4-BE49-F238E27FC236}">
                <a16:creationId xmlns:a16="http://schemas.microsoft.com/office/drawing/2014/main" id="{DFB48060-5974-F5FB-F31E-C98455ED0FE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48958" y="9126199"/>
            <a:ext cx="2084247" cy="100460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1075</Words>
  <Application>Microsoft Office PowerPoint</Application>
  <PresentationFormat>Custom</PresentationFormat>
  <Paragraphs>148</Paragraphs>
  <Slides>24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Barlow</vt:lpstr>
      <vt:lpstr>Aptos</vt:lpstr>
      <vt:lpstr>Manrope Light</vt:lpstr>
      <vt:lpstr>Canva Sans Bold</vt:lpstr>
      <vt:lpstr>Poppins Bold</vt:lpstr>
      <vt:lpstr>Poppins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 In Insurance</dc:title>
  <dc:creator>Frankie Austin</dc:creator>
  <cp:lastModifiedBy>Frankie Austin</cp:lastModifiedBy>
  <cp:revision>5</cp:revision>
  <dcterms:created xsi:type="dcterms:W3CDTF">2006-08-16T00:00:00Z</dcterms:created>
  <dcterms:modified xsi:type="dcterms:W3CDTF">2024-09-11T15:50:32Z</dcterms:modified>
  <dc:identifier>DAGQXpAO3X4</dc:identifier>
</cp:coreProperties>
</file>