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516" r:id="rId5"/>
    <p:sldId id="517" r:id="rId6"/>
    <p:sldId id="519" r:id="rId7"/>
    <p:sldId id="266" r:id="rId8"/>
    <p:sldId id="520" r:id="rId9"/>
    <p:sldId id="277" r:id="rId10"/>
    <p:sldId id="522" r:id="rId11"/>
    <p:sldId id="521" r:id="rId12"/>
    <p:sldId id="525" r:id="rId13"/>
    <p:sldId id="523" r:id="rId14"/>
    <p:sldId id="532" r:id="rId15"/>
    <p:sldId id="527" r:id="rId16"/>
    <p:sldId id="524" r:id="rId17"/>
    <p:sldId id="528" r:id="rId18"/>
    <p:sldId id="529" r:id="rId19"/>
    <p:sldId id="531" r:id="rId20"/>
    <p:sldId id="53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755"/>
    <a:srgbClr val="10315C"/>
    <a:srgbClr val="00D776"/>
    <a:srgbClr val="F27349"/>
    <a:srgbClr val="00D755"/>
    <a:srgbClr val="00CDFF"/>
    <a:srgbClr val="3B2D4D"/>
    <a:srgbClr val="E01349"/>
    <a:srgbClr val="1074B8"/>
    <a:srgbClr val="612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7470" autoAdjust="0"/>
  </p:normalViewPr>
  <p:slideViewPr>
    <p:cSldViewPr snapToGrid="0">
      <p:cViewPr varScale="1">
        <p:scale>
          <a:sx n="65" d="100"/>
          <a:sy n="65" d="100"/>
        </p:scale>
        <p:origin x="9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CFC0-BD5B-4D01-A77C-9449D1BFFC53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C0EE2-1FBA-4A27-9EB7-2BB9CD72B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8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4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24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6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4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Avalanche –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 – No. 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Google Sans"/>
              </a:rPr>
              <a:t>owever, the only fog disaster recorded is the Great Smog of London in 1952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Mudslide -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rain – No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Hurricane – No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Pandemic –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Tsunami –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 - Yes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6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Avalanche –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 – No. 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Google Sans"/>
              </a:rPr>
              <a:t>owever, the only fog disaster recorded is the Great Smog of London in 1952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Mudslide -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rain – No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Hurricane – No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Pandemic – No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Tsunami – Yes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1349"/>
              </a:buClr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 - Yes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2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0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7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3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74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8E1-3429-424F-8C3C-FDA60EAA08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2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5ACE-30D9-F9B2-375F-D3309A363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807F5-B783-01A7-C85A-6570238CE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2CE8-CF22-F7AD-864B-C8FE4D14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52ED-D265-0069-4C04-C80D973F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0EC0-5E39-7255-ED7A-B094BE20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7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9725-F2BE-9753-A67A-756151CB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2F81F-62F7-2BF0-B4AF-FF9B6BEA4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DDA3-4050-D08A-8EA1-3A31D74A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8BFBF-7A7E-18A2-BEF1-5EC04198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39321-76B3-BC49-915B-3B3D9010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1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C9DF3-BFD6-CE61-DEEE-91F8E32B8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F39C3-E4D0-CF8E-06DD-C5D60580C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06F2-807B-A74F-2C0B-919CA993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DD51C-477F-7C95-F56E-CC63E25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4809-4019-FC2E-98BF-93D0E7BC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4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4CBF-FB6E-287D-8885-69C2DE85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BF6F-67F0-EC6A-9A09-7E503B408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F501-4E8C-EE0B-DE5C-77FC68B8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DC92C-AEB0-D436-F167-5E4F5F17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0A37E-FCC5-F503-6A0C-1727672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C6C5-2492-6135-5885-46DE8067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A460-54B3-5145-030A-0824240B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10588-35C9-9647-557C-02123DB4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6F1B-2682-BABE-0B5B-933DFA4B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62FF-D8F9-B728-5791-B1061F9D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2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9792-A74A-0B4C-C6C4-2E4E5BA7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5C1D0-3831-4C02-1EC9-1E50826AF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EAD79-0A19-1C57-E986-22D0E114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1124-88F8-59C0-A476-9F67465B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376EF-A987-C592-EFD0-7C7C739B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C8707-8F2B-254D-9460-B68D70D6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0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FED6-29BC-A643-E8DC-B9281A0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ED6A9-EC84-4FB8-34E5-CE4144D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301D9-09C3-3FEA-CAF0-DCBF609E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30068-76D3-C5A1-8E72-3E9B9ACB8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52CA-75BE-5A6A-4792-E312C5F16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D34E-8A21-D5AE-785C-F51CB3A2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468FE-9E88-58AC-97A5-1AEBFE5D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5AC3B-82D7-0A36-432A-E9B0D915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8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A1AB-D6F9-D01F-B8A2-D6E32BB1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CF281-1DEF-2818-72E8-662D68AA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B5249-7F85-0B75-E709-CB1761DF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DD0C5-C39E-71E2-66F4-2A6EA813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7EB4C-7E66-8791-7B20-1C85AA1A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15ED5-D55C-9EED-9597-E78ADEBF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64D21-B801-EEE2-71A4-B67077BC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2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864C-DDC9-1FA4-1352-C1CEDE7E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CF19-E25A-4BB2-F9FE-AA768E4C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0B373-E815-5A79-1B22-31853A16E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98D80-3315-6E21-39FC-CC615E12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470CE-78B3-14E2-4ABF-BC22EF73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CC6C-7B5F-53E0-2301-BD3B3AEA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8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47BA-9597-1A51-A9BD-AAD6127F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C8827-906B-5B23-54A9-8B440C6C8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912FB-7ECD-E5B1-0073-C858CB0C5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43281-36BE-5596-259E-C577D89D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81BA2-99FF-0646-F957-52245D4C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F1268-D25A-E341-1D97-C6A8B1F1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7EA57-2168-0632-9C78-B5B518D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74659-2072-F38C-AAD5-F508D827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AA33-F3CE-15A0-46D6-771B85589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38E4-ECB8-41E5-B91F-1E6123F17FA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2EF9E-B3A0-8381-BE61-5660C049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4570-D699-A9F5-F273-208A2CAF0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B89A-A95E-44DA-A775-17BD55342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6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8584" y="-2240773"/>
            <a:ext cx="11339546" cy="113395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3726106" y="5234110"/>
            <a:ext cx="4739789" cy="1765571"/>
          </a:xfrm>
          <a:custGeom>
            <a:avLst/>
            <a:gdLst/>
            <a:ahLst/>
            <a:cxnLst/>
            <a:rect l="l" t="t" r="r" b="b"/>
            <a:pathLst>
              <a:path w="7109684" h="2648357">
                <a:moveTo>
                  <a:pt x="0" y="0"/>
                </a:moveTo>
                <a:lnTo>
                  <a:pt x="7109684" y="0"/>
                </a:lnTo>
                <a:lnTo>
                  <a:pt x="7109684" y="2648358"/>
                </a:lnTo>
                <a:lnTo>
                  <a:pt x="0" y="2648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679014" y="1331107"/>
            <a:ext cx="6477313" cy="3125303"/>
          </a:xfrm>
          <a:custGeom>
            <a:avLst/>
            <a:gdLst/>
            <a:ahLst/>
            <a:cxnLst/>
            <a:rect l="l" t="t" r="r" b="b"/>
            <a:pathLst>
              <a:path w="9715970" h="4687955">
                <a:moveTo>
                  <a:pt x="0" y="0"/>
                </a:moveTo>
                <a:lnTo>
                  <a:pt x="9715969" y="0"/>
                </a:lnTo>
                <a:lnTo>
                  <a:pt x="9715969" y="4687956"/>
                </a:lnTo>
                <a:lnTo>
                  <a:pt x="0" y="4687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101600" y="5838401"/>
            <a:ext cx="3973962" cy="560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 partnership with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312695"/>
            <a:ext cx="10820400" cy="73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Activity: Complete the impact table</a:t>
            </a:r>
            <a:endParaRPr lang="en-US" sz="4400" dirty="0">
              <a:solidFill>
                <a:schemeClr val="bg1"/>
              </a:solidFill>
              <a:latin typeface="Barlow" panose="00000500000000000000" pitchFamily="2" charset="0"/>
              <a:ea typeface="Barlow"/>
              <a:cs typeface="Barlow"/>
              <a:sym typeface="Barlow"/>
            </a:endParaRPr>
          </a:p>
        </p:txBody>
      </p:sp>
      <p:pic>
        <p:nvPicPr>
          <p:cNvPr id="24" name="Picture 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4715BD-4349-C419-EC7B-DE36A1C11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B95A9D-5BBE-DA85-84B0-7850E2CEA2DB}"/>
              </a:ext>
            </a:extLst>
          </p:cNvPr>
          <p:cNvSpPr txBox="1"/>
          <p:nvPr/>
        </p:nvSpPr>
        <p:spPr>
          <a:xfrm>
            <a:off x="221225" y="1672732"/>
            <a:ext cx="11749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Below there are 9 ways in which the Tsunami impacted the economy on either a Local, National or Global way.</a:t>
            </a:r>
          </a:p>
          <a:p>
            <a:pPr algn="ctr"/>
            <a:r>
              <a:rPr lang="en-US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Put them into the table based on where you feel they most belong.</a:t>
            </a:r>
            <a:endParaRPr lang="en-GB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444A47-8257-2AFF-B165-87EA8965468B}"/>
              </a:ext>
            </a:extLst>
          </p:cNvPr>
          <p:cNvGrpSpPr/>
          <p:nvPr/>
        </p:nvGrpSpPr>
        <p:grpSpPr>
          <a:xfrm>
            <a:off x="221226" y="2717166"/>
            <a:ext cx="11511117" cy="3751088"/>
            <a:chOff x="834946" y="2905723"/>
            <a:chExt cx="10288466" cy="3407432"/>
          </a:xfrm>
          <a:solidFill>
            <a:srgbClr val="00CDFF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F301-19C8-0087-3D3A-34F179A269AD}"/>
                </a:ext>
              </a:extLst>
            </p:cNvPr>
            <p:cNvSpPr txBox="1"/>
            <p:nvPr/>
          </p:nvSpPr>
          <p:spPr>
            <a:xfrm>
              <a:off x="834946" y="3271973"/>
              <a:ext cx="2286390" cy="904767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1. Many of the flights scheduled to and from the area were cancelled  in the weeks that followed because of safety concerns.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16542F-3656-42AC-A787-7B49CEEA0D05}"/>
                </a:ext>
              </a:extLst>
            </p:cNvPr>
            <p:cNvSpPr txBox="1"/>
            <p:nvPr/>
          </p:nvSpPr>
          <p:spPr>
            <a:xfrm>
              <a:off x="6438105" y="3550900"/>
              <a:ext cx="1681768" cy="1391949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6. The changing seabed impacted shipping vessels using previous routes, creating international logistical challenges, though this was a short-term issue.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E5780F-158E-0357-6535-380370689B23}"/>
                </a:ext>
              </a:extLst>
            </p:cNvPr>
            <p:cNvSpPr txBox="1"/>
            <p:nvPr/>
          </p:nvSpPr>
          <p:spPr>
            <a:xfrm>
              <a:off x="3378606" y="3733246"/>
              <a:ext cx="1792955" cy="1229555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3. The loss of many businesses affected international trade, though many of the countries they would export to bought their produce elsewhere.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1B14FB-2505-001A-793C-C5C204677561}"/>
                </a:ext>
              </a:extLst>
            </p:cNvPr>
            <p:cNvSpPr txBox="1"/>
            <p:nvPr/>
          </p:nvSpPr>
          <p:spPr>
            <a:xfrm>
              <a:off x="7260368" y="5423903"/>
              <a:ext cx="2573701" cy="742373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9. Local areas unaffected by the tsunami experienced tourist cancellations, as people were scared to visit the area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7294D5-EB09-3D89-BFA4-AD7015753F82}"/>
                </a:ext>
              </a:extLst>
            </p:cNvPr>
            <p:cNvSpPr txBox="1"/>
            <p:nvPr/>
          </p:nvSpPr>
          <p:spPr>
            <a:xfrm>
              <a:off x="8549711" y="2994762"/>
              <a:ext cx="2573701" cy="904767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7. Plantations along the coasts of several countries were destroyed, meaning that those countries could no longer sell their produce around the world. 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B00518-8EF4-F2EF-6833-B3AD2FFEC0F1}"/>
                </a:ext>
              </a:extLst>
            </p:cNvPr>
            <p:cNvSpPr txBox="1"/>
            <p:nvPr/>
          </p:nvSpPr>
          <p:spPr>
            <a:xfrm>
              <a:off x="5211195" y="5083600"/>
              <a:ext cx="1674810" cy="1229555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5. There was increased demand for protective equipment for boats, which was built in local countries, so some industries boomed.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16F6F9-58AC-1CAD-1D84-A7B13860B0BA}"/>
                </a:ext>
              </a:extLst>
            </p:cNvPr>
            <p:cNvSpPr txBox="1"/>
            <p:nvPr/>
          </p:nvSpPr>
          <p:spPr>
            <a:xfrm>
              <a:off x="1273671" y="5307474"/>
              <a:ext cx="2573701" cy="742373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4. Businesses were unable to get access to materials and goods produced in the area, impacting output.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B15D96-7DE9-85EB-9CAB-3C553F0692F9}"/>
                </a:ext>
              </a:extLst>
            </p:cNvPr>
            <p:cNvSpPr txBox="1"/>
            <p:nvPr/>
          </p:nvSpPr>
          <p:spPr>
            <a:xfrm>
              <a:off x="3695201" y="2905723"/>
              <a:ext cx="2573701" cy="417585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2. As there was a significant loss of life, employers and employees were lost.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C7F11D-26D9-2F99-EB60-14F3980D4A7E}"/>
                </a:ext>
              </a:extLst>
            </p:cNvPr>
            <p:cNvSpPr txBox="1"/>
            <p:nvPr/>
          </p:nvSpPr>
          <p:spPr>
            <a:xfrm>
              <a:off x="8521205" y="4343683"/>
              <a:ext cx="1681768" cy="742373"/>
            </a:xfrm>
            <a:prstGeom prst="roundRect">
              <a:avLst/>
            </a:prstGeom>
            <a:grpFill/>
            <a:ln>
              <a:solidFill>
                <a:srgbClr val="10315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1031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8. Local businesses were forced to close because of property damage.</a:t>
              </a:r>
              <a:endParaRPr lang="en-GB" sz="10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51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096E091D-C76E-D3F9-D18F-610A4492DD90}"/>
              </a:ext>
            </a:extLst>
          </p:cNvPr>
          <p:cNvSpPr txBox="1"/>
          <p:nvPr/>
        </p:nvSpPr>
        <p:spPr>
          <a:xfrm>
            <a:off x="685800" y="312695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Economic Factors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17F1F-8ABD-6A58-7960-53F1FE81CCF5}"/>
              </a:ext>
            </a:extLst>
          </p:cNvPr>
          <p:cNvSpPr txBox="1"/>
          <p:nvPr/>
        </p:nvSpPr>
        <p:spPr>
          <a:xfrm>
            <a:off x="1697491" y="1579928"/>
            <a:ext cx="924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the Indian Ocean Tsunami impacting the local, national and international economy?</a:t>
            </a:r>
            <a:endParaRPr lang="en-GB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D0E79283-4A72-B90E-0964-FA1132DFD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20470"/>
              </p:ext>
            </p:extLst>
          </p:nvPr>
        </p:nvGraphicFramePr>
        <p:xfrm>
          <a:off x="108155" y="2599698"/>
          <a:ext cx="11975689" cy="335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570">
                  <a:extLst>
                    <a:ext uri="{9D8B030D-6E8A-4147-A177-3AD203B41FA5}">
                      <a16:colId xmlns:a16="http://schemas.microsoft.com/office/drawing/2014/main" val="3868270476"/>
                    </a:ext>
                  </a:extLst>
                </a:gridCol>
                <a:gridCol w="2745570">
                  <a:extLst>
                    <a:ext uri="{9D8B030D-6E8A-4147-A177-3AD203B41FA5}">
                      <a16:colId xmlns:a16="http://schemas.microsoft.com/office/drawing/2014/main" val="315378328"/>
                    </a:ext>
                  </a:extLst>
                </a:gridCol>
                <a:gridCol w="3209334">
                  <a:extLst>
                    <a:ext uri="{9D8B030D-6E8A-4147-A177-3AD203B41FA5}">
                      <a16:colId xmlns:a16="http://schemas.microsoft.com/office/drawing/2014/main" val="3481637629"/>
                    </a:ext>
                  </a:extLst>
                </a:gridCol>
                <a:gridCol w="3275215">
                  <a:extLst>
                    <a:ext uri="{9D8B030D-6E8A-4147-A177-3AD203B41FA5}">
                      <a16:colId xmlns:a16="http://schemas.microsoft.com/office/drawing/2014/main" val="4077474737"/>
                    </a:ext>
                  </a:extLst>
                </a:gridCol>
              </a:tblGrid>
              <a:tr h="511256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ln>
                          <a:solidFill>
                            <a:srgbClr val="10315C"/>
                          </a:solidFill>
                        </a:ln>
                        <a:solidFill>
                          <a:srgbClr val="10315C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Local Economy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National Economy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</a:t>
                      </a:r>
                      <a:r>
                        <a:rPr lang="en-GB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lobal Economy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21278"/>
                  </a:ext>
                </a:extLst>
              </a:tr>
              <a:tr h="9187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Impact:</a:t>
                      </a:r>
                      <a:endParaRPr lang="en-GB" sz="1200" b="0" dirty="0">
                        <a:ln>
                          <a:solidFill>
                            <a:srgbClr val="10315C"/>
                          </a:solidFill>
                        </a:ln>
                        <a:solidFill>
                          <a:srgbClr val="10315C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Local businesses were forced to close because of property damage.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Local areas unaffected by the tsunami experienced tourist cancellations, as people were scared to visit the area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Some flights were cancelled into the area in the weeks that followed, but not enough to majorly impact the economy or the Aviation industry.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06166"/>
                  </a:ext>
                </a:extLst>
              </a:tr>
              <a:tr h="91876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rgbClr val="3B2D4D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solidFill>
                      <a:srgbClr val="F3EC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 there was a significant loss of life, employers and employees were lost.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Plantations along the coasts of several countries were destroyed, meaning that those countries could no longer sell their produce around the world. 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changing seabed impacted shipping vessels using previous routes, creating international logistical challenges, though this was a short-term issue.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548012"/>
                  </a:ext>
                </a:extLst>
              </a:tr>
              <a:tr h="91876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rgbClr val="3B2D4D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solidFill>
                      <a:srgbClr val="E2C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Businesses were unable to get access to materials and goods produced in the area, impacting output.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3B2D4D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There was increased demand for protective equipment for boats, which was built in local countries, so some industries boomed.</a:t>
                      </a:r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loss of many businesses affected international trade, though many of the countries they would export to bought their produce elsewhere.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59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0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753" y="448963"/>
            <a:ext cx="2309300" cy="1114237"/>
          </a:xfrm>
          <a:custGeom>
            <a:avLst/>
            <a:gdLst/>
            <a:ahLst/>
            <a:cxnLst/>
            <a:rect l="l" t="t" r="r" b="b"/>
            <a:pathLst>
              <a:path w="3463950" h="1671356">
                <a:moveTo>
                  <a:pt x="0" y="0"/>
                </a:moveTo>
                <a:lnTo>
                  <a:pt x="3463951" y="0"/>
                </a:lnTo>
                <a:lnTo>
                  <a:pt x="3463951" y="1671356"/>
                </a:lnTo>
                <a:lnTo>
                  <a:pt x="0" y="167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26B79E6-D4BD-86E2-9D1A-7630A0E891AD}"/>
              </a:ext>
            </a:extLst>
          </p:cNvPr>
          <p:cNvSpPr/>
          <p:nvPr/>
        </p:nvSpPr>
        <p:spPr>
          <a:xfrm>
            <a:off x="7962900" y="-596900"/>
            <a:ext cx="5219700" cy="7759700"/>
          </a:xfrm>
          <a:custGeom>
            <a:avLst/>
            <a:gdLst/>
            <a:ahLst/>
            <a:cxnLst/>
            <a:rect l="l" t="t" r="r" b="b"/>
            <a:pathLst>
              <a:path w="6327581" h="11545061">
                <a:moveTo>
                  <a:pt x="0" y="0"/>
                </a:moveTo>
                <a:lnTo>
                  <a:pt x="6327582" y="0"/>
                </a:lnTo>
                <a:lnTo>
                  <a:pt x="6327582" y="11545061"/>
                </a:lnTo>
                <a:lnTo>
                  <a:pt x="0" y="11545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1A6C-9577-BCB8-208F-1A681A0E74CF}"/>
              </a:ext>
            </a:extLst>
          </p:cNvPr>
          <p:cNvSpPr txBox="1"/>
          <p:nvPr/>
        </p:nvSpPr>
        <p:spPr>
          <a:xfrm>
            <a:off x="192959" y="2274132"/>
            <a:ext cx="8577415" cy="2274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99"/>
              </a:lnSpc>
            </a:pPr>
            <a:r>
              <a:rPr lang="en-GB" sz="4500" b="1" dirty="0">
                <a:solidFill>
                  <a:srgbClr val="00CDFF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How ensures protects against natural disasters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00CDFF"/>
              </a:solidFill>
              <a:effectLst/>
              <a:uLnTx/>
              <a:uFillTx/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8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312695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What is insurance – fill in the gaps</a:t>
            </a:r>
          </a:p>
        </p:txBody>
      </p:sp>
      <p:pic>
        <p:nvPicPr>
          <p:cNvPr id="24" name="Picture 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4715BD-4349-C419-EC7B-DE36A1C11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5393E-37BC-C295-6B2E-F1B4E4529952}"/>
              </a:ext>
            </a:extLst>
          </p:cNvPr>
          <p:cNvSpPr txBox="1"/>
          <p:nvPr/>
        </p:nvSpPr>
        <p:spPr>
          <a:xfrm>
            <a:off x="510799" y="1904575"/>
            <a:ext cx="1082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Insurance is a mechanism for ______ individuals and businesses against ______ , injuries, and costs associated with unforeseen events. 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the damage is unavoidable, we need insurance to protect ourselves, our assets and our businesses. 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Insurance can help us rebuild, replace or cover the cost of ______ incurred during a major incident such as the Indian Ocean Tsunami.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Individuals can get insurance for their ______ and even their life. They might also get their possessions or their home insured with ______ and home insurance.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However, ______ insurance can cover much more than that, including business functions, supply chain logistics issues caused by natural disasters, and even unique items such as fine art or commercial buildings.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434D7-6DE8-979E-F947-4F11CC52B99D}"/>
              </a:ext>
            </a:extLst>
          </p:cNvPr>
          <p:cNvSpPr txBox="1"/>
          <p:nvPr/>
        </p:nvSpPr>
        <p:spPr>
          <a:xfrm>
            <a:off x="5270149" y="6111315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losses</a:t>
            </a:r>
            <a:endParaRPr lang="en-GB" sz="2000" dirty="0">
              <a:solidFill>
                <a:srgbClr val="FE375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AD6E4-5BC7-DF86-6F71-73848D0FD6E3}"/>
              </a:ext>
            </a:extLst>
          </p:cNvPr>
          <p:cNvSpPr txBox="1"/>
          <p:nvPr/>
        </p:nvSpPr>
        <p:spPr>
          <a:xfrm>
            <a:off x="7074369" y="6111315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specialty</a:t>
            </a:r>
            <a:endParaRPr lang="en-GB" sz="2000" dirty="0">
              <a:solidFill>
                <a:srgbClr val="FE375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5FFD2-E5DD-4CCF-8D4F-0D7D5984664F}"/>
              </a:ext>
            </a:extLst>
          </p:cNvPr>
          <p:cNvSpPr txBox="1"/>
          <p:nvPr/>
        </p:nvSpPr>
        <p:spPr>
          <a:xfrm>
            <a:off x="3465929" y="6111315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contents</a:t>
            </a:r>
            <a:endParaRPr lang="en-GB" sz="2000" dirty="0">
              <a:solidFill>
                <a:srgbClr val="FE375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A813BB-D47C-0882-1B25-8D5537AE9D61}"/>
              </a:ext>
            </a:extLst>
          </p:cNvPr>
          <p:cNvSpPr txBox="1"/>
          <p:nvPr/>
        </p:nvSpPr>
        <p:spPr>
          <a:xfrm>
            <a:off x="1661709" y="6111315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damage</a:t>
            </a:r>
            <a:endParaRPr lang="en-GB" sz="2000" dirty="0">
              <a:solidFill>
                <a:srgbClr val="FE375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4A6CDE-C6AA-B376-025A-457C3AB2AED0}"/>
              </a:ext>
            </a:extLst>
          </p:cNvPr>
          <p:cNvSpPr txBox="1"/>
          <p:nvPr/>
        </p:nvSpPr>
        <p:spPr>
          <a:xfrm>
            <a:off x="-142511" y="6111315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</a:t>
            </a:r>
            <a:endParaRPr lang="en-GB" sz="2000" dirty="0">
              <a:solidFill>
                <a:srgbClr val="FE375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0A54D9-C15F-3850-CA74-892BDF0DEF38}"/>
              </a:ext>
            </a:extLst>
          </p:cNvPr>
          <p:cNvSpPr txBox="1"/>
          <p:nvPr/>
        </p:nvSpPr>
        <p:spPr>
          <a:xfrm>
            <a:off x="8878589" y="6111315"/>
            <a:ext cx="169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protecting</a:t>
            </a:r>
            <a:endParaRPr lang="en-GB" sz="2000" dirty="0">
              <a:solidFill>
                <a:srgbClr val="FE375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4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312695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What is insurance – fill in the gaps</a:t>
            </a:r>
          </a:p>
        </p:txBody>
      </p:sp>
      <p:pic>
        <p:nvPicPr>
          <p:cNvPr id="24" name="Picture 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4715BD-4349-C419-EC7B-DE36A1C11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5393E-37BC-C295-6B2E-F1B4E4529952}"/>
              </a:ext>
            </a:extLst>
          </p:cNvPr>
          <p:cNvSpPr txBox="1"/>
          <p:nvPr/>
        </p:nvSpPr>
        <p:spPr>
          <a:xfrm>
            <a:off x="510799" y="1904575"/>
            <a:ext cx="1082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Insurance is a mechanism for </a:t>
            </a:r>
            <a:r>
              <a:rPr lang="en-US" sz="16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protecting</a:t>
            </a:r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individuals and businesses against </a:t>
            </a:r>
            <a:r>
              <a:rPr lang="en-US" sz="16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damage</a:t>
            </a:r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, injuries, and costs associated with unforeseen events. 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the damage is unavoidable, we need insurance to protect ourselves, our assets and our businesses. 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Insurance can help us rebuild, replace or cover the cost of </a:t>
            </a:r>
            <a:r>
              <a:rPr lang="en-US" sz="16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losses</a:t>
            </a:r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incurred during a major incident such as the Indian Ocean Tsunami.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Individuals can get insurance for their </a:t>
            </a:r>
            <a:r>
              <a:rPr lang="en-US" sz="16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</a:t>
            </a:r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even their life. They might also get their possessions or their home insured with </a:t>
            </a:r>
            <a:r>
              <a:rPr lang="en-US" sz="16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contents</a:t>
            </a:r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home insurance.</a:t>
            </a:r>
          </a:p>
          <a:p>
            <a:pPr algn="ctr"/>
            <a:endParaRPr lang="en-US" sz="1600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However, </a:t>
            </a:r>
            <a:r>
              <a:rPr lang="en-US" sz="1600" dirty="0">
                <a:solidFill>
                  <a:srgbClr val="FE37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specialty</a:t>
            </a:r>
            <a:r>
              <a:rPr lang="en-US" sz="16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insurance can cover much more than that, including business functions, supply chain logistics issues caused by natural disasters, and even unique items such as fine art or commercial buildings.</a:t>
            </a:r>
          </a:p>
        </p:txBody>
      </p:sp>
    </p:spTree>
    <p:extLst>
      <p:ext uri="{BB962C8B-B14F-4D97-AF65-F5344CB8AC3E}">
        <p14:creationId xmlns:p14="http://schemas.microsoft.com/office/powerpoint/2010/main" val="408397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312695"/>
            <a:ext cx="108204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How insurance helps when disaster strikes</a:t>
            </a:r>
            <a:endParaRPr lang="en-GB" sz="4000" dirty="0">
              <a:solidFill>
                <a:schemeClr val="bg1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1766A-7DF7-E190-52D8-77986FDE774E}"/>
              </a:ext>
            </a:extLst>
          </p:cNvPr>
          <p:cNvSpPr txBox="1"/>
          <p:nvPr/>
        </p:nvSpPr>
        <p:spPr>
          <a:xfrm>
            <a:off x="685800" y="1796182"/>
            <a:ext cx="10820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So, when a natural disaster such as this one happens, how exactly can insurance protect people and their assets? </a:t>
            </a:r>
          </a:p>
          <a:p>
            <a:pPr algn="ctr"/>
            <a:endParaRPr lang="en-US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pairs, list the ways you think insurance could help people when a natural disaster occurs…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98C6E-1DB1-CB50-3CB9-32CD9A6CDA71}"/>
              </a:ext>
            </a:extLst>
          </p:cNvPr>
          <p:cNvSpPr txBox="1"/>
          <p:nvPr/>
        </p:nvSpPr>
        <p:spPr>
          <a:xfrm>
            <a:off x="685800" y="3309205"/>
            <a:ext cx="10820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Some examples you might have produced:</a:t>
            </a:r>
          </a:p>
          <a:p>
            <a:endParaRPr lang="en-US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Paying for the cost of repair or replacement of property destroyed or damaged by the event.</a:t>
            </a:r>
          </a:p>
          <a:p>
            <a:endParaRPr lang="en-US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Recovering loss of earnings for affected businesses or individuals.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Covering medical bills for people injured by the event.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Covering the cost of emergency evacuation and the cost of necessary travel arrangements (or refund cancelled trips)</a:t>
            </a:r>
          </a:p>
        </p:txBody>
      </p:sp>
    </p:spTree>
    <p:extLst>
      <p:ext uri="{BB962C8B-B14F-4D97-AF65-F5344CB8AC3E}">
        <p14:creationId xmlns:p14="http://schemas.microsoft.com/office/powerpoint/2010/main" val="31965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sunami of 2004 Fast Facts | CNN">
            <a:extLst>
              <a:ext uri="{FF2B5EF4-FFF2-40B4-BE49-F238E27FC236}">
                <a16:creationId xmlns:a16="http://schemas.microsoft.com/office/drawing/2014/main" id="{369DF326-B1D3-2AF6-E0B0-09D4FB52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39" y="3997366"/>
            <a:ext cx="4905922" cy="275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312695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Insurance and the Indian Ocean Tsunami</a:t>
            </a:r>
          </a:p>
        </p:txBody>
      </p:sp>
      <p:pic>
        <p:nvPicPr>
          <p:cNvPr id="24" name="Picture 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4715BD-4349-C419-EC7B-DE36A1C11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7F20A3-8E5D-17B3-17C5-9F0B4CD0091E}"/>
              </a:ext>
            </a:extLst>
          </p:cNvPr>
          <p:cNvSpPr txBox="1"/>
          <p:nvPr/>
        </p:nvSpPr>
        <p:spPr>
          <a:xfrm>
            <a:off x="685800" y="1794603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was estimated that the tsunami caused $15 billion worth of damage in the areas affected.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FEC44-4FD6-5D20-3DAD-59D781F91B7B}"/>
              </a:ext>
            </a:extLst>
          </p:cNvPr>
          <p:cNvSpPr txBox="1"/>
          <p:nvPr/>
        </p:nvSpPr>
        <p:spPr>
          <a:xfrm>
            <a:off x="685800" y="2749700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However, only $100 million worth of all possible claims were made following the catastrophe.</a:t>
            </a:r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id="{3DFEF385-4E63-3899-8532-C644DE006207}"/>
              </a:ext>
            </a:extLst>
          </p:cNvPr>
          <p:cNvSpPr/>
          <p:nvPr/>
        </p:nvSpPr>
        <p:spPr>
          <a:xfrm rot="20161460">
            <a:off x="-85853" y="3490630"/>
            <a:ext cx="4061343" cy="3433772"/>
          </a:xfrm>
          <a:prstGeom prst="star7">
            <a:avLst>
              <a:gd name="adj" fmla="val 26423"/>
              <a:gd name="hf" fmla="val 102572"/>
              <a:gd name="vf" fmla="val 105210"/>
            </a:avLst>
          </a:prstGeom>
          <a:solidFill>
            <a:srgbClr val="00CDFF"/>
          </a:solidFill>
          <a:ln>
            <a:solidFill>
              <a:srgbClr val="1031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0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45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do you think only a small amount of the cost of the damage was claimed back?</a:t>
            </a:r>
          </a:p>
        </p:txBody>
      </p:sp>
    </p:spTree>
    <p:extLst>
      <p:ext uri="{BB962C8B-B14F-4D97-AF65-F5344CB8AC3E}">
        <p14:creationId xmlns:p14="http://schemas.microsoft.com/office/powerpoint/2010/main" val="5499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753" y="448963"/>
            <a:ext cx="2309300" cy="1114237"/>
          </a:xfrm>
          <a:custGeom>
            <a:avLst/>
            <a:gdLst/>
            <a:ahLst/>
            <a:cxnLst/>
            <a:rect l="l" t="t" r="r" b="b"/>
            <a:pathLst>
              <a:path w="3463950" h="1671356">
                <a:moveTo>
                  <a:pt x="0" y="0"/>
                </a:moveTo>
                <a:lnTo>
                  <a:pt x="3463951" y="0"/>
                </a:lnTo>
                <a:lnTo>
                  <a:pt x="3463951" y="1671356"/>
                </a:lnTo>
                <a:lnTo>
                  <a:pt x="0" y="167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26B79E6-D4BD-86E2-9D1A-7630A0E891AD}"/>
              </a:ext>
            </a:extLst>
          </p:cNvPr>
          <p:cNvSpPr/>
          <p:nvPr/>
        </p:nvSpPr>
        <p:spPr>
          <a:xfrm>
            <a:off x="7962900" y="-596900"/>
            <a:ext cx="5219700" cy="7759700"/>
          </a:xfrm>
          <a:custGeom>
            <a:avLst/>
            <a:gdLst/>
            <a:ahLst/>
            <a:cxnLst/>
            <a:rect l="l" t="t" r="r" b="b"/>
            <a:pathLst>
              <a:path w="6327581" h="11545061">
                <a:moveTo>
                  <a:pt x="0" y="0"/>
                </a:moveTo>
                <a:lnTo>
                  <a:pt x="6327582" y="0"/>
                </a:lnTo>
                <a:lnTo>
                  <a:pt x="6327582" y="11545061"/>
                </a:lnTo>
                <a:lnTo>
                  <a:pt x="0" y="11545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1A6C-9577-BCB8-208F-1A681A0E74CF}"/>
              </a:ext>
            </a:extLst>
          </p:cNvPr>
          <p:cNvSpPr txBox="1"/>
          <p:nvPr/>
        </p:nvSpPr>
        <p:spPr>
          <a:xfrm>
            <a:off x="192959" y="2274132"/>
            <a:ext cx="8577415" cy="1082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99"/>
              </a:lnSpc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CDFF"/>
                </a:solidFill>
                <a:effectLst/>
                <a:uLnTx/>
                <a:uFillTx/>
                <a:latin typeface="Barlow" panose="00000500000000000000" pitchFamily="2" charset="0"/>
                <a:cs typeface="Arial" panose="020B0604020202020204" pitchFamily="34" charset="0"/>
              </a:rPr>
              <a:t>W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CDFF"/>
                </a:solidFill>
                <a:effectLst/>
                <a:uLnTx/>
                <a:uFillTx/>
                <a:latin typeface="Barlow" panose="00000500000000000000" pitchFamily="2" charset="0"/>
                <a:cs typeface="Arial" panose="020B0604020202020204" pitchFamily="34" charset="0"/>
              </a:rPr>
              <a:t>hat we’ve learned</a:t>
            </a:r>
          </a:p>
        </p:txBody>
      </p:sp>
    </p:spTree>
    <p:extLst>
      <p:ext uri="{BB962C8B-B14F-4D97-AF65-F5344CB8AC3E}">
        <p14:creationId xmlns:p14="http://schemas.microsoft.com/office/powerpoint/2010/main" val="285386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5957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7200" y="1673010"/>
            <a:ext cx="10603518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10315C"/>
                </a:solidFill>
                <a:latin typeface="Poppins Bold"/>
                <a:ea typeface="Poppins Bold"/>
                <a:cs typeface="Poppins Bold"/>
                <a:sym typeface="Poppins Bold"/>
              </a:rPr>
              <a:t>We learned: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323702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What</a:t>
            </a: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we learned today.</a:t>
            </a:r>
          </a:p>
        </p:txBody>
      </p:sp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C570D3-A065-6D18-C3F4-4753DD362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C772D-19BC-960E-E73B-C836F67A13BE}"/>
              </a:ext>
            </a:extLst>
          </p:cNvPr>
          <p:cNvSpPr txBox="1"/>
          <p:nvPr/>
        </p:nvSpPr>
        <p:spPr>
          <a:xfrm>
            <a:off x="685800" y="2684371"/>
            <a:ext cx="10820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What natural disasters are, and the impact they can leave on the economy on a local, national and global scale.</a:t>
            </a:r>
          </a:p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0315C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About how insurance protects us when there is major disruption or damage caused by an event.</a:t>
            </a:r>
          </a:p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0315C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That health and life, home and contents and business insurance is critical in protecting assets in the event of a natural disaster.</a:t>
            </a:r>
          </a:p>
        </p:txBody>
      </p:sp>
    </p:spTree>
    <p:extLst>
      <p:ext uri="{BB962C8B-B14F-4D97-AF65-F5344CB8AC3E}">
        <p14:creationId xmlns:p14="http://schemas.microsoft.com/office/powerpoint/2010/main" val="297438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D26B79E6-D4BD-86E2-9D1A-7630A0E891AD}"/>
              </a:ext>
            </a:extLst>
          </p:cNvPr>
          <p:cNvSpPr/>
          <p:nvPr/>
        </p:nvSpPr>
        <p:spPr>
          <a:xfrm>
            <a:off x="7962900" y="-596900"/>
            <a:ext cx="5219700" cy="7759700"/>
          </a:xfrm>
          <a:custGeom>
            <a:avLst/>
            <a:gdLst/>
            <a:ahLst/>
            <a:cxnLst/>
            <a:rect l="l" t="t" r="r" b="b"/>
            <a:pathLst>
              <a:path w="6327581" h="11545061">
                <a:moveTo>
                  <a:pt x="0" y="0"/>
                </a:moveTo>
                <a:lnTo>
                  <a:pt x="6327582" y="0"/>
                </a:lnTo>
                <a:lnTo>
                  <a:pt x="6327582" y="11545061"/>
                </a:lnTo>
                <a:lnTo>
                  <a:pt x="0" y="11545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901E7-6251-0D44-1D8E-9C8576A1F271}"/>
              </a:ext>
            </a:extLst>
          </p:cNvPr>
          <p:cNvSpPr txBox="1"/>
          <p:nvPr/>
        </p:nvSpPr>
        <p:spPr>
          <a:xfrm>
            <a:off x="685800" y="2064785"/>
            <a:ext cx="59116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Specialty Insurance market is home to some of the most exciting roles operating in this space.</a:t>
            </a:r>
          </a:p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0315C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Whether anticipating risk or helping people and businesses get back on their feet after disaster has struck, you can build a specialist career in Geography and Insurance…</a:t>
            </a:r>
          </a:p>
          <a:p>
            <a:pPr lvl="0">
              <a:spcAft>
                <a:spcPts val="1200"/>
              </a:spcAft>
              <a:buClr>
                <a:srgbClr val="10315C"/>
              </a:buClr>
            </a:pPr>
            <a:endParaRPr lang="en-GB" sz="2000" dirty="0">
              <a:solidFill>
                <a:srgbClr val="10315C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0" algn="ctr">
              <a:spcAft>
                <a:spcPts val="1200"/>
              </a:spcAft>
              <a:buClr>
                <a:srgbClr val="10315C"/>
              </a:buClr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Here’s some examples of a career you could have in the industry…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B229C1A-13B1-1840-F898-D0C05748A8EF}"/>
              </a:ext>
            </a:extLst>
          </p:cNvPr>
          <p:cNvSpPr txBox="1"/>
          <p:nvPr/>
        </p:nvSpPr>
        <p:spPr>
          <a:xfrm>
            <a:off x="685800" y="323702"/>
            <a:ext cx="7277100" cy="1528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10315C"/>
                </a:solidFill>
                <a:latin typeface="Barlow"/>
                <a:ea typeface="Barlow"/>
                <a:cs typeface="Barlow"/>
                <a:sym typeface="Barlow"/>
              </a:rPr>
              <a:t>Your future in Geography and Insurance</a:t>
            </a:r>
          </a:p>
        </p:txBody>
      </p:sp>
    </p:spTree>
    <p:extLst>
      <p:ext uri="{BB962C8B-B14F-4D97-AF65-F5344CB8AC3E}">
        <p14:creationId xmlns:p14="http://schemas.microsoft.com/office/powerpoint/2010/main" val="263344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753" y="448963"/>
            <a:ext cx="2309300" cy="1114237"/>
          </a:xfrm>
          <a:custGeom>
            <a:avLst/>
            <a:gdLst/>
            <a:ahLst/>
            <a:cxnLst/>
            <a:rect l="l" t="t" r="r" b="b"/>
            <a:pathLst>
              <a:path w="3463950" h="1671356">
                <a:moveTo>
                  <a:pt x="0" y="0"/>
                </a:moveTo>
                <a:lnTo>
                  <a:pt x="3463951" y="0"/>
                </a:lnTo>
                <a:lnTo>
                  <a:pt x="3463951" y="1671356"/>
                </a:lnTo>
                <a:lnTo>
                  <a:pt x="0" y="167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1A6C-9577-BCB8-208F-1A681A0E74CF}"/>
              </a:ext>
            </a:extLst>
          </p:cNvPr>
          <p:cNvSpPr txBox="1"/>
          <p:nvPr/>
        </p:nvSpPr>
        <p:spPr>
          <a:xfrm>
            <a:off x="1661651" y="2580292"/>
            <a:ext cx="9537291" cy="112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dirty="0">
                <a:solidFill>
                  <a:srgbClr val="00CDFF"/>
                </a:solidFill>
                <a:latin typeface="Barlow"/>
                <a:ea typeface="Barlow"/>
                <a:cs typeface="Barlow"/>
                <a:sym typeface="Barlow"/>
              </a:rPr>
              <a:t>Geography And Insurance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6440"/>
            <a:ext cx="12642861" cy="1579928"/>
            <a:chOff x="0" y="-38100"/>
            <a:chExt cx="4994711" cy="624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5957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85800" y="323702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Careers in insurance</a:t>
            </a:r>
            <a:endParaRPr lang="en-US" sz="4466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C570D3-A065-6D18-C3F4-4753DD362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EE266369-F9C0-418B-7616-FFEBD40B1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8964" y="2266381"/>
            <a:ext cx="1714072" cy="1714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417BF2-E529-1AEC-1761-9956BC67D71F}"/>
              </a:ext>
            </a:extLst>
          </p:cNvPr>
          <p:cNvSpPr txBox="1"/>
          <p:nvPr/>
        </p:nvSpPr>
        <p:spPr>
          <a:xfrm>
            <a:off x="4715837" y="4021548"/>
            <a:ext cx="2760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Natural Catastrophe Analyst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5E228-6F11-CB57-8BEE-FE802CDA03B2}"/>
              </a:ext>
            </a:extLst>
          </p:cNvPr>
          <p:cNvSpPr txBox="1"/>
          <p:nvPr/>
        </p:nvSpPr>
        <p:spPr>
          <a:xfrm>
            <a:off x="4715837" y="4607799"/>
            <a:ext cx="276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 Natural Catastrophe Analyst will use computer-assisted calculations to estimate the losses that could be sustained due to a catastrophic natural  disaster.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6D163-6D99-BD8D-F453-AC8FF214BCD4}"/>
              </a:ext>
            </a:extLst>
          </p:cNvPr>
          <p:cNvSpPr txBox="1"/>
          <p:nvPr/>
        </p:nvSpPr>
        <p:spPr>
          <a:xfrm>
            <a:off x="8412822" y="4021548"/>
            <a:ext cx="276032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 Catastrophe Adjuster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038C54-A062-C92A-3AD1-03374FA7B5E5}"/>
              </a:ext>
            </a:extLst>
          </p:cNvPr>
          <p:cNvSpPr txBox="1"/>
          <p:nvPr/>
        </p:nvSpPr>
        <p:spPr>
          <a:xfrm>
            <a:off x="8412821" y="4607799"/>
            <a:ext cx="276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 Catastrophe Adjuster will assess property damage from natural disasters and catastrophes. </a:t>
            </a:r>
          </a:p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Adjusters then compare the damage to the customer's insurance policy to make sure the policy covers it.</a:t>
            </a:r>
          </a:p>
        </p:txBody>
      </p:sp>
      <p:pic>
        <p:nvPicPr>
          <p:cNvPr id="19" name="Graphic 18" descr="Magnifying glass outline">
            <a:extLst>
              <a:ext uri="{FF2B5EF4-FFF2-40B4-BE49-F238E27FC236}">
                <a16:creationId xmlns:a16="http://schemas.microsoft.com/office/drawing/2014/main" id="{3CB3F737-8DBB-9998-93C1-7D6683D93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5947" y="2266380"/>
            <a:ext cx="1714072" cy="17140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FA1CD2-3779-570B-0F59-9097E25845EB}"/>
              </a:ext>
            </a:extLst>
          </p:cNvPr>
          <p:cNvSpPr txBox="1"/>
          <p:nvPr/>
        </p:nvSpPr>
        <p:spPr>
          <a:xfrm>
            <a:off x="1018855" y="4021547"/>
            <a:ext cx="2760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Underwriter – Natural Disasters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A7C13-80E3-523F-EB97-B6784E5E7BF1}"/>
              </a:ext>
            </a:extLst>
          </p:cNvPr>
          <p:cNvSpPr txBox="1"/>
          <p:nvPr/>
        </p:nvSpPr>
        <p:spPr>
          <a:xfrm>
            <a:off x="1018855" y="4607798"/>
            <a:ext cx="2760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An Underwriter of Natural Disaster insurance will set out the details of the insurance policy and ensure every risk posed from a natural disaster is included.</a:t>
            </a:r>
          </a:p>
        </p:txBody>
      </p:sp>
      <p:pic>
        <p:nvPicPr>
          <p:cNvPr id="23" name="Graphic 22" descr="List with solid fill">
            <a:extLst>
              <a:ext uri="{FF2B5EF4-FFF2-40B4-BE49-F238E27FC236}">
                <a16:creationId xmlns:a16="http://schemas.microsoft.com/office/drawing/2014/main" id="{540C5CE1-610A-3CA1-3951-6E879CC96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1979" y="2266380"/>
            <a:ext cx="1714072" cy="1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6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1395" y="620512"/>
            <a:ext cx="3763643" cy="1401957"/>
          </a:xfrm>
          <a:custGeom>
            <a:avLst/>
            <a:gdLst/>
            <a:ahLst/>
            <a:cxnLst/>
            <a:rect l="l" t="t" r="r" b="b"/>
            <a:pathLst>
              <a:path w="5645464" h="2102935">
                <a:moveTo>
                  <a:pt x="0" y="0"/>
                </a:moveTo>
                <a:lnTo>
                  <a:pt x="5645464" y="0"/>
                </a:lnTo>
                <a:lnTo>
                  <a:pt x="5645464" y="2102936"/>
                </a:lnTo>
                <a:lnTo>
                  <a:pt x="0" y="210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679014" y="1331107"/>
            <a:ext cx="6477313" cy="3125303"/>
          </a:xfrm>
          <a:custGeom>
            <a:avLst/>
            <a:gdLst/>
            <a:ahLst/>
            <a:cxnLst/>
            <a:rect l="l" t="t" r="r" b="b"/>
            <a:pathLst>
              <a:path w="9715970" h="4687955">
                <a:moveTo>
                  <a:pt x="0" y="0"/>
                </a:moveTo>
                <a:lnTo>
                  <a:pt x="9715969" y="0"/>
                </a:lnTo>
                <a:lnTo>
                  <a:pt x="9715969" y="4687956"/>
                </a:lnTo>
                <a:lnTo>
                  <a:pt x="0" y="4687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5143500"/>
            <a:ext cx="12844197" cy="2057400"/>
            <a:chOff x="0" y="0"/>
            <a:chExt cx="507425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74250" cy="812800"/>
            </a:xfrm>
            <a:custGeom>
              <a:avLst/>
              <a:gdLst/>
              <a:ahLst/>
              <a:cxnLst/>
              <a:rect l="l" t="t" r="r" b="b"/>
              <a:pathLst>
                <a:path w="5074250" h="812800">
                  <a:moveTo>
                    <a:pt x="0" y="0"/>
                  </a:moveTo>
                  <a:lnTo>
                    <a:pt x="5074250" y="0"/>
                  </a:lnTo>
                  <a:lnTo>
                    <a:pt x="507425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7425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778085" y="5448891"/>
            <a:ext cx="504359" cy="512239"/>
          </a:xfrm>
          <a:custGeom>
            <a:avLst/>
            <a:gdLst/>
            <a:ahLst/>
            <a:cxnLst/>
            <a:rect l="l" t="t" r="r" b="b"/>
            <a:pathLst>
              <a:path w="756538" h="768359">
                <a:moveTo>
                  <a:pt x="0" y="0"/>
                </a:moveTo>
                <a:lnTo>
                  <a:pt x="756538" y="0"/>
                </a:lnTo>
                <a:lnTo>
                  <a:pt x="756538" y="768359"/>
                </a:lnTo>
                <a:lnTo>
                  <a:pt x="0" y="768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778085" y="6172201"/>
            <a:ext cx="504359" cy="520119"/>
          </a:xfrm>
          <a:custGeom>
            <a:avLst/>
            <a:gdLst/>
            <a:ahLst/>
            <a:cxnLst/>
            <a:rect l="l" t="t" r="r" b="b"/>
            <a:pathLst>
              <a:path w="756538" h="780179">
                <a:moveTo>
                  <a:pt x="0" y="0"/>
                </a:moveTo>
                <a:lnTo>
                  <a:pt x="756538" y="0"/>
                </a:lnTo>
                <a:lnTo>
                  <a:pt x="756538" y="780179"/>
                </a:lnTo>
                <a:lnTo>
                  <a:pt x="0" y="78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5056077" y="5448891"/>
            <a:ext cx="520119" cy="512239"/>
          </a:xfrm>
          <a:custGeom>
            <a:avLst/>
            <a:gdLst/>
            <a:ahLst/>
            <a:cxnLst/>
            <a:rect l="l" t="t" r="r" b="b"/>
            <a:pathLst>
              <a:path w="780179" h="768359">
                <a:moveTo>
                  <a:pt x="0" y="0"/>
                </a:moveTo>
                <a:lnTo>
                  <a:pt x="780180" y="0"/>
                </a:lnTo>
                <a:lnTo>
                  <a:pt x="780180" y="768359"/>
                </a:lnTo>
                <a:lnTo>
                  <a:pt x="0" y="7683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5056077" y="6172201"/>
            <a:ext cx="520119" cy="520119"/>
          </a:xfrm>
          <a:custGeom>
            <a:avLst/>
            <a:gdLst/>
            <a:ahLst/>
            <a:cxnLst/>
            <a:rect l="l" t="t" r="r" b="b"/>
            <a:pathLst>
              <a:path w="780179" h="780179">
                <a:moveTo>
                  <a:pt x="0" y="0"/>
                </a:moveTo>
                <a:lnTo>
                  <a:pt x="780180" y="0"/>
                </a:lnTo>
                <a:lnTo>
                  <a:pt x="780180" y="780179"/>
                </a:lnTo>
                <a:lnTo>
                  <a:pt x="0" y="780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8825504" y="5754104"/>
            <a:ext cx="928385" cy="678156"/>
          </a:xfrm>
          <a:custGeom>
            <a:avLst/>
            <a:gdLst/>
            <a:ahLst/>
            <a:cxnLst/>
            <a:rect l="l" t="t" r="r" b="b"/>
            <a:pathLst>
              <a:path w="1392577" h="1017234">
                <a:moveTo>
                  <a:pt x="0" y="0"/>
                </a:moveTo>
                <a:lnTo>
                  <a:pt x="1392577" y="0"/>
                </a:lnTo>
                <a:lnTo>
                  <a:pt x="1392577" y="1017234"/>
                </a:lnTo>
                <a:lnTo>
                  <a:pt x="0" y="10172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TextBox 12"/>
          <p:cNvSpPr txBox="1"/>
          <p:nvPr/>
        </p:nvSpPr>
        <p:spPr>
          <a:xfrm>
            <a:off x="9066612" y="125579"/>
            <a:ext cx="2833211" cy="94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4"/>
              </a:lnSpc>
              <a:spcBef>
                <a:spcPct val="0"/>
              </a:spcBef>
            </a:pPr>
            <a:r>
              <a:rPr lang="en-US" sz="2752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 partnership with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89697" y="2218598"/>
            <a:ext cx="2902303" cy="1187161"/>
            <a:chOff x="0" y="-66675"/>
            <a:chExt cx="5804607" cy="237432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5240333" cy="586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9"/>
                </a:lnSpc>
                <a:spcBef>
                  <a:spcPct val="0"/>
                </a:spcBef>
              </a:pPr>
              <a:r>
                <a:rPr lang="en-US" sz="1735" b="1">
                  <a:solidFill>
                    <a:srgbClr val="10315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London Insurnace Life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64274" y="1764677"/>
              <a:ext cx="5240333" cy="542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9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00369" y="5546684"/>
            <a:ext cx="2301280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London insurance life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0369" y="6262927"/>
            <a:ext cx="2306770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@londoninsurancelife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16525" y="5535677"/>
            <a:ext cx="2306770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@londoninsurancelife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96847" y="6262927"/>
            <a:ext cx="2573850" cy="281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@Londoninsurancelife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66745" y="5923849"/>
            <a:ext cx="1853259" cy="281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@LondonInsLife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5957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7200" y="1673010"/>
            <a:ext cx="10603518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10315C"/>
                </a:solidFill>
                <a:latin typeface="Poppins Bold"/>
                <a:ea typeface="Poppins Bold"/>
                <a:cs typeface="Poppins Bold"/>
                <a:sym typeface="Poppins Bold"/>
              </a:rPr>
              <a:t>We are learning: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323702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What</a:t>
            </a: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are we learning today?</a:t>
            </a:r>
          </a:p>
        </p:txBody>
      </p:sp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C570D3-A065-6D18-C3F4-4753DD362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C772D-19BC-960E-E73B-C836F67A13BE}"/>
              </a:ext>
            </a:extLst>
          </p:cNvPr>
          <p:cNvSpPr txBox="1"/>
          <p:nvPr/>
        </p:nvSpPr>
        <p:spPr>
          <a:xfrm>
            <a:off x="685800" y="2684371"/>
            <a:ext cx="10820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To recognise the different types of natural disasters, and the impact they can have at a local, national and global scale.</a:t>
            </a:r>
          </a:p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0315C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About why we have insurance and how it helps to rebuild after disaster.</a:t>
            </a:r>
          </a:p>
          <a:p>
            <a:pPr marL="285750" lvl="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0315C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10315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0315C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To understand the role the insurance plays in protecting, covering and supporting us when disaster occurs.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5957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02682" y="1791078"/>
            <a:ext cx="10603518" cy="926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 b="1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Which of the following are </a:t>
            </a:r>
            <a:r>
              <a:rPr lang="en-GB" sz="2666" b="1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recognised</a:t>
            </a:r>
            <a:r>
              <a:rPr lang="en-US" sz="2666" b="1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666" b="1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as natural disasters? </a:t>
            </a:r>
            <a:r>
              <a:rPr lang="en-US" sz="2666" b="1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3733"/>
              </a:lnSpc>
              <a:spcBef>
                <a:spcPct val="0"/>
              </a:spcBef>
            </a:pPr>
            <a:endParaRPr lang="en-US" sz="2666" dirty="0">
              <a:solidFill>
                <a:srgbClr val="1031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23702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Starter Activity</a:t>
            </a:r>
          </a:p>
        </p:txBody>
      </p:sp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C570D3-A065-6D18-C3F4-4753DD362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644CE-A027-A264-B29A-5E83EF9CE7DC}"/>
              </a:ext>
            </a:extLst>
          </p:cNvPr>
          <p:cNvSpPr txBox="1"/>
          <p:nvPr/>
        </p:nvSpPr>
        <p:spPr>
          <a:xfrm>
            <a:off x="215900" y="269462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Avalanche</a:t>
            </a:r>
            <a:r>
              <a:rPr lang="en-US" sz="2666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1A12F-AEB3-6727-FDA8-EB124F5F4D2A}"/>
              </a:ext>
            </a:extLst>
          </p:cNvPr>
          <p:cNvSpPr txBox="1"/>
          <p:nvPr/>
        </p:nvSpPr>
        <p:spPr>
          <a:xfrm>
            <a:off x="3313550" y="2714131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Mudslide</a:t>
            </a:r>
            <a:r>
              <a:rPr lang="en-US" sz="2666" dirty="0">
                <a:solidFill>
                  <a:srgbClr val="00D75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3D1D9-949A-D8C4-B57C-C1DAC254A4D9}"/>
              </a:ext>
            </a:extLst>
          </p:cNvPr>
          <p:cNvSpPr txBox="1"/>
          <p:nvPr/>
        </p:nvSpPr>
        <p:spPr>
          <a:xfrm>
            <a:off x="6553200" y="269462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Fog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E03F6-02B7-130B-8F96-35484B510971}"/>
              </a:ext>
            </a:extLst>
          </p:cNvPr>
          <p:cNvSpPr txBox="1"/>
          <p:nvPr/>
        </p:nvSpPr>
        <p:spPr>
          <a:xfrm>
            <a:off x="9105900" y="269462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Snow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FD4B5-BA85-AEDF-6FF4-3504485BE2C5}"/>
              </a:ext>
            </a:extLst>
          </p:cNvPr>
          <p:cNvSpPr txBox="1"/>
          <p:nvPr/>
        </p:nvSpPr>
        <p:spPr>
          <a:xfrm>
            <a:off x="2876443" y="4791532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Hurricane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0347D-AEFA-D9DB-A86A-714CA1366E0E}"/>
              </a:ext>
            </a:extLst>
          </p:cNvPr>
          <p:cNvSpPr txBox="1"/>
          <p:nvPr/>
        </p:nvSpPr>
        <p:spPr>
          <a:xfrm>
            <a:off x="1192894" y="3763746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A leaking pipe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EB2B5-8BD4-F99F-5C29-6B3666730854}"/>
              </a:ext>
            </a:extLst>
          </p:cNvPr>
          <p:cNvSpPr txBox="1"/>
          <p:nvPr/>
        </p:nvSpPr>
        <p:spPr>
          <a:xfrm>
            <a:off x="4666344" y="3763746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Tsunami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76C09-1D9E-51F4-3044-D289074B3FAC}"/>
              </a:ext>
            </a:extLst>
          </p:cNvPr>
          <p:cNvSpPr txBox="1"/>
          <p:nvPr/>
        </p:nvSpPr>
        <p:spPr>
          <a:xfrm>
            <a:off x="7752444" y="3761007"/>
            <a:ext cx="410845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Pandemic (COVID 19)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CEEFD-824C-CC7C-8FFE-C53D076F09BF}"/>
              </a:ext>
            </a:extLst>
          </p:cNvPr>
          <p:cNvSpPr txBox="1"/>
          <p:nvPr/>
        </p:nvSpPr>
        <p:spPr>
          <a:xfrm>
            <a:off x="217386" y="269230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D755"/>
                </a:solidFill>
                <a:latin typeface="Poppins"/>
                <a:ea typeface="Poppins"/>
                <a:cs typeface="Poppins"/>
                <a:sym typeface="Poppins"/>
              </a:rPr>
              <a:t>Avalanche</a:t>
            </a:r>
            <a:r>
              <a:rPr lang="en-US" sz="2666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B58E2B-39BD-0C33-A18E-BD48659D67C8}"/>
              </a:ext>
            </a:extLst>
          </p:cNvPr>
          <p:cNvSpPr txBox="1"/>
          <p:nvPr/>
        </p:nvSpPr>
        <p:spPr>
          <a:xfrm>
            <a:off x="3311529" y="2713242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D755"/>
                </a:solidFill>
                <a:latin typeface="Poppins"/>
                <a:ea typeface="Poppins"/>
                <a:cs typeface="Poppins"/>
                <a:sym typeface="Poppins"/>
              </a:rPr>
              <a:t>Mudslide</a:t>
            </a: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00789-1B76-C6B2-A1A9-07FDB1516351}"/>
              </a:ext>
            </a:extLst>
          </p:cNvPr>
          <p:cNvSpPr txBox="1"/>
          <p:nvPr/>
        </p:nvSpPr>
        <p:spPr>
          <a:xfrm>
            <a:off x="4666344" y="3765453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D755"/>
                </a:solidFill>
                <a:latin typeface="Poppins"/>
                <a:ea typeface="Poppins"/>
                <a:cs typeface="Poppins"/>
                <a:sym typeface="Poppins"/>
              </a:rPr>
              <a:t>Tsunami</a:t>
            </a: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6D975-5A39-FDB8-1EFB-0A9ECD486F63}"/>
              </a:ext>
            </a:extLst>
          </p:cNvPr>
          <p:cNvSpPr txBox="1"/>
          <p:nvPr/>
        </p:nvSpPr>
        <p:spPr>
          <a:xfrm>
            <a:off x="9105900" y="269188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D755"/>
                </a:solidFill>
                <a:latin typeface="Poppins"/>
                <a:ea typeface="Poppins"/>
                <a:cs typeface="Poppins"/>
                <a:sym typeface="Poppins"/>
              </a:rPr>
              <a:t>Snow</a:t>
            </a: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E3CEB-BDE8-73D7-3612-303B0F012852}"/>
              </a:ext>
            </a:extLst>
          </p:cNvPr>
          <p:cNvSpPr txBox="1"/>
          <p:nvPr/>
        </p:nvSpPr>
        <p:spPr>
          <a:xfrm>
            <a:off x="6553200" y="269230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FE3755"/>
                </a:solidFill>
                <a:latin typeface="Poppins"/>
                <a:ea typeface="Poppins"/>
                <a:cs typeface="Poppins"/>
                <a:sym typeface="Poppins"/>
              </a:rPr>
              <a:t>Fog</a:t>
            </a: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00D6F8-4356-49CF-81DF-DD54B3BC49E5}"/>
              </a:ext>
            </a:extLst>
          </p:cNvPr>
          <p:cNvSpPr txBox="1"/>
          <p:nvPr/>
        </p:nvSpPr>
        <p:spPr>
          <a:xfrm>
            <a:off x="1192894" y="3763745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FE3755"/>
                </a:solidFill>
                <a:latin typeface="Poppins"/>
                <a:ea typeface="Poppins"/>
                <a:cs typeface="Poppins"/>
                <a:sym typeface="Poppins"/>
              </a:rPr>
              <a:t>A leaking pipe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64A195-047A-0B78-FA1D-B20A16021E12}"/>
              </a:ext>
            </a:extLst>
          </p:cNvPr>
          <p:cNvSpPr txBox="1"/>
          <p:nvPr/>
        </p:nvSpPr>
        <p:spPr>
          <a:xfrm>
            <a:off x="7752444" y="3761006"/>
            <a:ext cx="410845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D776"/>
                </a:solidFill>
                <a:latin typeface="Poppins"/>
                <a:ea typeface="Poppins"/>
                <a:cs typeface="Poppins"/>
                <a:sym typeface="Poppins"/>
              </a:rPr>
              <a:t>Pandemic (COVID 19)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389D60-474F-E8DD-E463-3A4450453310}"/>
              </a:ext>
            </a:extLst>
          </p:cNvPr>
          <p:cNvSpPr txBox="1"/>
          <p:nvPr/>
        </p:nvSpPr>
        <p:spPr>
          <a:xfrm>
            <a:off x="2243018" y="6014314"/>
            <a:ext cx="8309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0315C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Definition: A natural event such as a flood, earthquake, or hurricane that causes great damage or loss of life.</a:t>
            </a:r>
            <a:endParaRPr lang="en-GB" dirty="0">
              <a:solidFill>
                <a:srgbClr val="10315C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C983DE-8B82-D972-F6C0-C7AE5372F725}"/>
              </a:ext>
            </a:extLst>
          </p:cNvPr>
          <p:cNvSpPr txBox="1"/>
          <p:nvPr/>
        </p:nvSpPr>
        <p:spPr>
          <a:xfrm>
            <a:off x="7067512" y="4790664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Water dew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C17528-6605-236A-FEF5-12F3B267CDEE}"/>
              </a:ext>
            </a:extLst>
          </p:cNvPr>
          <p:cNvSpPr txBox="1"/>
          <p:nvPr/>
        </p:nvSpPr>
        <p:spPr>
          <a:xfrm>
            <a:off x="2876443" y="4793239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00D755"/>
                </a:solidFill>
                <a:latin typeface="Poppins"/>
                <a:ea typeface="Poppins"/>
                <a:cs typeface="Poppins"/>
                <a:sym typeface="Poppins"/>
              </a:rPr>
              <a:t>Hurricane</a:t>
            </a:r>
            <a:r>
              <a:rPr lang="en-US" sz="2666" dirty="0">
                <a:solidFill>
                  <a:srgbClr val="10315C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975F77-746B-90CA-E685-5305B4102A6C}"/>
              </a:ext>
            </a:extLst>
          </p:cNvPr>
          <p:cNvSpPr txBox="1"/>
          <p:nvPr/>
        </p:nvSpPr>
        <p:spPr>
          <a:xfrm>
            <a:off x="7066472" y="4786217"/>
            <a:ext cx="3086100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Water dew</a:t>
            </a:r>
          </a:p>
        </p:txBody>
      </p:sp>
    </p:spTree>
    <p:extLst>
      <p:ext uri="{BB962C8B-B14F-4D97-AF65-F5344CB8AC3E}">
        <p14:creationId xmlns:p14="http://schemas.microsoft.com/office/powerpoint/2010/main" val="11784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85957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85800" y="323702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Starter Activity</a:t>
            </a:r>
          </a:p>
        </p:txBody>
      </p:sp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C570D3-A065-6D18-C3F4-4753DD362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pic>
        <p:nvPicPr>
          <p:cNvPr id="27" name="Graphic 26" descr="Group of people outline">
            <a:extLst>
              <a:ext uri="{FF2B5EF4-FFF2-40B4-BE49-F238E27FC236}">
                <a16:creationId xmlns:a16="http://schemas.microsoft.com/office/drawing/2014/main" id="{E995A63B-93C4-61EB-658A-40CB575AC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8923" y="2627920"/>
            <a:ext cx="1639280" cy="1639280"/>
          </a:xfrm>
          <a:prstGeom prst="rect">
            <a:avLst/>
          </a:prstGeom>
        </p:spPr>
      </p:pic>
      <p:pic>
        <p:nvPicPr>
          <p:cNvPr id="29" name="Graphic 28" descr="Bank with solid fill">
            <a:extLst>
              <a:ext uri="{FF2B5EF4-FFF2-40B4-BE49-F238E27FC236}">
                <a16:creationId xmlns:a16="http://schemas.microsoft.com/office/drawing/2014/main" id="{F2741614-0751-CDA5-57CB-4882F5C6EA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6036" y="2627920"/>
            <a:ext cx="1639280" cy="1639280"/>
          </a:xfrm>
          <a:prstGeom prst="rect">
            <a:avLst/>
          </a:prstGeom>
        </p:spPr>
      </p:pic>
      <p:pic>
        <p:nvPicPr>
          <p:cNvPr id="30" name="Graphic 29" descr="Globe outline">
            <a:extLst>
              <a:ext uri="{FF2B5EF4-FFF2-40B4-BE49-F238E27FC236}">
                <a16:creationId xmlns:a16="http://schemas.microsoft.com/office/drawing/2014/main" id="{C00A0339-6796-C5ED-DCA1-4DF91F827B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3149" y="2627921"/>
            <a:ext cx="1639280" cy="1639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6B6D9EC-71BE-6861-8A96-B3DD5317565B}"/>
              </a:ext>
            </a:extLst>
          </p:cNvPr>
          <p:cNvSpPr txBox="1"/>
          <p:nvPr/>
        </p:nvSpPr>
        <p:spPr>
          <a:xfrm>
            <a:off x="685800" y="1865422"/>
            <a:ext cx="10810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Thinking of the natural disasters we’ve just learned about, what kind of impact might they have on the…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79A4B-511C-40A1-7F46-CD09C33F2C2E}"/>
              </a:ext>
            </a:extLst>
          </p:cNvPr>
          <p:cNvSpPr txBox="1"/>
          <p:nvPr/>
        </p:nvSpPr>
        <p:spPr>
          <a:xfrm>
            <a:off x="1166908" y="4462026"/>
            <a:ext cx="2235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Individuals involved?</a:t>
            </a:r>
            <a:endParaRPr lang="en-GB" sz="1400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44335-9B82-4B60-945A-EBDF641604C8}"/>
              </a:ext>
            </a:extLst>
          </p:cNvPr>
          <p:cNvSpPr txBox="1"/>
          <p:nvPr/>
        </p:nvSpPr>
        <p:spPr>
          <a:xfrm>
            <a:off x="8287874" y="4462026"/>
            <a:ext cx="256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country’s economy</a:t>
            </a:r>
            <a:endParaRPr lang="en-GB" sz="1400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F9AC59-232F-0F4E-1ECF-80E1793AFBAF}"/>
              </a:ext>
            </a:extLst>
          </p:cNvPr>
          <p:cNvSpPr txBox="1"/>
          <p:nvPr/>
        </p:nvSpPr>
        <p:spPr>
          <a:xfrm>
            <a:off x="4808149" y="4462026"/>
            <a:ext cx="223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Businesses operating in the area?</a:t>
            </a:r>
            <a:endParaRPr lang="en-GB" sz="1400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643D9F-B4F4-833B-5D5A-BF225636AE7F}"/>
              </a:ext>
            </a:extLst>
          </p:cNvPr>
          <p:cNvSpPr txBox="1"/>
          <p:nvPr/>
        </p:nvSpPr>
        <p:spPr>
          <a:xfrm>
            <a:off x="2130512" y="5899467"/>
            <a:ext cx="7921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Select two of the natural disasters you just identified, and list 3 ways they can impact people, businesses and the economy.</a:t>
            </a:r>
          </a:p>
          <a:p>
            <a:pPr algn="ctr"/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(You can’t select Tsunami)</a:t>
            </a:r>
            <a:endParaRPr lang="en-GB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753" y="448963"/>
            <a:ext cx="2309300" cy="1114237"/>
          </a:xfrm>
          <a:custGeom>
            <a:avLst/>
            <a:gdLst/>
            <a:ahLst/>
            <a:cxnLst/>
            <a:rect l="l" t="t" r="r" b="b"/>
            <a:pathLst>
              <a:path w="3463950" h="1671356">
                <a:moveTo>
                  <a:pt x="0" y="0"/>
                </a:moveTo>
                <a:lnTo>
                  <a:pt x="3463951" y="0"/>
                </a:lnTo>
                <a:lnTo>
                  <a:pt x="3463951" y="1671356"/>
                </a:lnTo>
                <a:lnTo>
                  <a:pt x="0" y="167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26B79E6-D4BD-86E2-9D1A-7630A0E891AD}"/>
              </a:ext>
            </a:extLst>
          </p:cNvPr>
          <p:cNvSpPr/>
          <p:nvPr/>
        </p:nvSpPr>
        <p:spPr>
          <a:xfrm>
            <a:off x="7962900" y="-596900"/>
            <a:ext cx="5219700" cy="7759700"/>
          </a:xfrm>
          <a:custGeom>
            <a:avLst/>
            <a:gdLst/>
            <a:ahLst/>
            <a:cxnLst/>
            <a:rect l="l" t="t" r="r" b="b"/>
            <a:pathLst>
              <a:path w="6327581" h="11545061">
                <a:moveTo>
                  <a:pt x="0" y="0"/>
                </a:moveTo>
                <a:lnTo>
                  <a:pt x="6327582" y="0"/>
                </a:lnTo>
                <a:lnTo>
                  <a:pt x="6327582" y="11545061"/>
                </a:lnTo>
                <a:lnTo>
                  <a:pt x="0" y="11545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1A6C-9577-BCB8-208F-1A681A0E74CF}"/>
              </a:ext>
            </a:extLst>
          </p:cNvPr>
          <p:cNvSpPr txBox="1"/>
          <p:nvPr/>
        </p:nvSpPr>
        <p:spPr>
          <a:xfrm>
            <a:off x="192959" y="2274132"/>
            <a:ext cx="7653183" cy="2309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99"/>
              </a:lnSpc>
            </a:pPr>
            <a:r>
              <a:rPr lang="en-GB" sz="4800" b="1" dirty="0">
                <a:solidFill>
                  <a:srgbClr val="00CDFF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Assessing the impact of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159366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946" y="1930099"/>
            <a:ext cx="609004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major earthquake with a magnitude of 9.2–9.3 Mw struck with an </a:t>
            </a:r>
            <a:r>
              <a:rPr lang="en-GB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epicentre</a:t>
            </a: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off the west coast of northern Sumatra, Indonesia.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312695"/>
            <a:ext cx="10820400" cy="152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Indian Ocean Tsunami</a:t>
            </a:r>
            <a:endParaRPr lang="en-GB" sz="4800" dirty="0">
              <a:solidFill>
                <a:schemeClr val="bg1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6253"/>
              </a:lnSpc>
              <a:spcBef>
                <a:spcPct val="0"/>
              </a:spcBef>
            </a:pPr>
            <a:endParaRPr lang="en-US" sz="4466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0" name="Group 20"/>
          <p:cNvGrpSpPr/>
          <p:nvPr/>
        </p:nvGrpSpPr>
        <p:grpSpPr>
          <a:xfrm rot="-5400000">
            <a:off x="4116838" y="4167398"/>
            <a:ext cx="4440935" cy="31750"/>
            <a:chOff x="0" y="0"/>
            <a:chExt cx="1754443" cy="125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54443" cy="12543"/>
            </a:xfrm>
            <a:custGeom>
              <a:avLst/>
              <a:gdLst/>
              <a:ahLst/>
              <a:cxnLst/>
              <a:rect l="l" t="t" r="r" b="b"/>
              <a:pathLst>
                <a:path w="1754443" h="12543">
                  <a:moveTo>
                    <a:pt x="0" y="0"/>
                  </a:moveTo>
                  <a:lnTo>
                    <a:pt x="1754443" y="0"/>
                  </a:lnTo>
                  <a:lnTo>
                    <a:pt x="1754443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754443" cy="506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24" name="Picture 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4715BD-4349-C419-EC7B-DE36A1C11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pic>
        <p:nvPicPr>
          <p:cNvPr id="23" name="Picture 4" descr="What we've learned, 10 years after the Indian Ocean tsunami that killed  250,000 people">
            <a:extLst>
              <a:ext uri="{FF2B5EF4-FFF2-40B4-BE49-F238E27FC236}">
                <a16:creationId xmlns:a16="http://schemas.microsoft.com/office/drawing/2014/main" id="{95DE5D53-EE85-9F76-7F47-1BB77409B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9" r="50000" b="4913"/>
          <a:stretch/>
        </p:blipFill>
        <p:spPr bwMode="auto">
          <a:xfrm>
            <a:off x="6950181" y="1930099"/>
            <a:ext cx="3612628" cy="21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What we've learned, 10 years after the Indian Ocean tsunami that killed  250,000 people">
            <a:extLst>
              <a:ext uri="{FF2B5EF4-FFF2-40B4-BE49-F238E27FC236}">
                <a16:creationId xmlns:a16="http://schemas.microsoft.com/office/drawing/2014/main" id="{DB30697E-E690-AE5A-26CB-571720A98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570" r="1684" b="4973"/>
          <a:stretch/>
        </p:blipFill>
        <p:spPr bwMode="auto">
          <a:xfrm>
            <a:off x="6950181" y="4452303"/>
            <a:ext cx="3612628" cy="21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1144590-D2BD-C117-E66A-0762AE25ED46}"/>
              </a:ext>
            </a:extLst>
          </p:cNvPr>
          <p:cNvSpPr txBox="1"/>
          <p:nvPr/>
        </p:nvSpPr>
        <p:spPr>
          <a:xfrm>
            <a:off x="5396321" y="1577120"/>
            <a:ext cx="672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CD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Before</a:t>
            </a:r>
            <a:endParaRPr lang="en-GB" b="1" dirty="0">
              <a:solidFill>
                <a:srgbClr val="00CD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09F013-863A-CE20-34AD-1B83C39CB593}"/>
              </a:ext>
            </a:extLst>
          </p:cNvPr>
          <p:cNvSpPr txBox="1"/>
          <p:nvPr/>
        </p:nvSpPr>
        <p:spPr>
          <a:xfrm>
            <a:off x="5396321" y="4119418"/>
            <a:ext cx="672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CD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After</a:t>
            </a:r>
            <a:endParaRPr lang="en-GB" b="1" dirty="0">
              <a:solidFill>
                <a:srgbClr val="00CD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319B0-699A-222E-C4A3-8AAF958E1D93}"/>
              </a:ext>
            </a:extLst>
          </p:cNvPr>
          <p:cNvSpPr txBox="1"/>
          <p:nvPr/>
        </p:nvSpPr>
        <p:spPr>
          <a:xfrm>
            <a:off x="103195" y="3090080"/>
            <a:ext cx="60817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 Tsunami devastated communities along the surrounding coasts of the Indian Ocean, killing an estimated 227,898 people in 14 countries in one of the </a:t>
            </a:r>
            <a:r>
              <a:rPr lang="en-US" b="0" i="0" u="none" strike="noStrike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deadliest natural disasters in recorded history</a:t>
            </a:r>
            <a:r>
              <a:rPr lang="en-US" b="0" i="0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The direct results caused major disruptions to living conditions and commerce in coastal provinces of surrounded countries, including Indonesia, </a:t>
            </a:r>
            <a:r>
              <a:rPr lang="en-US" b="0" i="0" u="none" strike="noStrike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Sri Lanka</a:t>
            </a:r>
            <a:r>
              <a:rPr lang="en-US" b="0" i="0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b="0" i="0" u="none" strike="noStrike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  <a:r>
              <a:rPr lang="en-US" b="0" i="0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and Thailand. </a:t>
            </a:r>
          </a:p>
          <a:p>
            <a:pPr algn="ctr"/>
            <a:endParaRPr lang="en-US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is the deadliest natural disaster of the 21st century, and the worst tsunami disaster in history.</a:t>
            </a:r>
            <a:endParaRPr lang="en-GB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b="0" i="0" dirty="0">
              <a:solidFill>
                <a:srgbClr val="10315C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7427" y="2131128"/>
            <a:ext cx="105187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Tsunami caused an enormous environment impact that impacted the region for many years. Damage was sustained in the ocean and on land, with ecosystems s</a:t>
            </a:r>
            <a:r>
              <a:rPr lang="en-US" b="0" i="0" dirty="0">
                <a:solidFill>
                  <a:srgbClr val="10315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uch as mangroves, coral reefs, forests, coastal wetlands, vegetation, sand dunes and rock formations, animals and plants all affected.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312695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Environmental Factors </a:t>
            </a:r>
          </a:p>
        </p:txBody>
      </p:sp>
      <p:pic>
        <p:nvPicPr>
          <p:cNvPr id="24" name="Picture 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4715BD-4349-C419-EC7B-DE36A1C11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06" y="6084133"/>
            <a:ext cx="1389498" cy="669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DFACD6-A1ED-27A1-C974-DF3A9BF49CFF}"/>
              </a:ext>
            </a:extLst>
          </p:cNvPr>
          <p:cNvSpPr txBox="1"/>
          <p:nvPr/>
        </p:nvSpPr>
        <p:spPr>
          <a:xfrm>
            <a:off x="-333580" y="1603821"/>
            <a:ext cx="128591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>
                <a:solidFill>
                  <a:srgbClr val="00CD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 think would be the biggest impact on the environment caused by a major Tsunami?</a:t>
            </a:r>
            <a:endParaRPr lang="en-GB" sz="1900" b="1" dirty="0">
              <a:solidFill>
                <a:srgbClr val="00CD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C1FBB-154A-5DB0-31A8-B37BC9843029}"/>
              </a:ext>
            </a:extLst>
          </p:cNvPr>
          <p:cNvSpPr txBox="1"/>
          <p:nvPr/>
        </p:nvSpPr>
        <p:spPr>
          <a:xfrm>
            <a:off x="1847235" y="3468328"/>
            <a:ext cx="849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well as this, the environment was impacted in ways including: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02DD0-0B66-F120-91D2-423849A3F971}"/>
              </a:ext>
            </a:extLst>
          </p:cNvPr>
          <p:cNvSpPr txBox="1"/>
          <p:nvPr/>
        </p:nvSpPr>
        <p:spPr>
          <a:xfrm>
            <a:off x="685800" y="3955627"/>
            <a:ext cx="8296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drinking water becoming contaminated, with wells taking 18 months to recover to safe drinking levels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796C6-3371-5396-14FB-0D0382211882}"/>
              </a:ext>
            </a:extLst>
          </p:cNvPr>
          <p:cNvSpPr txBox="1"/>
          <p:nvPr/>
        </p:nvSpPr>
        <p:spPr>
          <a:xfrm>
            <a:off x="685800" y="4719925"/>
            <a:ext cx="8296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Soil becoming sterile once it was polluted with salt water.  Thousands of plantations growing bananas, mangoes and rice were washed away and destroyed.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54C470-9D80-80B7-630E-1EC8B69B3681}"/>
              </a:ext>
            </a:extLst>
          </p:cNvPr>
          <p:cNvSpPr txBox="1"/>
          <p:nvPr/>
        </p:nvSpPr>
        <p:spPr>
          <a:xfrm>
            <a:off x="685800" y="5756775"/>
            <a:ext cx="8296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Huge amounts of land mass were covered by seawater, changing the immediate landscape of the local area.</a:t>
            </a:r>
          </a:p>
        </p:txBody>
      </p:sp>
    </p:spTree>
    <p:extLst>
      <p:ext uri="{BB962C8B-B14F-4D97-AF65-F5344CB8AC3E}">
        <p14:creationId xmlns:p14="http://schemas.microsoft.com/office/powerpoint/2010/main" val="3219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642861" cy="1483487"/>
            <a:chOff x="0" y="0"/>
            <a:chExt cx="4994711" cy="586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711" cy="586069"/>
            </a:xfrm>
            <a:custGeom>
              <a:avLst/>
              <a:gdLst/>
              <a:ahLst/>
              <a:cxnLst/>
              <a:rect l="l" t="t" r="r" b="b"/>
              <a:pathLst>
                <a:path w="4994711" h="586069">
                  <a:moveTo>
                    <a:pt x="0" y="0"/>
                  </a:moveTo>
                  <a:lnTo>
                    <a:pt x="4994711" y="0"/>
                  </a:lnTo>
                  <a:lnTo>
                    <a:pt x="4994711" y="586069"/>
                  </a:lnTo>
                  <a:lnTo>
                    <a:pt x="0" y="586069"/>
                  </a:lnTo>
                  <a:close/>
                </a:path>
              </a:pathLst>
            </a:custGeom>
            <a:solidFill>
              <a:srgbClr val="F27349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4711" cy="6241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00862" y="1330118"/>
            <a:ext cx="13443723" cy="153370"/>
            <a:chOff x="0" y="0"/>
            <a:chExt cx="5311101" cy="60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1101" cy="60591"/>
            </a:xfrm>
            <a:custGeom>
              <a:avLst/>
              <a:gdLst/>
              <a:ahLst/>
              <a:cxnLst/>
              <a:rect l="l" t="t" r="r" b="b"/>
              <a:pathLst>
                <a:path w="5311101" h="60591">
                  <a:moveTo>
                    <a:pt x="0" y="0"/>
                  </a:moveTo>
                  <a:lnTo>
                    <a:pt x="5311101" y="0"/>
                  </a:lnTo>
                  <a:lnTo>
                    <a:pt x="5311101" y="60591"/>
                  </a:lnTo>
                  <a:lnTo>
                    <a:pt x="0" y="60591"/>
                  </a:lnTo>
                  <a:close/>
                </a:path>
              </a:pathLst>
            </a:custGeom>
            <a:solidFill>
              <a:srgbClr val="10315C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11101" cy="986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096E091D-C76E-D3F9-D18F-610A4492DD90}"/>
              </a:ext>
            </a:extLst>
          </p:cNvPr>
          <p:cNvSpPr txBox="1"/>
          <p:nvPr/>
        </p:nvSpPr>
        <p:spPr>
          <a:xfrm>
            <a:off x="685800" y="312695"/>
            <a:ext cx="10820400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3"/>
              </a:lnSpc>
              <a:spcBef>
                <a:spcPct val="0"/>
              </a:spcBef>
            </a:pPr>
            <a:r>
              <a:rPr lang="en-US" sz="4466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Economic Factors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17F1F-8ABD-6A58-7960-53F1FE81CCF5}"/>
              </a:ext>
            </a:extLst>
          </p:cNvPr>
          <p:cNvSpPr txBox="1"/>
          <p:nvPr/>
        </p:nvSpPr>
        <p:spPr>
          <a:xfrm>
            <a:off x="1697491" y="1579928"/>
            <a:ext cx="924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031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Thinking back to our starter activity, how do you think the Indian Ocean Tsunami impacting the local, national and international economy?</a:t>
            </a:r>
            <a:endParaRPr lang="en-GB" b="1" dirty="0">
              <a:solidFill>
                <a:srgbClr val="1031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-1417840" y="6162508"/>
            <a:ext cx="4893473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2800" dirty="0">
                <a:solidFill>
                  <a:srgbClr val="00CDFF"/>
                </a:solidFill>
                <a:latin typeface="Barlow"/>
                <a:ea typeface="Barlow"/>
                <a:cs typeface="Barlow"/>
                <a:sym typeface="Barlow"/>
              </a:rPr>
              <a:t>10 Minutes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02BE288-A834-3085-9EB5-374D4B99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71473"/>
              </p:ext>
            </p:extLst>
          </p:nvPr>
        </p:nvGraphicFramePr>
        <p:xfrm>
          <a:off x="108155" y="2599698"/>
          <a:ext cx="11975689" cy="326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570">
                  <a:extLst>
                    <a:ext uri="{9D8B030D-6E8A-4147-A177-3AD203B41FA5}">
                      <a16:colId xmlns:a16="http://schemas.microsoft.com/office/drawing/2014/main" val="3868270476"/>
                    </a:ext>
                  </a:extLst>
                </a:gridCol>
                <a:gridCol w="2745570">
                  <a:extLst>
                    <a:ext uri="{9D8B030D-6E8A-4147-A177-3AD203B41FA5}">
                      <a16:colId xmlns:a16="http://schemas.microsoft.com/office/drawing/2014/main" val="315378328"/>
                    </a:ext>
                  </a:extLst>
                </a:gridCol>
                <a:gridCol w="3209334">
                  <a:extLst>
                    <a:ext uri="{9D8B030D-6E8A-4147-A177-3AD203B41FA5}">
                      <a16:colId xmlns:a16="http://schemas.microsoft.com/office/drawing/2014/main" val="3481637629"/>
                    </a:ext>
                  </a:extLst>
                </a:gridCol>
                <a:gridCol w="3275215">
                  <a:extLst>
                    <a:ext uri="{9D8B030D-6E8A-4147-A177-3AD203B41FA5}">
                      <a16:colId xmlns:a16="http://schemas.microsoft.com/office/drawing/2014/main" val="4077474737"/>
                    </a:ext>
                  </a:extLst>
                </a:gridCol>
              </a:tblGrid>
              <a:tr h="511256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ln>
                          <a:solidFill>
                            <a:srgbClr val="10315C"/>
                          </a:solidFill>
                        </a:ln>
                        <a:solidFill>
                          <a:srgbClr val="10315C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Local Economy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National Economy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</a:t>
                      </a:r>
                      <a:r>
                        <a:rPr lang="en-GB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lobal Economy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21278"/>
                  </a:ext>
                </a:extLst>
              </a:tr>
              <a:tr h="9187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n>
                            <a:solidFill>
                              <a:srgbClr val="10315C"/>
                            </a:solidFill>
                          </a:ln>
                          <a:solidFill>
                            <a:srgbClr val="10315C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Impact:</a:t>
                      </a:r>
                      <a:endParaRPr lang="en-GB" sz="1200" b="0" dirty="0">
                        <a:ln>
                          <a:solidFill>
                            <a:srgbClr val="10315C"/>
                          </a:solidFill>
                        </a:ln>
                        <a:solidFill>
                          <a:srgbClr val="10315C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06166"/>
                  </a:ext>
                </a:extLst>
              </a:tr>
              <a:tr h="91876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rgbClr val="3B2D4D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solidFill>
                      <a:srgbClr val="F3EC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548012"/>
                  </a:ext>
                </a:extLst>
              </a:tr>
              <a:tr h="91876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rgbClr val="3B2D4D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solidFill>
                      <a:srgbClr val="E2CE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dirty="0">
                        <a:solidFill>
                          <a:srgbClr val="3B2D4D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5923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Widescreen</PresentationFormat>
  <Paragraphs>190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Barlow</vt:lpstr>
      <vt:lpstr>Calibri</vt:lpstr>
      <vt:lpstr>Calibri Light</vt:lpstr>
      <vt:lpstr>Google Sans</vt:lpstr>
      <vt:lpstr>Poppins</vt:lpstr>
      <vt:lpstr>Poppins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Green</dc:creator>
  <cp:lastModifiedBy>Joe Bennett</cp:lastModifiedBy>
  <cp:revision>46</cp:revision>
  <dcterms:created xsi:type="dcterms:W3CDTF">2022-11-15T15:28:43Z</dcterms:created>
  <dcterms:modified xsi:type="dcterms:W3CDTF">2024-10-04T10:42:39Z</dcterms:modified>
</cp:coreProperties>
</file>