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0"/>
  </p:notesMasterIdLst>
  <p:sldIdLst>
    <p:sldId id="256" r:id="rId2"/>
    <p:sldId id="257" r:id="rId3"/>
    <p:sldId id="258" r:id="rId4"/>
    <p:sldId id="280" r:id="rId5"/>
    <p:sldId id="281" r:id="rId6"/>
    <p:sldId id="263" r:id="rId7"/>
    <p:sldId id="282" r:id="rId8"/>
    <p:sldId id="285" r:id="rId9"/>
    <p:sldId id="286" r:id="rId10"/>
    <p:sldId id="287" r:id="rId11"/>
    <p:sldId id="288" r:id="rId12"/>
    <p:sldId id="289" r:id="rId13"/>
    <p:sldId id="290" r:id="rId14"/>
    <p:sldId id="291" r:id="rId15"/>
    <p:sldId id="283" r:id="rId16"/>
    <p:sldId id="292" r:id="rId17"/>
    <p:sldId id="294" r:id="rId18"/>
    <p:sldId id="295" r:id="rId19"/>
    <p:sldId id="296" r:id="rId20"/>
    <p:sldId id="297" r:id="rId21"/>
    <p:sldId id="298" r:id="rId22"/>
    <p:sldId id="299" r:id="rId23"/>
    <p:sldId id="265" r:id="rId24"/>
    <p:sldId id="300" r:id="rId25"/>
    <p:sldId id="301" r:id="rId26"/>
    <p:sldId id="302" r:id="rId27"/>
    <p:sldId id="266" r:id="rId28"/>
    <p:sldId id="279" r:id="rId29"/>
  </p:sldIdLst>
  <p:sldSz cx="18288000" cy="10287000"/>
  <p:notesSz cx="6858000" cy="9144000"/>
  <p:embeddedFontLst>
    <p:embeddedFont>
      <p:font typeface="Barlow" panose="00000500000000000000" pitchFamily="2" charset="0"/>
      <p:regular r:id="rId31"/>
      <p:bold r:id="rId32"/>
    </p:embeddedFont>
    <p:embeddedFont>
      <p:font typeface="Manrope" panose="020B0604020202020204" charset="0"/>
      <p:regular r:id="rId33"/>
      <p:bold r:id="rId34"/>
    </p:embeddedFont>
    <p:embeddedFont>
      <p:font typeface="Manrope Light" panose="020B0604020202020204" charset="0"/>
      <p:regular r:id="rId35"/>
    </p:embeddedFont>
    <p:embeddedFont>
      <p:font typeface="Manrope SemiBold" panose="020B0604020202020204" charset="0"/>
      <p:bold r:id="rId36"/>
    </p:embeddedFont>
    <p:embeddedFont>
      <p:font typeface="Poppins" panose="00000500000000000000" pitchFamily="2" charset="0"/>
      <p:regular r:id="rId37"/>
      <p:bold r:id="rId38"/>
    </p:embeddedFont>
    <p:embeddedFont>
      <p:font typeface="Poppins Bold" panose="00000800000000000000" pitchFamily="2" charset="0"/>
      <p:regular r:id="rId39"/>
      <p:bold r:id="rId40"/>
    </p:embeddedFont>
    <p:embeddedFont>
      <p:font typeface="Proxima Nova Lt" panose="02000506030000020004" charset="0"/>
      <p:regular r:id="rId41"/>
      <p:bold r:id="rId42"/>
      <p:italic r:id="rId43"/>
      <p:boldItalic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DFF"/>
    <a:srgbClr val="10315C"/>
    <a:srgbClr val="8FF3AE"/>
    <a:srgbClr val="63E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6253" autoAdjust="0"/>
  </p:normalViewPr>
  <p:slideViewPr>
    <p:cSldViewPr>
      <p:cViewPr varScale="1">
        <p:scale>
          <a:sx n="43" d="100"/>
          <a:sy n="43" d="100"/>
        </p:scale>
        <p:origin x="912"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073F7F-811A-4A7D-A2E9-C3B9092C3CBB}" type="datetimeFigureOut">
              <a:rPr lang="en-GB" smtClean="0"/>
              <a:t>12/09/2024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4208E1-3429-424F-8C3C-FDA60EAA0883}" type="slidenum">
              <a:rPr lang="en-GB" smtClean="0"/>
              <a:t>‹#›</a:t>
            </a:fld>
            <a:endParaRPr lang="en-GB"/>
          </a:p>
        </p:txBody>
      </p:sp>
    </p:spTree>
    <p:extLst>
      <p:ext uri="{BB962C8B-B14F-4D97-AF65-F5344CB8AC3E}">
        <p14:creationId xmlns:p14="http://schemas.microsoft.com/office/powerpoint/2010/main" val="3029792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4208E1-3429-424F-8C3C-FDA60EAA0883}" type="slidenum">
              <a:rPr lang="en-GB" smtClean="0"/>
              <a:t>3</a:t>
            </a:fld>
            <a:endParaRPr lang="en-GB"/>
          </a:p>
        </p:txBody>
      </p:sp>
    </p:spTree>
    <p:extLst>
      <p:ext uri="{BB962C8B-B14F-4D97-AF65-F5344CB8AC3E}">
        <p14:creationId xmlns:p14="http://schemas.microsoft.com/office/powerpoint/2010/main" val="22826486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F94208E1-3429-424F-8C3C-FDA60EAA0883}" type="slidenum">
              <a:rPr lang="en-GB" smtClean="0"/>
              <a:t>12</a:t>
            </a:fld>
            <a:endParaRPr lang="en-GB"/>
          </a:p>
        </p:txBody>
      </p:sp>
    </p:spTree>
    <p:extLst>
      <p:ext uri="{BB962C8B-B14F-4D97-AF65-F5344CB8AC3E}">
        <p14:creationId xmlns:p14="http://schemas.microsoft.com/office/powerpoint/2010/main" val="31078007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B2D4D"/>
                </a:solidFill>
                <a:effectLst/>
                <a:latin typeface="Proxima Nova Lt" panose="02000506030000020004" pitchFamily="50" charset="0"/>
                <a:ea typeface="Calibri" panose="020F0502020204030204" pitchFamily="34" charset="0"/>
                <a:cs typeface="Times New Roman" panose="02020603050405020304" pitchFamily="18" charset="0"/>
              </a:rPr>
              <a:t>The students are then given a second question to answer independently. Ask students for their answers. If a student has given the correct answer, you can ask them to share their steps with the class.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94208E1-3429-424F-8C3C-FDA60EAA0883}" type="slidenum">
              <a:rPr lang="en-GB" smtClean="0"/>
              <a:t>13</a:t>
            </a:fld>
            <a:endParaRPr lang="en-GB"/>
          </a:p>
        </p:txBody>
      </p:sp>
    </p:spTree>
    <p:extLst>
      <p:ext uri="{BB962C8B-B14F-4D97-AF65-F5344CB8AC3E}">
        <p14:creationId xmlns:p14="http://schemas.microsoft.com/office/powerpoint/2010/main" val="5158926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0"/>
              </a:spcAft>
              <a:buClr>
                <a:srgbClr val="E01349"/>
              </a:buClr>
              <a:buSzTx/>
              <a:buFont typeface="+mj-lt"/>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Answer: 0.008</a:t>
            </a:r>
          </a:p>
          <a:p>
            <a:pPr marL="0" marR="0" lvl="0" indent="0" algn="l" defTabSz="914400" rtl="0" eaLnBrk="1" fontAlgn="auto" latinLnBrk="0" hangingPunct="1">
              <a:lnSpc>
                <a:spcPct val="115000"/>
              </a:lnSpc>
              <a:spcBef>
                <a:spcPts val="0"/>
              </a:spcBef>
              <a:spcAft>
                <a:spcPts val="0"/>
              </a:spcAft>
              <a:buClr>
                <a:srgbClr val="E01349"/>
              </a:buClr>
              <a:buSzTx/>
              <a:buFont typeface="+mj-lt"/>
              <a:buNone/>
              <a:tabLst/>
              <a:defRPr/>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
                <a:srgbClr val="E01349"/>
              </a:buClr>
              <a:buSzTx/>
              <a:buFont typeface="+mj-lt"/>
              <a:buNone/>
              <a:tabLst/>
              <a:defRPr/>
            </a:pPr>
            <a:r>
              <a:rPr lang="en-GB" sz="1200" dirty="0">
                <a:solidFill>
                  <a:srgbClr val="3B2D4D"/>
                </a:solidFill>
                <a:effectLst/>
                <a:latin typeface="Proxima Nova Lt" panose="02000506030000020004" pitchFamily="50" charset="0"/>
                <a:ea typeface="Calibri" panose="020F0502020204030204" pitchFamily="34" charset="0"/>
                <a:cs typeface="Times New Roman" panose="02020603050405020304" pitchFamily="18" charset="0"/>
              </a:rPr>
              <a:t>Some students may forget the final step to ensure that the probability has been found and not the number of people with policy B. Highlight the importance of re-reading the question once they believe they have found the answer.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F94208E1-3429-424F-8C3C-FDA60EAA0883}" type="slidenum">
              <a:rPr lang="en-GB" smtClean="0"/>
              <a:t>14</a:t>
            </a:fld>
            <a:endParaRPr lang="en-GB"/>
          </a:p>
        </p:txBody>
      </p:sp>
    </p:spTree>
    <p:extLst>
      <p:ext uri="{BB962C8B-B14F-4D97-AF65-F5344CB8AC3E}">
        <p14:creationId xmlns:p14="http://schemas.microsoft.com/office/powerpoint/2010/main" val="5652850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4208E1-3429-424F-8C3C-FDA60EAA0883}" type="slidenum">
              <a:rPr lang="en-GB" smtClean="0"/>
              <a:t>15</a:t>
            </a:fld>
            <a:endParaRPr lang="en-GB"/>
          </a:p>
        </p:txBody>
      </p:sp>
    </p:spTree>
    <p:extLst>
      <p:ext uri="{BB962C8B-B14F-4D97-AF65-F5344CB8AC3E}">
        <p14:creationId xmlns:p14="http://schemas.microsoft.com/office/powerpoint/2010/main" val="17440728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B2D4D"/>
                </a:solidFill>
                <a:effectLst/>
                <a:latin typeface="Proxima Nova Lt" panose="02000506030000020004" pitchFamily="50" charset="0"/>
                <a:ea typeface="Calibri" panose="020F0502020204030204" pitchFamily="34" charset="0"/>
                <a:cs typeface="Times New Roman" panose="02020603050405020304" pitchFamily="18" charset="0"/>
              </a:rPr>
              <a:t>Conditional probability for dependent events requires the use of tree diagrams. In pairs, students will be asked to work through the first question. You can then work through the steps to solve the question with the class. Ask the students to raise their hands if they also got the answer as b) 0.53.</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94208E1-3429-424F-8C3C-FDA60EAA0883}" type="slidenum">
              <a:rPr lang="en-GB" smtClean="0"/>
              <a:t>16</a:t>
            </a:fld>
            <a:endParaRPr lang="en-GB"/>
          </a:p>
        </p:txBody>
      </p:sp>
    </p:spTree>
    <p:extLst>
      <p:ext uri="{BB962C8B-B14F-4D97-AF65-F5344CB8AC3E}">
        <p14:creationId xmlns:p14="http://schemas.microsoft.com/office/powerpoint/2010/main" val="41563599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4208E1-3429-424F-8C3C-FDA60EAA0883}" type="slidenum">
              <a:rPr lang="en-GB" smtClean="0"/>
              <a:t>17</a:t>
            </a:fld>
            <a:endParaRPr lang="en-GB"/>
          </a:p>
        </p:txBody>
      </p:sp>
    </p:spTree>
    <p:extLst>
      <p:ext uri="{BB962C8B-B14F-4D97-AF65-F5344CB8AC3E}">
        <p14:creationId xmlns:p14="http://schemas.microsoft.com/office/powerpoint/2010/main" val="13316622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4208E1-3429-424F-8C3C-FDA60EAA0883}" type="slidenum">
              <a:rPr lang="en-GB" smtClean="0"/>
              <a:t>18</a:t>
            </a:fld>
            <a:endParaRPr lang="en-GB"/>
          </a:p>
        </p:txBody>
      </p:sp>
    </p:spTree>
    <p:extLst>
      <p:ext uri="{BB962C8B-B14F-4D97-AF65-F5344CB8AC3E}">
        <p14:creationId xmlns:p14="http://schemas.microsoft.com/office/powerpoint/2010/main" val="10329136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4208E1-3429-424F-8C3C-FDA60EAA0883}" type="slidenum">
              <a:rPr lang="en-GB" smtClean="0"/>
              <a:t>19</a:t>
            </a:fld>
            <a:endParaRPr lang="en-GB"/>
          </a:p>
        </p:txBody>
      </p:sp>
    </p:spTree>
    <p:extLst>
      <p:ext uri="{BB962C8B-B14F-4D97-AF65-F5344CB8AC3E}">
        <p14:creationId xmlns:p14="http://schemas.microsoft.com/office/powerpoint/2010/main" val="14484070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4208E1-3429-424F-8C3C-FDA60EAA0883}" type="slidenum">
              <a:rPr lang="en-GB" smtClean="0"/>
              <a:t>20</a:t>
            </a:fld>
            <a:endParaRPr lang="en-GB"/>
          </a:p>
        </p:txBody>
      </p:sp>
    </p:spTree>
    <p:extLst>
      <p:ext uri="{BB962C8B-B14F-4D97-AF65-F5344CB8AC3E}">
        <p14:creationId xmlns:p14="http://schemas.microsoft.com/office/powerpoint/2010/main" val="6809089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0"/>
              </a:spcAft>
              <a:buClr>
                <a:srgbClr val="E01349"/>
              </a:buClr>
              <a:buSzTx/>
              <a:buFont typeface="+mj-lt"/>
              <a:buNone/>
              <a:tabLst/>
              <a:defRPr/>
            </a:pPr>
            <a:r>
              <a:rPr lang="en-GB" sz="1200" dirty="0">
                <a:solidFill>
                  <a:srgbClr val="3B2D4D"/>
                </a:solidFill>
                <a:effectLst/>
                <a:latin typeface="Proxima Nova Lt" panose="02000506030000020004" pitchFamily="50" charset="0"/>
                <a:ea typeface="Calibri" panose="020F0502020204030204" pitchFamily="34" charset="0"/>
                <a:cs typeface="Times New Roman" panose="02020603050405020304" pitchFamily="18" charset="0"/>
              </a:rPr>
              <a:t>Students will then work independently to apply this method to another question. Ask the class if they got the answer: a, b, c, d or, e. Select another student who got the correct answer to explain the steps they took to get there.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
                <a:srgbClr val="E01349"/>
              </a:buClr>
              <a:buSzTx/>
              <a:buFont typeface="+mj-lt"/>
              <a:buNone/>
              <a:tabLst/>
              <a:defRPr/>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
                <a:srgbClr val="E01349"/>
              </a:buClr>
              <a:buSzTx/>
              <a:buFont typeface="+mj-lt"/>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Answer: d) 0.54</a:t>
            </a:r>
          </a:p>
          <a:p>
            <a:endParaRPr lang="en-GB" dirty="0"/>
          </a:p>
        </p:txBody>
      </p:sp>
      <p:sp>
        <p:nvSpPr>
          <p:cNvPr id="4" name="Slide Number Placeholder 3"/>
          <p:cNvSpPr>
            <a:spLocks noGrp="1"/>
          </p:cNvSpPr>
          <p:nvPr>
            <p:ph type="sldNum" sz="quarter" idx="5"/>
          </p:nvPr>
        </p:nvSpPr>
        <p:spPr/>
        <p:txBody>
          <a:bodyPr/>
          <a:lstStyle/>
          <a:p>
            <a:fld id="{F94208E1-3429-424F-8C3C-FDA60EAA0883}" type="slidenum">
              <a:rPr lang="en-GB" smtClean="0"/>
              <a:t>21</a:t>
            </a:fld>
            <a:endParaRPr lang="en-GB"/>
          </a:p>
        </p:txBody>
      </p:sp>
    </p:spTree>
    <p:extLst>
      <p:ext uri="{BB962C8B-B14F-4D97-AF65-F5344CB8AC3E}">
        <p14:creationId xmlns:p14="http://schemas.microsoft.com/office/powerpoint/2010/main" val="513494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0"/>
              </a:spcAft>
              <a:buClr>
                <a:srgbClr val="E01349"/>
              </a:buClr>
              <a:buSzTx/>
              <a:buFont typeface="+mj-lt"/>
              <a:buNone/>
              <a:tabLst/>
              <a:defRPr/>
            </a:pPr>
            <a:r>
              <a:rPr lang="en-GB" sz="1200" dirty="0">
                <a:solidFill>
                  <a:srgbClr val="3B2D4D"/>
                </a:solidFill>
                <a:effectLst/>
                <a:latin typeface="Proxima Nova Lt" panose="02000506030000020004" pitchFamily="50" charset="0"/>
                <a:ea typeface="Calibri" panose="020F0502020204030204" pitchFamily="34" charset="0"/>
                <a:cs typeface="Times New Roman" panose="02020603050405020304" pitchFamily="18" charset="0"/>
              </a:rPr>
              <a:t>The starter contains two sentences with 5 gaps that the students need to fill. The 5 words used to fill the gaps are provided at the bottom of the screen. Students should write the sentences in their books.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
                <a:srgbClr val="E01349"/>
              </a:buClr>
              <a:buSzTx/>
              <a:buFont typeface="+mj-lt"/>
              <a:buNone/>
              <a:tabLst/>
              <a:defRPr/>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
                <a:srgbClr val="E01349"/>
              </a:buClr>
              <a:buSzTx/>
              <a:buFont typeface="+mj-lt"/>
              <a:buNone/>
              <a:tabLst/>
              <a:defRPr/>
            </a:pPr>
            <a:r>
              <a:rPr lang="en-GB" sz="1200" dirty="0">
                <a:solidFill>
                  <a:srgbClr val="3B2D4D"/>
                </a:solidFill>
                <a:effectLst/>
                <a:latin typeface="Proxima Nova Lt" panose="02000506030000020004" pitchFamily="50" charset="0"/>
                <a:ea typeface="Calibri" panose="020F0502020204030204" pitchFamily="34" charset="0"/>
                <a:cs typeface="Times New Roman" panose="02020603050405020304" pitchFamily="18" charset="0"/>
              </a:rPr>
              <a:t>Ask a selection of students to provide the answers to the 5 missing words.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94208E1-3429-424F-8C3C-FDA60EAA0883}" type="slidenum">
              <a:rPr lang="en-GB" smtClean="0"/>
              <a:t>4</a:t>
            </a:fld>
            <a:endParaRPr lang="en-GB"/>
          </a:p>
        </p:txBody>
      </p:sp>
    </p:spTree>
    <p:extLst>
      <p:ext uri="{BB962C8B-B14F-4D97-AF65-F5344CB8AC3E}">
        <p14:creationId xmlns:p14="http://schemas.microsoft.com/office/powerpoint/2010/main" val="26413437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4208E1-3429-424F-8C3C-FDA60EAA0883}" type="slidenum">
              <a:rPr lang="en-GB" smtClean="0"/>
              <a:t>22</a:t>
            </a:fld>
            <a:endParaRPr lang="en-GB"/>
          </a:p>
        </p:txBody>
      </p:sp>
    </p:spTree>
    <p:extLst>
      <p:ext uri="{BB962C8B-B14F-4D97-AF65-F5344CB8AC3E}">
        <p14:creationId xmlns:p14="http://schemas.microsoft.com/office/powerpoint/2010/main" val="2253803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3B2D4D"/>
                </a:solidFill>
                <a:effectLst/>
                <a:latin typeface="Proxima Nova Lt" panose="02000506030000020004" pitchFamily="50" charset="0"/>
                <a:ea typeface="Calibri" panose="020F0502020204030204" pitchFamily="34" charset="0"/>
                <a:cs typeface="Times New Roman" panose="02020603050405020304" pitchFamily="18" charset="0"/>
              </a:rPr>
              <a:t>Two-way tables can be used to work out questions on conditional probability with two categories. Ask the students to think – pair – share their ideas for how to solve the example. They will be using the two-way table method for these questions. Ask the class which two categories are in the question. Show them on the next slide how to layout the table.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94208E1-3429-424F-8C3C-FDA60EAA0883}" type="slidenum">
              <a:rPr lang="en-GB" smtClean="0"/>
              <a:t>24</a:t>
            </a:fld>
            <a:endParaRPr lang="en-GB"/>
          </a:p>
        </p:txBody>
      </p:sp>
    </p:spTree>
    <p:extLst>
      <p:ext uri="{BB962C8B-B14F-4D97-AF65-F5344CB8AC3E}">
        <p14:creationId xmlns:p14="http://schemas.microsoft.com/office/powerpoint/2010/main" val="8742399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3B2D4D"/>
                </a:solidFill>
                <a:effectLst/>
                <a:latin typeface="Proxima Nova Lt" panose="02000506030000020004" pitchFamily="50" charset="0"/>
                <a:ea typeface="Calibri" panose="020F0502020204030204" pitchFamily="34" charset="0"/>
                <a:cs typeface="Times New Roman" panose="02020603050405020304" pitchFamily="18" charset="0"/>
              </a:rPr>
              <a:t>Explain how algebraic variables can be used to assist with unknown values. An algebraic variable should ideally be on its own in the part of the table that reveals the solution, such as the female smokers in this example having the algebraic variable ‘y’. Go through the steps to create and solve the question using the two-way table.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defRPr/>
            </a:pPr>
            <a:endParaRPr lang="en-US" altLang="en-US" sz="1200" dirty="0">
              <a:solidFill>
                <a:srgbClr val="3B2D4D"/>
              </a:solidFill>
              <a:latin typeface="Proxima Nova Lt" panose="02000506030000020004" pitchFamily="50" charset="0"/>
              <a:cs typeface="Arial" panose="020B0604020202020204" pitchFamily="34" charset="0"/>
            </a:endParaRPr>
          </a:p>
          <a:p>
            <a:pPr marL="0" indent="0">
              <a:defRPr/>
            </a:pPr>
            <a:r>
              <a:rPr lang="en-US" altLang="en-US" sz="1200" dirty="0">
                <a:solidFill>
                  <a:srgbClr val="3B2D4D"/>
                </a:solidFill>
                <a:latin typeface="Proxima Nova Lt" panose="02000506030000020004" pitchFamily="50" charset="0"/>
                <a:cs typeface="Arial" panose="020B0604020202020204" pitchFamily="34" charset="0"/>
              </a:rPr>
              <a:t>Calculate the probability of randomly selecting a policy on a female smoker within this portfolio.</a:t>
            </a:r>
          </a:p>
          <a:p>
            <a:pPr marL="457200" indent="-457200">
              <a:buFont typeface="+mj-lt"/>
              <a:buAutoNum type="alphaLcParenR"/>
              <a:defRPr/>
            </a:pPr>
            <a:r>
              <a:rPr lang="en-US" altLang="en-US" sz="1200" dirty="0">
                <a:solidFill>
                  <a:srgbClr val="3B2D4D"/>
                </a:solidFill>
                <a:latin typeface="Proxima Nova Lt" panose="02000506030000020004" pitchFamily="50" charset="0"/>
                <a:cs typeface="Arial" panose="020B0604020202020204" pitchFamily="34" charset="0"/>
              </a:rPr>
              <a:t>0.2</a:t>
            </a:r>
          </a:p>
          <a:p>
            <a:pPr marL="457200" indent="-457200">
              <a:buFont typeface="+mj-lt"/>
              <a:buAutoNum type="alphaLcParenR"/>
              <a:defRPr/>
            </a:pPr>
            <a:r>
              <a:rPr lang="en-US" altLang="en-US" sz="1200" dirty="0">
                <a:solidFill>
                  <a:srgbClr val="3B2D4D"/>
                </a:solidFill>
                <a:latin typeface="Proxima Nova Lt" panose="02000506030000020004" pitchFamily="50" charset="0"/>
                <a:cs typeface="Arial" panose="020B0604020202020204" pitchFamily="34" charset="0"/>
              </a:rPr>
              <a:t>0.5</a:t>
            </a:r>
          </a:p>
          <a:p>
            <a:pPr marL="457200" indent="-457200">
              <a:buFont typeface="+mj-lt"/>
              <a:buAutoNum type="alphaLcParenR"/>
              <a:defRPr/>
            </a:pPr>
            <a:r>
              <a:rPr lang="en-US" altLang="en-US" sz="1200" dirty="0">
                <a:solidFill>
                  <a:srgbClr val="3B2D4D"/>
                </a:solidFill>
                <a:latin typeface="Proxima Nova Lt" panose="02000506030000020004" pitchFamily="50" charset="0"/>
                <a:cs typeface="Arial" panose="020B0604020202020204" pitchFamily="34" charset="0"/>
              </a:rPr>
              <a:t>0.32</a:t>
            </a:r>
          </a:p>
          <a:p>
            <a:pPr marL="457200" indent="-457200">
              <a:buFont typeface="+mj-lt"/>
              <a:buAutoNum type="alphaLcParenR"/>
              <a:defRPr/>
            </a:pPr>
            <a:r>
              <a:rPr lang="en-US" altLang="en-US" sz="1200" dirty="0">
                <a:solidFill>
                  <a:srgbClr val="3B2D4D"/>
                </a:solidFill>
                <a:latin typeface="Proxima Nova Lt" panose="02000506030000020004" pitchFamily="50" charset="0"/>
                <a:cs typeface="Arial" panose="020B0604020202020204" pitchFamily="34" charset="0"/>
              </a:rPr>
              <a:t>0.09</a:t>
            </a:r>
          </a:p>
          <a:p>
            <a:pPr marL="457200" indent="-457200">
              <a:buFont typeface="+mj-lt"/>
              <a:buAutoNum type="alphaLcParenR"/>
              <a:defRPr/>
            </a:pPr>
            <a:r>
              <a:rPr lang="en-US" altLang="en-US" sz="1200" b="1" dirty="0">
                <a:solidFill>
                  <a:srgbClr val="3B2D4D"/>
                </a:solidFill>
                <a:latin typeface="Proxima Nova Lt" panose="02000506030000020004" pitchFamily="50" charset="0"/>
                <a:cs typeface="Arial" panose="020B0604020202020204" pitchFamily="34" charset="0"/>
              </a:rPr>
              <a:t>0.02 - Answer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94208E1-3429-424F-8C3C-FDA60EAA0883}" type="slidenum">
              <a:rPr lang="en-GB" smtClean="0"/>
              <a:t>25</a:t>
            </a:fld>
            <a:endParaRPr lang="en-GB"/>
          </a:p>
        </p:txBody>
      </p:sp>
    </p:spTree>
    <p:extLst>
      <p:ext uri="{BB962C8B-B14F-4D97-AF65-F5344CB8AC3E}">
        <p14:creationId xmlns:p14="http://schemas.microsoft.com/office/powerpoint/2010/main" val="36232484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15000"/>
              </a:lnSpc>
              <a:spcBef>
                <a:spcPts val="0"/>
              </a:spcBef>
              <a:spcAft>
                <a:spcPts val="0"/>
              </a:spcAft>
              <a:buClr>
                <a:srgbClr val="E01349"/>
              </a:buClr>
              <a:buSzTx/>
              <a:buFont typeface="+mj-lt"/>
              <a:buAutoNum type="arabicPeriod"/>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0.165</a:t>
            </a:r>
          </a:p>
          <a:p>
            <a:pPr marL="342900" marR="0" lvl="0" indent="-342900" algn="l" defTabSz="914400" rtl="0" eaLnBrk="1" fontAlgn="auto" latinLnBrk="0" hangingPunct="1">
              <a:lnSpc>
                <a:spcPct val="115000"/>
              </a:lnSpc>
              <a:spcBef>
                <a:spcPts val="0"/>
              </a:spcBef>
              <a:spcAft>
                <a:spcPts val="0"/>
              </a:spcAft>
              <a:buClr>
                <a:srgbClr val="E01349"/>
              </a:buClr>
              <a:buSzTx/>
              <a:buFont typeface="+mj-lt"/>
              <a:buAutoNum type="arabicPeriod"/>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0.055</a:t>
            </a:r>
          </a:p>
          <a:p>
            <a:pPr marL="342900" marR="0" lvl="0" indent="-342900" algn="l" defTabSz="914400" rtl="0" eaLnBrk="1" fontAlgn="auto" latinLnBrk="0" hangingPunct="1">
              <a:lnSpc>
                <a:spcPct val="115000"/>
              </a:lnSpc>
              <a:spcBef>
                <a:spcPts val="0"/>
              </a:spcBef>
              <a:spcAft>
                <a:spcPts val="0"/>
              </a:spcAft>
              <a:buClr>
                <a:srgbClr val="E01349"/>
              </a:buClr>
              <a:buSzTx/>
              <a:buFont typeface="+mj-lt"/>
              <a:buAutoNum type="arabicPeriod"/>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1776</a:t>
            </a:r>
          </a:p>
          <a:p>
            <a:pPr marL="342900" marR="0" lvl="0" indent="-342900" algn="l" defTabSz="914400" rtl="0" eaLnBrk="1" fontAlgn="auto" latinLnBrk="0" hangingPunct="1">
              <a:lnSpc>
                <a:spcPct val="115000"/>
              </a:lnSpc>
              <a:spcBef>
                <a:spcPts val="0"/>
              </a:spcBef>
              <a:spcAft>
                <a:spcPts val="0"/>
              </a:spcAft>
              <a:buClr>
                <a:srgbClr val="E01349"/>
              </a:buClr>
              <a:buSzTx/>
              <a:buFont typeface="+mj-lt"/>
              <a:buAutoNum type="arabicPeriod"/>
              <a:tabLst/>
              <a:defRPr/>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
                <a:srgbClr val="E01349"/>
              </a:buClr>
              <a:buSzTx/>
              <a:buFont typeface="+mj-lt"/>
              <a:buNone/>
              <a:tabLst/>
              <a:defRPr/>
            </a:pPr>
            <a:r>
              <a:rPr lang="en-GB" sz="1200" dirty="0">
                <a:solidFill>
                  <a:srgbClr val="3B2D4D"/>
                </a:solidFill>
                <a:effectLst/>
                <a:latin typeface="Proxima Nova Lt" panose="02000506030000020004" pitchFamily="50" charset="0"/>
                <a:ea typeface="Calibri" panose="020F0502020204030204" pitchFamily="34" charset="0"/>
                <a:cs typeface="Times New Roman" panose="02020603050405020304" pitchFamily="18" charset="0"/>
              </a:rPr>
              <a:t>The students are then presented with three different questions. If there is enough time, ask the students to attempt each question. If there is not enough time, you can use this as a differentiation activity where students can select the level of difficulty that they are comfortable with.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15000"/>
              </a:lnSpc>
              <a:spcBef>
                <a:spcPts val="0"/>
              </a:spcBef>
              <a:spcAft>
                <a:spcPts val="0"/>
              </a:spcAft>
              <a:buClr>
                <a:srgbClr val="E01349"/>
              </a:buClr>
              <a:buSzTx/>
              <a:buFont typeface="+mj-lt"/>
              <a:buAutoNum type="arabicPeriod"/>
              <a:tabLst/>
              <a:defRPr/>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94208E1-3429-424F-8C3C-FDA60EAA0883}" type="slidenum">
              <a:rPr lang="en-GB" smtClean="0"/>
              <a:t>26</a:t>
            </a:fld>
            <a:endParaRPr lang="en-GB"/>
          </a:p>
        </p:txBody>
      </p:sp>
    </p:spTree>
    <p:extLst>
      <p:ext uri="{BB962C8B-B14F-4D97-AF65-F5344CB8AC3E}">
        <p14:creationId xmlns:p14="http://schemas.microsoft.com/office/powerpoint/2010/main" val="698781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3B2D4D"/>
                </a:solidFill>
                <a:effectLst/>
                <a:latin typeface="Proxima Nova Lt" panose="02000506030000020004" pitchFamily="50" charset="0"/>
                <a:ea typeface="Calibri" panose="020F0502020204030204" pitchFamily="34" charset="0"/>
                <a:cs typeface="Times New Roman" panose="02020603050405020304" pitchFamily="18" charset="0"/>
              </a:rPr>
              <a:t>The final activity is for the students to choose a template of a triple Venn diagram, tree diagram or two-way table question format and create their own questions. If there is enough time, the students can give this to another student to solve.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94208E1-3429-424F-8C3C-FDA60EAA0883}" type="slidenum">
              <a:rPr lang="en-GB" smtClean="0"/>
              <a:t>27</a:t>
            </a:fld>
            <a:endParaRPr lang="en-GB"/>
          </a:p>
        </p:txBody>
      </p:sp>
    </p:spTree>
    <p:extLst>
      <p:ext uri="{BB962C8B-B14F-4D97-AF65-F5344CB8AC3E}">
        <p14:creationId xmlns:p14="http://schemas.microsoft.com/office/powerpoint/2010/main" val="4030721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0"/>
              </a:spcAft>
              <a:buClr>
                <a:srgbClr val="E01349"/>
              </a:buClr>
              <a:buSzTx/>
              <a:buFont typeface="+mj-lt"/>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Answer: </a:t>
            </a:r>
          </a:p>
          <a:p>
            <a:pPr marL="342900" marR="0" lvl="0" indent="-342900" algn="l" defTabSz="914400" rtl="0" eaLnBrk="1" fontAlgn="auto" latinLnBrk="0" hangingPunct="1">
              <a:lnSpc>
                <a:spcPct val="115000"/>
              </a:lnSpc>
              <a:spcBef>
                <a:spcPts val="0"/>
              </a:spcBef>
              <a:spcAft>
                <a:spcPts val="0"/>
              </a:spcAft>
              <a:buClr>
                <a:srgbClr val="E01349"/>
              </a:buClr>
              <a:buSzTx/>
              <a:buFont typeface="+mj-lt"/>
              <a:buAutoNum type="arabicPeriod"/>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Conditional</a:t>
            </a:r>
          </a:p>
          <a:p>
            <a:pPr marL="342900" marR="0" lvl="0" indent="-342900" algn="l" defTabSz="914400" rtl="0" eaLnBrk="1" fontAlgn="auto" latinLnBrk="0" hangingPunct="1">
              <a:lnSpc>
                <a:spcPct val="115000"/>
              </a:lnSpc>
              <a:spcBef>
                <a:spcPts val="0"/>
              </a:spcBef>
              <a:spcAft>
                <a:spcPts val="0"/>
              </a:spcAft>
              <a:buClr>
                <a:srgbClr val="E01349"/>
              </a:buClr>
              <a:buSzTx/>
              <a:buFont typeface="+mj-lt"/>
              <a:buAutoNum type="arabicPeriod"/>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Outcome</a:t>
            </a:r>
          </a:p>
          <a:p>
            <a:pPr marL="342900" marR="0" lvl="0" indent="-342900" algn="l" defTabSz="914400" rtl="0" eaLnBrk="1" fontAlgn="auto" latinLnBrk="0" hangingPunct="1">
              <a:lnSpc>
                <a:spcPct val="115000"/>
              </a:lnSpc>
              <a:spcBef>
                <a:spcPts val="0"/>
              </a:spcBef>
              <a:spcAft>
                <a:spcPts val="0"/>
              </a:spcAft>
              <a:buClr>
                <a:srgbClr val="E01349"/>
              </a:buClr>
              <a:buSzTx/>
              <a:buFont typeface="+mj-lt"/>
              <a:buAutoNum type="arabicPeriod"/>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Previous</a:t>
            </a:r>
          </a:p>
          <a:p>
            <a:pPr marL="342900" marR="0" lvl="0" indent="-342900" algn="l" defTabSz="914400" rtl="0" eaLnBrk="1" fontAlgn="auto" latinLnBrk="0" hangingPunct="1">
              <a:lnSpc>
                <a:spcPct val="115000"/>
              </a:lnSpc>
              <a:spcBef>
                <a:spcPts val="0"/>
              </a:spcBef>
              <a:spcAft>
                <a:spcPts val="0"/>
              </a:spcAft>
              <a:buClr>
                <a:srgbClr val="E01349"/>
              </a:buClr>
              <a:buSzTx/>
              <a:buFont typeface="+mj-lt"/>
              <a:buAutoNum type="arabicPeriod"/>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Evaluate </a:t>
            </a:r>
          </a:p>
          <a:p>
            <a:pPr marL="342900" marR="0" lvl="0" indent="-342900" algn="l" defTabSz="914400" rtl="0" eaLnBrk="1" fontAlgn="auto" latinLnBrk="0" hangingPunct="1">
              <a:lnSpc>
                <a:spcPct val="115000"/>
              </a:lnSpc>
              <a:spcBef>
                <a:spcPts val="0"/>
              </a:spcBef>
              <a:spcAft>
                <a:spcPts val="0"/>
              </a:spcAft>
              <a:buClr>
                <a:srgbClr val="E01349"/>
              </a:buClr>
              <a:buSzTx/>
              <a:buFont typeface="+mj-lt"/>
              <a:buAutoNum type="arabicPeriod"/>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Information</a:t>
            </a:r>
          </a:p>
          <a:p>
            <a:pPr marL="0" marR="0" lvl="0" indent="0" algn="l" defTabSz="914400" rtl="0" eaLnBrk="1" fontAlgn="auto" latinLnBrk="0" hangingPunct="1">
              <a:lnSpc>
                <a:spcPct val="115000"/>
              </a:lnSpc>
              <a:spcBef>
                <a:spcPts val="0"/>
              </a:spcBef>
              <a:spcAft>
                <a:spcPts val="0"/>
              </a:spcAft>
              <a:buClr>
                <a:srgbClr val="E01349"/>
              </a:buClr>
              <a:buSzTx/>
              <a:buFont typeface="+mj-lt"/>
              <a:buNone/>
              <a:tabLst/>
              <a:defRPr/>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94208E1-3429-424F-8C3C-FDA60EAA0883}" type="slidenum">
              <a:rPr lang="en-GB" smtClean="0"/>
              <a:t>5</a:t>
            </a:fld>
            <a:endParaRPr lang="en-GB"/>
          </a:p>
        </p:txBody>
      </p:sp>
    </p:spTree>
    <p:extLst>
      <p:ext uri="{BB962C8B-B14F-4D97-AF65-F5344CB8AC3E}">
        <p14:creationId xmlns:p14="http://schemas.microsoft.com/office/powerpoint/2010/main" val="966083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4208E1-3429-424F-8C3C-FDA60EAA0883}" type="slidenum">
              <a:rPr lang="en-GB" smtClean="0"/>
              <a:t>6</a:t>
            </a:fld>
            <a:endParaRPr lang="en-GB"/>
          </a:p>
        </p:txBody>
      </p:sp>
    </p:spTree>
    <p:extLst>
      <p:ext uri="{BB962C8B-B14F-4D97-AF65-F5344CB8AC3E}">
        <p14:creationId xmlns:p14="http://schemas.microsoft.com/office/powerpoint/2010/main" val="1815112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B2D4D"/>
                </a:solidFill>
                <a:effectLst/>
                <a:latin typeface="Proxima Nova Lt" panose="02000506030000020004" pitchFamily="50" charset="0"/>
                <a:ea typeface="Calibri" panose="020F0502020204030204" pitchFamily="34" charset="0"/>
                <a:cs typeface="Times New Roman" panose="02020603050405020304" pitchFamily="18" charset="0"/>
              </a:rPr>
              <a:t>If students are already familiar with using triple Venn diagrams, ask them to attempt the first question, and then talk through the steps for the first question. If students are not familiar with triple Venn diagrams, talk them through the steps for the first question.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94208E1-3429-424F-8C3C-FDA60EAA0883}" type="slidenum">
              <a:rPr lang="en-GB" smtClean="0"/>
              <a:t>7</a:t>
            </a:fld>
            <a:endParaRPr lang="en-GB"/>
          </a:p>
        </p:txBody>
      </p:sp>
    </p:spTree>
    <p:extLst>
      <p:ext uri="{BB962C8B-B14F-4D97-AF65-F5344CB8AC3E}">
        <p14:creationId xmlns:p14="http://schemas.microsoft.com/office/powerpoint/2010/main" val="2056728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4208E1-3429-424F-8C3C-FDA60EAA0883}" type="slidenum">
              <a:rPr lang="en-GB" smtClean="0"/>
              <a:t>8</a:t>
            </a:fld>
            <a:endParaRPr lang="en-GB"/>
          </a:p>
        </p:txBody>
      </p:sp>
    </p:spTree>
    <p:extLst>
      <p:ext uri="{BB962C8B-B14F-4D97-AF65-F5344CB8AC3E}">
        <p14:creationId xmlns:p14="http://schemas.microsoft.com/office/powerpoint/2010/main" val="2508458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F94208E1-3429-424F-8C3C-FDA60EAA0883}" type="slidenum">
              <a:rPr lang="en-GB" smtClean="0"/>
              <a:t>9</a:t>
            </a:fld>
            <a:endParaRPr lang="en-GB"/>
          </a:p>
        </p:txBody>
      </p:sp>
    </p:spTree>
    <p:extLst>
      <p:ext uri="{BB962C8B-B14F-4D97-AF65-F5344CB8AC3E}">
        <p14:creationId xmlns:p14="http://schemas.microsoft.com/office/powerpoint/2010/main" val="2977148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F94208E1-3429-424F-8C3C-FDA60EAA0883}" type="slidenum">
              <a:rPr lang="en-GB" smtClean="0"/>
              <a:t>10</a:t>
            </a:fld>
            <a:endParaRPr lang="en-GB"/>
          </a:p>
        </p:txBody>
      </p:sp>
    </p:spTree>
    <p:extLst>
      <p:ext uri="{BB962C8B-B14F-4D97-AF65-F5344CB8AC3E}">
        <p14:creationId xmlns:p14="http://schemas.microsoft.com/office/powerpoint/2010/main" val="216102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F94208E1-3429-424F-8C3C-FDA60EAA0883}" type="slidenum">
              <a:rPr lang="en-GB" smtClean="0"/>
              <a:t>11</a:t>
            </a:fld>
            <a:endParaRPr lang="en-GB"/>
          </a:p>
        </p:txBody>
      </p:sp>
    </p:spTree>
    <p:extLst>
      <p:ext uri="{BB962C8B-B14F-4D97-AF65-F5344CB8AC3E}">
        <p14:creationId xmlns:p14="http://schemas.microsoft.com/office/powerpoint/2010/main" val="2802103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sv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1.svg"/></Relationships>
</file>

<file path=ppt/slides/_rels/slide2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5.png"/><Relationship Id="rId7" Type="http://schemas.openxmlformats.org/officeDocument/2006/relationships/image" Target="../media/image15.sv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17.svg"/></Relationships>
</file>

<file path=ppt/slides/_rels/slide2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png"/><Relationship Id="rId7"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0315C"/>
        </a:solidFill>
        <a:effectLst/>
      </p:bgPr>
    </p:bg>
    <p:spTree>
      <p:nvGrpSpPr>
        <p:cNvPr id="1" name=""/>
        <p:cNvGrpSpPr/>
        <p:nvPr/>
      </p:nvGrpSpPr>
      <p:grpSpPr>
        <a:xfrm>
          <a:off x="0" y="0"/>
          <a:ext cx="0" cy="0"/>
          <a:chOff x="0" y="0"/>
          <a:chExt cx="0" cy="0"/>
        </a:xfrm>
      </p:grpSpPr>
      <p:grpSp>
        <p:nvGrpSpPr>
          <p:cNvPr id="2" name="Group 2"/>
          <p:cNvGrpSpPr/>
          <p:nvPr/>
        </p:nvGrpSpPr>
        <p:grpSpPr>
          <a:xfrm>
            <a:off x="11787876" y="-3361160"/>
            <a:ext cx="17009319" cy="17009319"/>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7349"/>
            </a:solidFill>
          </p:spPr>
          <p:txBody>
            <a:bodyPr/>
            <a:lstStyle/>
            <a:p>
              <a:endParaRPr lang="en-GB"/>
            </a:p>
          </p:txBody>
        </p:sp>
        <p:sp>
          <p:nvSpPr>
            <p:cNvPr id="4" name="TextBox 4"/>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5589158" y="7851164"/>
            <a:ext cx="7109684" cy="2648357"/>
          </a:xfrm>
          <a:custGeom>
            <a:avLst/>
            <a:gdLst/>
            <a:ahLst/>
            <a:cxnLst/>
            <a:rect l="l" t="t" r="r" b="b"/>
            <a:pathLst>
              <a:path w="7109684" h="2648357">
                <a:moveTo>
                  <a:pt x="0" y="0"/>
                </a:moveTo>
                <a:lnTo>
                  <a:pt x="7109684" y="0"/>
                </a:lnTo>
                <a:lnTo>
                  <a:pt x="7109684" y="2648358"/>
                </a:lnTo>
                <a:lnTo>
                  <a:pt x="0" y="2648358"/>
                </a:lnTo>
                <a:lnTo>
                  <a:pt x="0" y="0"/>
                </a:lnTo>
                <a:close/>
              </a:path>
            </a:pathLst>
          </a:custGeom>
          <a:blipFill>
            <a:blip r:embed="rId2"/>
            <a:stretch>
              <a:fillRect/>
            </a:stretch>
          </a:blipFill>
        </p:spPr>
        <p:txBody>
          <a:bodyPr/>
          <a:lstStyle/>
          <a:p>
            <a:endParaRPr lang="en-GB"/>
          </a:p>
        </p:txBody>
      </p:sp>
      <p:sp>
        <p:nvSpPr>
          <p:cNvPr id="6" name="Freeform 6"/>
          <p:cNvSpPr/>
          <p:nvPr/>
        </p:nvSpPr>
        <p:spPr>
          <a:xfrm>
            <a:off x="1018521" y="1996659"/>
            <a:ext cx="9715970" cy="4687955"/>
          </a:xfrm>
          <a:custGeom>
            <a:avLst/>
            <a:gdLst/>
            <a:ahLst/>
            <a:cxnLst/>
            <a:rect l="l" t="t" r="r" b="b"/>
            <a:pathLst>
              <a:path w="9715970" h="4687955">
                <a:moveTo>
                  <a:pt x="0" y="0"/>
                </a:moveTo>
                <a:lnTo>
                  <a:pt x="9715969" y="0"/>
                </a:lnTo>
                <a:lnTo>
                  <a:pt x="9715969" y="4687956"/>
                </a:lnTo>
                <a:lnTo>
                  <a:pt x="0" y="4687956"/>
                </a:lnTo>
                <a:lnTo>
                  <a:pt x="0" y="0"/>
                </a:lnTo>
                <a:close/>
              </a:path>
            </a:pathLst>
          </a:custGeom>
          <a:blipFill>
            <a:blip r:embed="rId3"/>
            <a:stretch>
              <a:fillRect/>
            </a:stretch>
          </a:blipFill>
        </p:spPr>
        <p:txBody>
          <a:bodyPr/>
          <a:lstStyle/>
          <a:p>
            <a:endParaRPr lang="en-GB"/>
          </a:p>
        </p:txBody>
      </p:sp>
      <p:sp>
        <p:nvSpPr>
          <p:cNvPr id="7" name="TextBox 7"/>
          <p:cNvSpPr txBox="1"/>
          <p:nvPr/>
        </p:nvSpPr>
        <p:spPr>
          <a:xfrm>
            <a:off x="152400" y="8757601"/>
            <a:ext cx="5960943" cy="835485"/>
          </a:xfrm>
          <a:prstGeom prst="rect">
            <a:avLst/>
          </a:prstGeom>
        </p:spPr>
        <p:txBody>
          <a:bodyPr wrap="square" lIns="0" tIns="0" rIns="0" bIns="0" rtlCol="0" anchor="t">
            <a:spAutoFit/>
          </a:bodyPr>
          <a:lstStyle/>
          <a:p>
            <a:pPr marL="0" lvl="0" indent="0" algn="ctr">
              <a:lnSpc>
                <a:spcPts val="7279"/>
              </a:lnSpc>
              <a:spcBef>
                <a:spcPct val="0"/>
              </a:spcBef>
            </a:pPr>
            <a:r>
              <a:rPr lang="en-US" sz="5199" dirty="0">
                <a:solidFill>
                  <a:srgbClr val="FFFFFF"/>
                </a:solidFill>
                <a:latin typeface="Barlow"/>
                <a:ea typeface="Barlow"/>
                <a:cs typeface="Barlow"/>
                <a:sym typeface="Barlow"/>
              </a:rPr>
              <a:t>In partnership with</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2225231"/>
            <a:chOff x="0" y="0"/>
            <a:chExt cx="4994711" cy="586069"/>
          </a:xfrm>
        </p:grpSpPr>
        <p:sp>
          <p:nvSpPr>
            <p:cNvPr id="3" name="Freeform 3"/>
            <p:cNvSpPr/>
            <p:nvPr/>
          </p:nvSpPr>
          <p:spPr>
            <a:xfrm>
              <a:off x="0" y="0"/>
              <a:ext cx="4994711" cy="586069"/>
            </a:xfrm>
            <a:custGeom>
              <a:avLst/>
              <a:gdLst/>
              <a:ahLst/>
              <a:cxnLst/>
              <a:rect l="l" t="t" r="r" b="b"/>
              <a:pathLst>
                <a:path w="4994711" h="586069">
                  <a:moveTo>
                    <a:pt x="0" y="0"/>
                  </a:moveTo>
                  <a:lnTo>
                    <a:pt x="4994711" y="0"/>
                  </a:lnTo>
                  <a:lnTo>
                    <a:pt x="4994711" y="586069"/>
                  </a:lnTo>
                  <a:lnTo>
                    <a:pt x="0" y="586069"/>
                  </a:lnTo>
                  <a:close/>
                </a:path>
              </a:pathLst>
            </a:custGeom>
            <a:solidFill>
              <a:srgbClr val="F27349"/>
            </a:solidFill>
          </p:spPr>
          <p:txBody>
            <a:bodyPr/>
            <a:lstStyle/>
            <a:p>
              <a:endParaRPr lang="en-GB" dirty="0"/>
            </a:p>
          </p:txBody>
        </p:sp>
        <p:sp>
          <p:nvSpPr>
            <p:cNvPr id="4" name="TextBox 4"/>
            <p:cNvSpPr txBox="1"/>
            <p:nvPr/>
          </p:nvSpPr>
          <p:spPr>
            <a:xfrm>
              <a:off x="0" y="-38100"/>
              <a:ext cx="4994711" cy="624169"/>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0" y="1995176"/>
            <a:ext cx="18536649" cy="276467"/>
            <a:chOff x="0" y="0"/>
            <a:chExt cx="5311101" cy="60591"/>
          </a:xfrm>
        </p:grpSpPr>
        <p:sp>
          <p:nvSpPr>
            <p:cNvPr id="6" name="Freeform 6"/>
            <p:cNvSpPr/>
            <p:nvPr/>
          </p:nvSpPr>
          <p:spPr>
            <a:xfrm>
              <a:off x="0" y="0"/>
              <a:ext cx="5311101" cy="60591"/>
            </a:xfrm>
            <a:custGeom>
              <a:avLst/>
              <a:gdLst/>
              <a:ahLst/>
              <a:cxnLst/>
              <a:rect l="l" t="t" r="r" b="b"/>
              <a:pathLst>
                <a:path w="5311101" h="60591">
                  <a:moveTo>
                    <a:pt x="0" y="0"/>
                  </a:moveTo>
                  <a:lnTo>
                    <a:pt x="5311101" y="0"/>
                  </a:lnTo>
                  <a:lnTo>
                    <a:pt x="5311101" y="60591"/>
                  </a:lnTo>
                  <a:lnTo>
                    <a:pt x="0" y="60591"/>
                  </a:lnTo>
                  <a:close/>
                </a:path>
              </a:pathLst>
            </a:custGeom>
            <a:solidFill>
              <a:srgbClr val="10315C"/>
            </a:solidFill>
          </p:spPr>
          <p:txBody>
            <a:bodyPr/>
            <a:lstStyle/>
            <a:p>
              <a:endParaRPr lang="en-GB"/>
            </a:p>
          </p:txBody>
        </p:sp>
        <p:sp>
          <p:nvSpPr>
            <p:cNvPr id="7" name="TextBox 7"/>
            <p:cNvSpPr txBox="1"/>
            <p:nvPr/>
          </p:nvSpPr>
          <p:spPr>
            <a:xfrm>
              <a:off x="0" y="-38100"/>
              <a:ext cx="5311101" cy="98691"/>
            </a:xfrm>
            <a:prstGeom prst="rect">
              <a:avLst/>
            </a:prstGeom>
          </p:spPr>
          <p:txBody>
            <a:bodyPr lIns="50800" tIns="50800" rIns="50800" bIns="50800" rtlCol="0" anchor="ctr"/>
            <a:lstStyle/>
            <a:p>
              <a:pPr algn="ctr">
                <a:lnSpc>
                  <a:spcPts val="2659"/>
                </a:lnSpc>
              </a:pPr>
              <a:endParaRPr/>
            </a:p>
          </p:txBody>
        </p:sp>
      </p:grpSp>
      <p:pic>
        <p:nvPicPr>
          <p:cNvPr id="11" name="Picture 10" descr="Blue text on a black background&#10;&#10;Description automatically generated">
            <a:extLst>
              <a:ext uri="{FF2B5EF4-FFF2-40B4-BE49-F238E27FC236}">
                <a16:creationId xmlns:a16="http://schemas.microsoft.com/office/drawing/2014/main" id="{EBC570D3-A065-6D18-C3F4-4753DD3625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48958" y="9126199"/>
            <a:ext cx="2084247" cy="1004607"/>
          </a:xfrm>
          <a:prstGeom prst="rect">
            <a:avLst/>
          </a:prstGeom>
        </p:spPr>
      </p:pic>
      <p:sp>
        <p:nvSpPr>
          <p:cNvPr id="13" name="TextBox 12">
            <a:extLst>
              <a:ext uri="{FF2B5EF4-FFF2-40B4-BE49-F238E27FC236}">
                <a16:creationId xmlns:a16="http://schemas.microsoft.com/office/drawing/2014/main" id="{758B241C-B45E-4D60-9B26-C7E061545928}"/>
              </a:ext>
            </a:extLst>
          </p:cNvPr>
          <p:cNvSpPr txBox="1"/>
          <p:nvPr/>
        </p:nvSpPr>
        <p:spPr>
          <a:xfrm>
            <a:off x="-3342993" y="9236972"/>
            <a:ext cx="10079830" cy="893834"/>
          </a:xfrm>
          <a:prstGeom prst="rect">
            <a:avLst/>
          </a:prstGeom>
          <a:noFill/>
        </p:spPr>
        <p:txBody>
          <a:bodyPr wrap="square">
            <a:spAutoFit/>
          </a:bodyPr>
          <a:lstStyle/>
          <a:p>
            <a:pPr marL="0" lvl="0" indent="0" algn="ctr">
              <a:lnSpc>
                <a:spcPts val="6999"/>
              </a:lnSpc>
              <a:spcBef>
                <a:spcPct val="0"/>
              </a:spcBef>
            </a:pPr>
            <a:r>
              <a:rPr lang="en-US" sz="5000" dirty="0">
                <a:solidFill>
                  <a:srgbClr val="00CDFF"/>
                </a:solidFill>
                <a:latin typeface="Barlow"/>
                <a:ea typeface="Barlow"/>
                <a:cs typeface="Barlow"/>
                <a:sym typeface="Barlow"/>
              </a:rPr>
              <a:t>5 Minutes</a:t>
            </a:r>
          </a:p>
        </p:txBody>
      </p:sp>
      <p:sp>
        <p:nvSpPr>
          <p:cNvPr id="14" name="TextBox 10">
            <a:extLst>
              <a:ext uri="{FF2B5EF4-FFF2-40B4-BE49-F238E27FC236}">
                <a16:creationId xmlns:a16="http://schemas.microsoft.com/office/drawing/2014/main" id="{445271E1-7F01-2367-EA42-F101F5569D32}"/>
              </a:ext>
            </a:extLst>
          </p:cNvPr>
          <p:cNvSpPr txBox="1"/>
          <p:nvPr/>
        </p:nvSpPr>
        <p:spPr>
          <a:xfrm>
            <a:off x="1028700" y="485553"/>
            <a:ext cx="16230600" cy="1075936"/>
          </a:xfrm>
          <a:prstGeom prst="rect">
            <a:avLst/>
          </a:prstGeom>
        </p:spPr>
        <p:txBody>
          <a:bodyPr lIns="0" tIns="0" rIns="0" bIns="0" rtlCol="0" anchor="t">
            <a:spAutoFit/>
          </a:bodyPr>
          <a:lstStyle/>
          <a:p>
            <a:pPr marL="0" lvl="0" indent="0" algn="l">
              <a:lnSpc>
                <a:spcPts val="9379"/>
              </a:lnSpc>
              <a:spcBef>
                <a:spcPct val="0"/>
              </a:spcBef>
            </a:pPr>
            <a:r>
              <a:rPr lang="en-US" sz="6699" dirty="0">
                <a:solidFill>
                  <a:srgbClr val="FFFFFF"/>
                </a:solidFill>
                <a:latin typeface="Barlow"/>
                <a:ea typeface="Barlow"/>
                <a:cs typeface="Barlow"/>
                <a:sym typeface="Barlow"/>
              </a:rPr>
              <a:t>Probability: Tripple Venn Diagram</a:t>
            </a:r>
          </a:p>
        </p:txBody>
      </p:sp>
      <p:sp>
        <p:nvSpPr>
          <p:cNvPr id="16" name="TextBox 8">
            <a:extLst>
              <a:ext uri="{FF2B5EF4-FFF2-40B4-BE49-F238E27FC236}">
                <a16:creationId xmlns:a16="http://schemas.microsoft.com/office/drawing/2014/main" id="{D3E3A487-542C-5695-60A0-26BA21CE84AA}"/>
              </a:ext>
            </a:extLst>
          </p:cNvPr>
          <p:cNvSpPr txBox="1"/>
          <p:nvPr/>
        </p:nvSpPr>
        <p:spPr>
          <a:xfrm>
            <a:off x="327709" y="2046487"/>
            <a:ext cx="7444692" cy="769057"/>
          </a:xfrm>
          <a:prstGeom prst="rect">
            <a:avLst/>
          </a:prstGeom>
        </p:spPr>
        <p:txBody>
          <a:bodyPr wrap="square" lIns="0" tIns="0" rIns="0" bIns="0" rtlCol="0" anchor="t">
            <a:spAutoFit/>
          </a:bodyPr>
          <a:lstStyle/>
          <a:p>
            <a:pPr>
              <a:lnSpc>
                <a:spcPts val="7140"/>
              </a:lnSpc>
            </a:pPr>
            <a:r>
              <a:rPr lang="en-US" sz="2400" dirty="0">
                <a:solidFill>
                  <a:srgbClr val="10315C"/>
                </a:solidFill>
                <a:latin typeface="Poppins"/>
                <a:ea typeface="Poppins"/>
                <a:cs typeface="Poppins"/>
                <a:sym typeface="Poppins"/>
              </a:rPr>
              <a:t>An insurance company has 10,000 policyholders. </a:t>
            </a:r>
          </a:p>
        </p:txBody>
      </p:sp>
      <p:sp>
        <p:nvSpPr>
          <p:cNvPr id="18" name="TextBox 8">
            <a:extLst>
              <a:ext uri="{FF2B5EF4-FFF2-40B4-BE49-F238E27FC236}">
                <a16:creationId xmlns:a16="http://schemas.microsoft.com/office/drawing/2014/main" id="{60E50E89-831F-9D30-217A-FD75AD69F5FF}"/>
              </a:ext>
            </a:extLst>
          </p:cNvPr>
          <p:cNvSpPr txBox="1"/>
          <p:nvPr/>
        </p:nvSpPr>
        <p:spPr>
          <a:xfrm>
            <a:off x="685800" y="3163655"/>
            <a:ext cx="13944601" cy="2000548"/>
          </a:xfrm>
          <a:prstGeom prst="rect">
            <a:avLst/>
          </a:prstGeom>
        </p:spPr>
        <p:txBody>
          <a:bodyPr wrap="square" lIns="0" tIns="0" rIns="0" bIns="0" rtlCol="0" anchor="t">
            <a:spAutoFit/>
          </a:bodyPr>
          <a:lstStyle/>
          <a:p>
            <a:pPr marL="571500" indent="-571500">
              <a:spcAft>
                <a:spcPts val="1200"/>
              </a:spcAft>
              <a:buClr>
                <a:srgbClr val="00CDFF"/>
              </a:buClr>
              <a:buFont typeface="+mj-lt"/>
              <a:buAutoNum type="romanUcPeriod"/>
            </a:pPr>
            <a:r>
              <a:rPr lang="en-US" sz="2400" dirty="0">
                <a:solidFill>
                  <a:srgbClr val="10315C"/>
                </a:solidFill>
                <a:latin typeface="Poppins" panose="00000500000000000000" pitchFamily="2" charset="0"/>
                <a:cs typeface="Poppins" panose="00000500000000000000" pitchFamily="2" charset="0"/>
              </a:rPr>
              <a:t>Young or old</a:t>
            </a:r>
          </a:p>
          <a:p>
            <a:pPr marL="571500" indent="-571500">
              <a:spcAft>
                <a:spcPts val="1200"/>
              </a:spcAft>
              <a:buClr>
                <a:srgbClr val="00CDFF"/>
              </a:buClr>
              <a:buFont typeface="+mj-lt"/>
              <a:buAutoNum type="romanUcPeriod"/>
            </a:pPr>
            <a:r>
              <a:rPr lang="en-US" sz="2400" dirty="0">
                <a:solidFill>
                  <a:srgbClr val="10315C"/>
                </a:solidFill>
                <a:latin typeface="Poppins" panose="00000500000000000000" pitchFamily="2" charset="0"/>
                <a:cs typeface="Poppins" panose="00000500000000000000" pitchFamily="2" charset="0"/>
              </a:rPr>
              <a:t>Male or female</a:t>
            </a:r>
          </a:p>
          <a:p>
            <a:pPr marL="571500" indent="-571500">
              <a:spcAft>
                <a:spcPts val="1200"/>
              </a:spcAft>
              <a:buClr>
                <a:srgbClr val="00CDFF"/>
              </a:buClr>
              <a:buFont typeface="+mj-lt"/>
              <a:buAutoNum type="romanUcPeriod"/>
            </a:pPr>
            <a:r>
              <a:rPr lang="en-US" sz="2400" dirty="0">
                <a:solidFill>
                  <a:srgbClr val="10315C"/>
                </a:solidFill>
                <a:latin typeface="Poppins" panose="00000500000000000000" pitchFamily="2" charset="0"/>
                <a:cs typeface="Poppins" panose="00000500000000000000" pitchFamily="2" charset="0"/>
              </a:rPr>
              <a:t>Married or single</a:t>
            </a:r>
          </a:p>
          <a:p>
            <a:pPr>
              <a:spcAft>
                <a:spcPts val="1200"/>
              </a:spcAft>
              <a:buClr>
                <a:srgbClr val="00CDFF"/>
              </a:buClr>
            </a:pPr>
            <a:endParaRPr lang="en-US" sz="2400" dirty="0">
              <a:solidFill>
                <a:srgbClr val="10315C"/>
              </a:solidFill>
              <a:latin typeface="Poppins"/>
              <a:ea typeface="Poppins"/>
              <a:cs typeface="Poppins"/>
              <a:sym typeface="Poppins"/>
            </a:endParaRPr>
          </a:p>
        </p:txBody>
      </p:sp>
      <p:sp>
        <p:nvSpPr>
          <p:cNvPr id="19" name="TextBox 8">
            <a:extLst>
              <a:ext uri="{FF2B5EF4-FFF2-40B4-BE49-F238E27FC236}">
                <a16:creationId xmlns:a16="http://schemas.microsoft.com/office/drawing/2014/main" id="{24FC6617-FAFD-6F63-83B6-803D8609AF53}"/>
              </a:ext>
            </a:extLst>
          </p:cNvPr>
          <p:cNvSpPr txBox="1"/>
          <p:nvPr/>
        </p:nvSpPr>
        <p:spPr>
          <a:xfrm>
            <a:off x="457200" y="4476719"/>
            <a:ext cx="10266951" cy="4411079"/>
          </a:xfrm>
          <a:prstGeom prst="rect">
            <a:avLst/>
          </a:prstGeom>
        </p:spPr>
        <p:txBody>
          <a:bodyPr wrap="square" lIns="0" tIns="0" rIns="0" bIns="0" rtlCol="0" anchor="t">
            <a:spAutoFit/>
          </a:bodyPr>
          <a:lstStyle/>
          <a:p>
            <a:pPr>
              <a:lnSpc>
                <a:spcPts val="7140"/>
              </a:lnSpc>
            </a:pPr>
            <a:r>
              <a:rPr lang="en-US" sz="2400" dirty="0">
                <a:solidFill>
                  <a:srgbClr val="10315C"/>
                </a:solidFill>
                <a:latin typeface="Poppins"/>
                <a:ea typeface="Poppins"/>
                <a:cs typeface="Poppins"/>
                <a:sym typeface="Poppins"/>
              </a:rPr>
              <a:t>Of these </a:t>
            </a:r>
            <a:r>
              <a:rPr lang="en-US" sz="2400" dirty="0">
                <a:solidFill>
                  <a:srgbClr val="10315C"/>
                </a:solidFill>
                <a:latin typeface="Poppins" panose="00000500000000000000" pitchFamily="2" charset="0"/>
                <a:ea typeface="Poppins"/>
                <a:cs typeface="Poppins" panose="00000500000000000000" pitchFamily="2" charset="0"/>
                <a:sym typeface="Poppins"/>
              </a:rPr>
              <a:t>policyholders, 3000 are young, 4600 are male and 7000 are married. The policyholders can </a:t>
            </a:r>
            <a:r>
              <a:rPr lang="en-US" altLang="en-US" sz="2400" dirty="0">
                <a:solidFill>
                  <a:srgbClr val="10315C"/>
                </a:solidFill>
                <a:latin typeface="Poppins" panose="00000500000000000000" pitchFamily="2" charset="0"/>
                <a:cs typeface="Poppins" panose="00000500000000000000" pitchFamily="2" charset="0"/>
              </a:rPr>
              <a:t>also be classified as 1320 young males, 3010 married males, </a:t>
            </a:r>
            <a:r>
              <a:rPr lang="en-US" altLang="en-US" sz="2400" b="1" dirty="0">
                <a:solidFill>
                  <a:srgbClr val="10315C"/>
                </a:solidFill>
                <a:latin typeface="Poppins" panose="00000500000000000000" pitchFamily="2" charset="0"/>
                <a:cs typeface="Poppins" panose="00000500000000000000" pitchFamily="2" charset="0"/>
              </a:rPr>
              <a:t>and 1400 young married persons</a:t>
            </a:r>
            <a:r>
              <a:rPr lang="en-US" altLang="en-US" sz="2400" dirty="0">
                <a:solidFill>
                  <a:srgbClr val="10315C"/>
                </a:solidFill>
                <a:latin typeface="Poppins" panose="00000500000000000000" pitchFamily="2" charset="0"/>
                <a:cs typeface="Poppins" panose="00000500000000000000" pitchFamily="2" charset="0"/>
              </a:rPr>
              <a:t>. </a:t>
            </a:r>
            <a:r>
              <a:rPr lang="en-US" altLang="en-US" sz="2400" strike="sngStrike" dirty="0">
                <a:solidFill>
                  <a:srgbClr val="10315C"/>
                </a:solidFill>
                <a:latin typeface="Poppins" panose="00000500000000000000" pitchFamily="2" charset="0"/>
                <a:cs typeface="Poppins" panose="00000500000000000000" pitchFamily="2" charset="0"/>
              </a:rPr>
              <a:t>Finally, 600 of the policyholders are young married males</a:t>
            </a:r>
            <a:r>
              <a:rPr lang="en-US" altLang="en-US" sz="2400" b="1" dirty="0">
                <a:solidFill>
                  <a:srgbClr val="10315C"/>
                </a:solidFill>
                <a:latin typeface="Poppins" panose="00000500000000000000" pitchFamily="2" charset="0"/>
                <a:cs typeface="Poppins" panose="00000500000000000000" pitchFamily="2" charset="0"/>
              </a:rPr>
              <a:t>.</a:t>
            </a:r>
          </a:p>
          <a:p>
            <a:pPr algn="ctr">
              <a:lnSpc>
                <a:spcPts val="7140"/>
              </a:lnSpc>
            </a:pPr>
            <a:endParaRPr lang="en-US" sz="2400" dirty="0">
              <a:solidFill>
                <a:srgbClr val="10315C"/>
              </a:solidFill>
              <a:latin typeface="Poppins"/>
              <a:ea typeface="Poppins"/>
              <a:cs typeface="Poppins"/>
              <a:sym typeface="Poppins"/>
            </a:endParaRPr>
          </a:p>
        </p:txBody>
      </p:sp>
      <p:sp>
        <p:nvSpPr>
          <p:cNvPr id="20" name="TextBox 8">
            <a:extLst>
              <a:ext uri="{FF2B5EF4-FFF2-40B4-BE49-F238E27FC236}">
                <a16:creationId xmlns:a16="http://schemas.microsoft.com/office/drawing/2014/main" id="{DFB4FDDD-DC4F-5773-476D-E58F4FF44D95}"/>
              </a:ext>
            </a:extLst>
          </p:cNvPr>
          <p:cNvSpPr txBox="1"/>
          <p:nvPr/>
        </p:nvSpPr>
        <p:spPr>
          <a:xfrm>
            <a:off x="2286000" y="8380226"/>
            <a:ext cx="7878519" cy="738664"/>
          </a:xfrm>
          <a:prstGeom prst="rect">
            <a:avLst/>
          </a:prstGeom>
        </p:spPr>
        <p:txBody>
          <a:bodyPr wrap="square" lIns="0" tIns="0" rIns="0" bIns="0" rtlCol="0" anchor="t">
            <a:spAutoFit/>
          </a:bodyPr>
          <a:lstStyle/>
          <a:p>
            <a:pPr>
              <a:defRPr/>
            </a:pPr>
            <a:r>
              <a:rPr lang="en-US" altLang="en-US" sz="2400" dirty="0">
                <a:solidFill>
                  <a:srgbClr val="10315C"/>
                </a:solidFill>
                <a:latin typeface="Poppins" panose="00000500000000000000" pitchFamily="2" charset="0"/>
                <a:cs typeface="Poppins" panose="00000500000000000000" pitchFamily="2" charset="0"/>
              </a:rPr>
              <a:t>Calculate the probability of randomly selecting a policyholder who is </a:t>
            </a:r>
            <a:r>
              <a:rPr lang="en-US" altLang="en-US" sz="2400" b="1" dirty="0">
                <a:solidFill>
                  <a:srgbClr val="00CDFF"/>
                </a:solidFill>
                <a:latin typeface="Poppins" panose="00000500000000000000" pitchFamily="2" charset="0"/>
                <a:cs typeface="Poppins" panose="00000500000000000000" pitchFamily="2" charset="0"/>
              </a:rPr>
              <a:t>young</a:t>
            </a:r>
            <a:r>
              <a:rPr lang="en-US" altLang="en-US" sz="2400" dirty="0">
                <a:solidFill>
                  <a:srgbClr val="10315C"/>
                </a:solidFill>
                <a:latin typeface="Poppins" panose="00000500000000000000" pitchFamily="2" charset="0"/>
                <a:cs typeface="Poppins" panose="00000500000000000000" pitchFamily="2" charset="0"/>
              </a:rPr>
              <a:t>, </a:t>
            </a:r>
            <a:r>
              <a:rPr lang="en-US" altLang="en-US" sz="2400" b="1" dirty="0">
                <a:solidFill>
                  <a:srgbClr val="00CDFF"/>
                </a:solidFill>
                <a:latin typeface="Poppins" panose="00000500000000000000" pitchFamily="2" charset="0"/>
                <a:cs typeface="Poppins" panose="00000500000000000000" pitchFamily="2" charset="0"/>
              </a:rPr>
              <a:t>female</a:t>
            </a:r>
            <a:r>
              <a:rPr lang="en-US" altLang="en-US" sz="2400" dirty="0">
                <a:solidFill>
                  <a:srgbClr val="10315C"/>
                </a:solidFill>
                <a:latin typeface="Poppins" panose="00000500000000000000" pitchFamily="2" charset="0"/>
                <a:cs typeface="Poppins" panose="00000500000000000000" pitchFamily="2" charset="0"/>
              </a:rPr>
              <a:t>, and </a:t>
            </a:r>
            <a:r>
              <a:rPr lang="en-US" altLang="en-US" sz="2400" b="1" dirty="0">
                <a:solidFill>
                  <a:srgbClr val="00CDFF"/>
                </a:solidFill>
                <a:latin typeface="Poppins" panose="00000500000000000000" pitchFamily="2" charset="0"/>
                <a:cs typeface="Poppins" panose="00000500000000000000" pitchFamily="2" charset="0"/>
              </a:rPr>
              <a:t>single</a:t>
            </a:r>
            <a:r>
              <a:rPr lang="en-US" altLang="en-US" sz="2400" dirty="0">
                <a:solidFill>
                  <a:srgbClr val="10315C"/>
                </a:solidFill>
                <a:latin typeface="Poppins" panose="00000500000000000000" pitchFamily="2" charset="0"/>
                <a:cs typeface="Poppins" panose="00000500000000000000" pitchFamily="2" charset="0"/>
              </a:rPr>
              <a:t>.</a:t>
            </a:r>
          </a:p>
        </p:txBody>
      </p:sp>
      <p:sp>
        <p:nvSpPr>
          <p:cNvPr id="8" name="TextBox 8">
            <a:extLst>
              <a:ext uri="{FF2B5EF4-FFF2-40B4-BE49-F238E27FC236}">
                <a16:creationId xmlns:a16="http://schemas.microsoft.com/office/drawing/2014/main" id="{5E958118-5810-84E6-4AB7-3558A3EE808A}"/>
              </a:ext>
            </a:extLst>
          </p:cNvPr>
          <p:cNvSpPr txBox="1"/>
          <p:nvPr/>
        </p:nvSpPr>
        <p:spPr>
          <a:xfrm>
            <a:off x="327709" y="2395661"/>
            <a:ext cx="7444692" cy="769057"/>
          </a:xfrm>
          <a:prstGeom prst="rect">
            <a:avLst/>
          </a:prstGeom>
        </p:spPr>
        <p:txBody>
          <a:bodyPr wrap="square" lIns="0" tIns="0" rIns="0" bIns="0" rtlCol="0" anchor="t">
            <a:spAutoFit/>
          </a:bodyPr>
          <a:lstStyle/>
          <a:p>
            <a:pPr>
              <a:lnSpc>
                <a:spcPts val="7140"/>
              </a:lnSpc>
            </a:pPr>
            <a:r>
              <a:rPr lang="en-US" sz="2400" dirty="0">
                <a:solidFill>
                  <a:srgbClr val="10315C"/>
                </a:solidFill>
                <a:latin typeface="Poppins"/>
                <a:ea typeface="Poppins"/>
                <a:cs typeface="Poppins"/>
                <a:sym typeface="Poppins"/>
              </a:rPr>
              <a:t>. </a:t>
            </a:r>
          </a:p>
        </p:txBody>
      </p:sp>
      <p:sp>
        <p:nvSpPr>
          <p:cNvPr id="9" name="TextBox 8">
            <a:extLst>
              <a:ext uri="{FF2B5EF4-FFF2-40B4-BE49-F238E27FC236}">
                <a16:creationId xmlns:a16="http://schemas.microsoft.com/office/drawing/2014/main" id="{53DB6238-867B-B540-CB97-122AAFE5F053}"/>
              </a:ext>
            </a:extLst>
          </p:cNvPr>
          <p:cNvSpPr txBox="1"/>
          <p:nvPr/>
        </p:nvSpPr>
        <p:spPr>
          <a:xfrm>
            <a:off x="327709" y="2391011"/>
            <a:ext cx="7444692" cy="769057"/>
          </a:xfrm>
          <a:prstGeom prst="rect">
            <a:avLst/>
          </a:prstGeom>
        </p:spPr>
        <p:txBody>
          <a:bodyPr wrap="square" lIns="0" tIns="0" rIns="0" bIns="0" rtlCol="0" anchor="t">
            <a:spAutoFit/>
          </a:bodyPr>
          <a:lstStyle/>
          <a:p>
            <a:pPr>
              <a:lnSpc>
                <a:spcPts val="7140"/>
              </a:lnSpc>
            </a:pPr>
            <a:r>
              <a:rPr lang="en-US" sz="2400" dirty="0">
                <a:solidFill>
                  <a:srgbClr val="10315C"/>
                </a:solidFill>
                <a:latin typeface="Poppins"/>
                <a:ea typeface="Poppins"/>
                <a:cs typeface="Poppins"/>
                <a:sym typeface="Poppins"/>
              </a:rPr>
              <a:t>Each policyholder is classified as: </a:t>
            </a:r>
          </a:p>
        </p:txBody>
      </p:sp>
      <p:sp>
        <p:nvSpPr>
          <p:cNvPr id="22" name="Oval 21">
            <a:extLst>
              <a:ext uri="{FF2B5EF4-FFF2-40B4-BE49-F238E27FC236}">
                <a16:creationId xmlns:a16="http://schemas.microsoft.com/office/drawing/2014/main" id="{6A5D3DAA-6657-4BE7-A4E7-588D664899CF}"/>
              </a:ext>
            </a:extLst>
          </p:cNvPr>
          <p:cNvSpPr>
            <a:spLocks/>
          </p:cNvSpPr>
          <p:nvPr/>
        </p:nvSpPr>
        <p:spPr>
          <a:xfrm>
            <a:off x="12676463" y="3039316"/>
            <a:ext cx="3561238" cy="3634311"/>
          </a:xfrm>
          <a:prstGeom prst="ellipse">
            <a:avLst/>
          </a:prstGeom>
          <a:solidFill>
            <a:srgbClr val="00CDFF"/>
          </a:solidFill>
          <a:ln>
            <a:solidFill>
              <a:srgbClr val="57C1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CDFF"/>
              </a:solidFill>
              <a:latin typeface="Manrope" pitchFamily="2" charset="0"/>
            </a:endParaRPr>
          </a:p>
        </p:txBody>
      </p:sp>
      <p:sp>
        <p:nvSpPr>
          <p:cNvPr id="23" name="Oval 22">
            <a:extLst>
              <a:ext uri="{FF2B5EF4-FFF2-40B4-BE49-F238E27FC236}">
                <a16:creationId xmlns:a16="http://schemas.microsoft.com/office/drawing/2014/main" id="{44125813-9C71-8069-9686-86ABB94184B9}"/>
              </a:ext>
            </a:extLst>
          </p:cNvPr>
          <p:cNvSpPr>
            <a:spLocks/>
          </p:cNvSpPr>
          <p:nvPr/>
        </p:nvSpPr>
        <p:spPr>
          <a:xfrm>
            <a:off x="11353800" y="5069182"/>
            <a:ext cx="3561238" cy="3634311"/>
          </a:xfrm>
          <a:prstGeom prst="ellipse">
            <a:avLst/>
          </a:prstGeom>
          <a:solidFill>
            <a:schemeClr val="bg1"/>
          </a:solidFill>
          <a:ln>
            <a:solidFill>
              <a:srgbClr val="57C1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CDFF"/>
              </a:solidFill>
              <a:latin typeface="Manrope" pitchFamily="2" charset="0"/>
            </a:endParaRPr>
          </a:p>
        </p:txBody>
      </p:sp>
      <p:sp>
        <p:nvSpPr>
          <p:cNvPr id="24" name="Oval 23">
            <a:extLst>
              <a:ext uri="{FF2B5EF4-FFF2-40B4-BE49-F238E27FC236}">
                <a16:creationId xmlns:a16="http://schemas.microsoft.com/office/drawing/2014/main" id="{1CEDA7F5-6A4F-FA15-9B45-1F2E5F601CC7}"/>
              </a:ext>
            </a:extLst>
          </p:cNvPr>
          <p:cNvSpPr>
            <a:spLocks/>
          </p:cNvSpPr>
          <p:nvPr/>
        </p:nvSpPr>
        <p:spPr>
          <a:xfrm>
            <a:off x="13921366" y="5120867"/>
            <a:ext cx="3561238" cy="3634311"/>
          </a:xfrm>
          <a:prstGeom prst="ellipse">
            <a:avLst/>
          </a:prstGeom>
          <a:solidFill>
            <a:schemeClr val="bg1"/>
          </a:solidFill>
          <a:ln>
            <a:solidFill>
              <a:srgbClr val="57C1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anrope" pitchFamily="2" charset="0"/>
            </a:endParaRPr>
          </a:p>
        </p:txBody>
      </p:sp>
      <p:sp>
        <p:nvSpPr>
          <p:cNvPr id="25" name="Oval 24">
            <a:extLst>
              <a:ext uri="{FF2B5EF4-FFF2-40B4-BE49-F238E27FC236}">
                <a16:creationId xmlns:a16="http://schemas.microsoft.com/office/drawing/2014/main" id="{40C3D61B-B654-EBD9-1D9C-5559ECEF6FA7}"/>
              </a:ext>
            </a:extLst>
          </p:cNvPr>
          <p:cNvSpPr>
            <a:spLocks/>
          </p:cNvSpPr>
          <p:nvPr/>
        </p:nvSpPr>
        <p:spPr>
          <a:xfrm>
            <a:off x="12676463" y="3039316"/>
            <a:ext cx="3561238" cy="3634311"/>
          </a:xfrm>
          <a:prstGeom prst="ellipse">
            <a:avLst/>
          </a:prstGeom>
          <a:noFill/>
          <a:ln>
            <a:solidFill>
              <a:srgbClr val="57C1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anrope" pitchFamily="2" charset="0"/>
            </a:endParaRPr>
          </a:p>
        </p:txBody>
      </p:sp>
      <p:sp>
        <p:nvSpPr>
          <p:cNvPr id="26" name="Oval 25">
            <a:extLst>
              <a:ext uri="{FF2B5EF4-FFF2-40B4-BE49-F238E27FC236}">
                <a16:creationId xmlns:a16="http://schemas.microsoft.com/office/drawing/2014/main" id="{F65E60BC-75D0-1BFC-3A15-1DEB7D1ADDA2}"/>
              </a:ext>
            </a:extLst>
          </p:cNvPr>
          <p:cNvSpPr>
            <a:spLocks/>
          </p:cNvSpPr>
          <p:nvPr/>
        </p:nvSpPr>
        <p:spPr>
          <a:xfrm>
            <a:off x="11353800" y="5069182"/>
            <a:ext cx="3561238" cy="3634311"/>
          </a:xfrm>
          <a:prstGeom prst="ellipse">
            <a:avLst/>
          </a:prstGeom>
          <a:noFill/>
          <a:ln>
            <a:solidFill>
              <a:srgbClr val="57C1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anrope" pitchFamily="2" charset="0"/>
            </a:endParaRPr>
          </a:p>
        </p:txBody>
      </p:sp>
      <p:sp>
        <p:nvSpPr>
          <p:cNvPr id="27" name="Oval 26">
            <a:extLst>
              <a:ext uri="{FF2B5EF4-FFF2-40B4-BE49-F238E27FC236}">
                <a16:creationId xmlns:a16="http://schemas.microsoft.com/office/drawing/2014/main" id="{18209270-C42F-55AD-54B5-DCD962AA03D8}"/>
              </a:ext>
            </a:extLst>
          </p:cNvPr>
          <p:cNvSpPr>
            <a:spLocks/>
          </p:cNvSpPr>
          <p:nvPr/>
        </p:nvSpPr>
        <p:spPr>
          <a:xfrm>
            <a:off x="13888562" y="5120868"/>
            <a:ext cx="3561238" cy="3634311"/>
          </a:xfrm>
          <a:prstGeom prst="ellipse">
            <a:avLst/>
          </a:prstGeom>
          <a:noFill/>
          <a:ln>
            <a:solidFill>
              <a:srgbClr val="57C1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CDFF"/>
              </a:solidFill>
              <a:latin typeface="Manrope" pitchFamily="2" charset="0"/>
            </a:endParaRPr>
          </a:p>
        </p:txBody>
      </p:sp>
      <p:sp>
        <p:nvSpPr>
          <p:cNvPr id="30" name="TextBox 29">
            <a:extLst>
              <a:ext uri="{FF2B5EF4-FFF2-40B4-BE49-F238E27FC236}">
                <a16:creationId xmlns:a16="http://schemas.microsoft.com/office/drawing/2014/main" id="{08419FDB-06FD-7EE9-F81F-FCBE2C89D55B}"/>
              </a:ext>
            </a:extLst>
          </p:cNvPr>
          <p:cNvSpPr txBox="1"/>
          <p:nvPr/>
        </p:nvSpPr>
        <p:spPr>
          <a:xfrm>
            <a:off x="13888562" y="2517594"/>
            <a:ext cx="1503838" cy="400110"/>
          </a:xfrm>
          <a:prstGeom prst="rect">
            <a:avLst/>
          </a:prstGeom>
          <a:noFill/>
        </p:spPr>
        <p:txBody>
          <a:bodyPr wrap="square">
            <a:spAutoFit/>
          </a:bodyPr>
          <a:lstStyle/>
          <a:p>
            <a:r>
              <a:rPr lang="en-US" sz="2000" b="1" dirty="0">
                <a:solidFill>
                  <a:srgbClr val="10315C"/>
                </a:solidFill>
                <a:latin typeface="Poppins" panose="00000500000000000000" pitchFamily="2" charset="0"/>
                <a:cs typeface="Poppins" panose="00000500000000000000" pitchFamily="2" charset="0"/>
                <a:sym typeface="Poppins"/>
              </a:rPr>
              <a:t>Young</a:t>
            </a:r>
            <a:endParaRPr lang="en-GB" sz="2000" b="1" dirty="0">
              <a:solidFill>
                <a:srgbClr val="10315C"/>
              </a:solidFill>
            </a:endParaRPr>
          </a:p>
        </p:txBody>
      </p:sp>
      <p:sp>
        <p:nvSpPr>
          <p:cNvPr id="31" name="TextBox 30">
            <a:extLst>
              <a:ext uri="{FF2B5EF4-FFF2-40B4-BE49-F238E27FC236}">
                <a16:creationId xmlns:a16="http://schemas.microsoft.com/office/drawing/2014/main" id="{1050FBD9-5EE0-3A10-E82E-793E1707C545}"/>
              </a:ext>
            </a:extLst>
          </p:cNvPr>
          <p:cNvSpPr txBox="1"/>
          <p:nvPr/>
        </p:nvSpPr>
        <p:spPr>
          <a:xfrm>
            <a:off x="11062061" y="8265613"/>
            <a:ext cx="1503838" cy="400110"/>
          </a:xfrm>
          <a:prstGeom prst="rect">
            <a:avLst/>
          </a:prstGeom>
          <a:noFill/>
        </p:spPr>
        <p:txBody>
          <a:bodyPr wrap="square">
            <a:spAutoFit/>
          </a:bodyPr>
          <a:lstStyle/>
          <a:p>
            <a:r>
              <a:rPr lang="en-US" sz="2000" b="1" dirty="0">
                <a:solidFill>
                  <a:srgbClr val="10315C"/>
                </a:solidFill>
                <a:latin typeface="Poppins" panose="00000500000000000000" pitchFamily="2" charset="0"/>
                <a:cs typeface="Poppins" panose="00000500000000000000" pitchFamily="2" charset="0"/>
                <a:sym typeface="Poppins"/>
              </a:rPr>
              <a:t>Male</a:t>
            </a:r>
            <a:endParaRPr lang="en-GB" sz="2000" b="1" dirty="0">
              <a:solidFill>
                <a:srgbClr val="10315C"/>
              </a:solidFill>
            </a:endParaRPr>
          </a:p>
        </p:txBody>
      </p:sp>
      <p:sp>
        <p:nvSpPr>
          <p:cNvPr id="32" name="TextBox 31">
            <a:extLst>
              <a:ext uri="{FF2B5EF4-FFF2-40B4-BE49-F238E27FC236}">
                <a16:creationId xmlns:a16="http://schemas.microsoft.com/office/drawing/2014/main" id="{84E6A5A5-EE7F-8B00-37A3-5A43E5D1F118}"/>
              </a:ext>
            </a:extLst>
          </p:cNvPr>
          <p:cNvSpPr txBox="1"/>
          <p:nvPr/>
        </p:nvSpPr>
        <p:spPr>
          <a:xfrm>
            <a:off x="17015322" y="8215990"/>
            <a:ext cx="1503838" cy="400110"/>
          </a:xfrm>
          <a:prstGeom prst="rect">
            <a:avLst/>
          </a:prstGeom>
          <a:noFill/>
        </p:spPr>
        <p:txBody>
          <a:bodyPr wrap="square">
            <a:spAutoFit/>
          </a:bodyPr>
          <a:lstStyle/>
          <a:p>
            <a:r>
              <a:rPr lang="en-US" sz="2000" b="1" dirty="0">
                <a:solidFill>
                  <a:srgbClr val="10315C"/>
                </a:solidFill>
                <a:latin typeface="Poppins" panose="00000500000000000000" pitchFamily="2" charset="0"/>
                <a:cs typeface="Poppins" panose="00000500000000000000" pitchFamily="2" charset="0"/>
                <a:sym typeface="Poppins"/>
              </a:rPr>
              <a:t>Married</a:t>
            </a:r>
            <a:endParaRPr lang="en-GB" sz="2000" b="1" dirty="0">
              <a:solidFill>
                <a:srgbClr val="10315C"/>
              </a:solidFill>
            </a:endParaRPr>
          </a:p>
        </p:txBody>
      </p:sp>
      <p:sp>
        <p:nvSpPr>
          <p:cNvPr id="10" name="TextBox 9">
            <a:extLst>
              <a:ext uri="{FF2B5EF4-FFF2-40B4-BE49-F238E27FC236}">
                <a16:creationId xmlns:a16="http://schemas.microsoft.com/office/drawing/2014/main" id="{9DA44269-398B-A0EB-9949-701AC0BDDF0C}"/>
              </a:ext>
            </a:extLst>
          </p:cNvPr>
          <p:cNvSpPr txBox="1"/>
          <p:nvPr/>
        </p:nvSpPr>
        <p:spPr>
          <a:xfrm>
            <a:off x="14097043" y="6121166"/>
            <a:ext cx="1503838" cy="400110"/>
          </a:xfrm>
          <a:prstGeom prst="rect">
            <a:avLst/>
          </a:prstGeom>
          <a:noFill/>
        </p:spPr>
        <p:txBody>
          <a:bodyPr wrap="square">
            <a:spAutoFit/>
          </a:bodyPr>
          <a:lstStyle/>
          <a:p>
            <a:r>
              <a:rPr lang="en-US" sz="2000" b="1" dirty="0">
                <a:solidFill>
                  <a:srgbClr val="10315C"/>
                </a:solidFill>
                <a:latin typeface="Poppins" panose="00000500000000000000" pitchFamily="2" charset="0"/>
                <a:cs typeface="Poppins" panose="00000500000000000000" pitchFamily="2" charset="0"/>
                <a:sym typeface="Poppins"/>
              </a:rPr>
              <a:t>600</a:t>
            </a:r>
            <a:endParaRPr lang="en-GB" sz="2000" b="1" dirty="0">
              <a:solidFill>
                <a:srgbClr val="10315C"/>
              </a:solidFill>
            </a:endParaRPr>
          </a:p>
        </p:txBody>
      </p:sp>
      <p:sp>
        <p:nvSpPr>
          <p:cNvPr id="12" name="TextBox 11">
            <a:extLst>
              <a:ext uri="{FF2B5EF4-FFF2-40B4-BE49-F238E27FC236}">
                <a16:creationId xmlns:a16="http://schemas.microsoft.com/office/drawing/2014/main" id="{E5285650-D6D4-B333-08DB-40F545FF93BD}"/>
              </a:ext>
            </a:extLst>
          </p:cNvPr>
          <p:cNvSpPr txBox="1"/>
          <p:nvPr/>
        </p:nvSpPr>
        <p:spPr>
          <a:xfrm>
            <a:off x="14986109" y="5525289"/>
            <a:ext cx="1503838" cy="400110"/>
          </a:xfrm>
          <a:prstGeom prst="rect">
            <a:avLst/>
          </a:prstGeom>
          <a:noFill/>
        </p:spPr>
        <p:txBody>
          <a:bodyPr wrap="square">
            <a:spAutoFit/>
          </a:bodyPr>
          <a:lstStyle/>
          <a:p>
            <a:r>
              <a:rPr lang="en-US" sz="2000" b="1" dirty="0">
                <a:solidFill>
                  <a:srgbClr val="10315C"/>
                </a:solidFill>
                <a:latin typeface="Poppins" panose="00000500000000000000" pitchFamily="2" charset="0"/>
                <a:cs typeface="Poppins" panose="00000500000000000000" pitchFamily="2" charset="0"/>
                <a:sym typeface="Poppins"/>
              </a:rPr>
              <a:t>800</a:t>
            </a:r>
            <a:endParaRPr lang="en-GB" sz="2000" b="1" dirty="0">
              <a:solidFill>
                <a:srgbClr val="10315C"/>
              </a:solidFill>
            </a:endParaRPr>
          </a:p>
        </p:txBody>
      </p:sp>
    </p:spTree>
    <p:extLst>
      <p:ext uri="{BB962C8B-B14F-4D97-AF65-F5344CB8AC3E}">
        <p14:creationId xmlns:p14="http://schemas.microsoft.com/office/powerpoint/2010/main" val="4139031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2225231"/>
            <a:chOff x="0" y="0"/>
            <a:chExt cx="4994711" cy="586069"/>
          </a:xfrm>
        </p:grpSpPr>
        <p:sp>
          <p:nvSpPr>
            <p:cNvPr id="3" name="Freeform 3"/>
            <p:cNvSpPr/>
            <p:nvPr/>
          </p:nvSpPr>
          <p:spPr>
            <a:xfrm>
              <a:off x="0" y="0"/>
              <a:ext cx="4994711" cy="586069"/>
            </a:xfrm>
            <a:custGeom>
              <a:avLst/>
              <a:gdLst/>
              <a:ahLst/>
              <a:cxnLst/>
              <a:rect l="l" t="t" r="r" b="b"/>
              <a:pathLst>
                <a:path w="4994711" h="586069">
                  <a:moveTo>
                    <a:pt x="0" y="0"/>
                  </a:moveTo>
                  <a:lnTo>
                    <a:pt x="4994711" y="0"/>
                  </a:lnTo>
                  <a:lnTo>
                    <a:pt x="4994711" y="586069"/>
                  </a:lnTo>
                  <a:lnTo>
                    <a:pt x="0" y="586069"/>
                  </a:lnTo>
                  <a:close/>
                </a:path>
              </a:pathLst>
            </a:custGeom>
            <a:solidFill>
              <a:srgbClr val="F27349"/>
            </a:solidFill>
          </p:spPr>
          <p:txBody>
            <a:bodyPr/>
            <a:lstStyle/>
            <a:p>
              <a:endParaRPr lang="en-GB" dirty="0"/>
            </a:p>
          </p:txBody>
        </p:sp>
        <p:sp>
          <p:nvSpPr>
            <p:cNvPr id="4" name="TextBox 4"/>
            <p:cNvSpPr txBox="1"/>
            <p:nvPr/>
          </p:nvSpPr>
          <p:spPr>
            <a:xfrm>
              <a:off x="0" y="-38100"/>
              <a:ext cx="4994711" cy="624169"/>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0" y="1995176"/>
            <a:ext cx="18536649" cy="276467"/>
            <a:chOff x="0" y="0"/>
            <a:chExt cx="5311101" cy="60591"/>
          </a:xfrm>
        </p:grpSpPr>
        <p:sp>
          <p:nvSpPr>
            <p:cNvPr id="6" name="Freeform 6"/>
            <p:cNvSpPr/>
            <p:nvPr/>
          </p:nvSpPr>
          <p:spPr>
            <a:xfrm>
              <a:off x="0" y="0"/>
              <a:ext cx="5311101" cy="60591"/>
            </a:xfrm>
            <a:custGeom>
              <a:avLst/>
              <a:gdLst/>
              <a:ahLst/>
              <a:cxnLst/>
              <a:rect l="l" t="t" r="r" b="b"/>
              <a:pathLst>
                <a:path w="5311101" h="60591">
                  <a:moveTo>
                    <a:pt x="0" y="0"/>
                  </a:moveTo>
                  <a:lnTo>
                    <a:pt x="5311101" y="0"/>
                  </a:lnTo>
                  <a:lnTo>
                    <a:pt x="5311101" y="60591"/>
                  </a:lnTo>
                  <a:lnTo>
                    <a:pt x="0" y="60591"/>
                  </a:lnTo>
                  <a:close/>
                </a:path>
              </a:pathLst>
            </a:custGeom>
            <a:solidFill>
              <a:srgbClr val="10315C"/>
            </a:solidFill>
          </p:spPr>
          <p:txBody>
            <a:bodyPr/>
            <a:lstStyle/>
            <a:p>
              <a:endParaRPr lang="en-GB"/>
            </a:p>
          </p:txBody>
        </p:sp>
        <p:sp>
          <p:nvSpPr>
            <p:cNvPr id="7" name="TextBox 7"/>
            <p:cNvSpPr txBox="1"/>
            <p:nvPr/>
          </p:nvSpPr>
          <p:spPr>
            <a:xfrm>
              <a:off x="0" y="-38100"/>
              <a:ext cx="5311101" cy="98691"/>
            </a:xfrm>
            <a:prstGeom prst="rect">
              <a:avLst/>
            </a:prstGeom>
          </p:spPr>
          <p:txBody>
            <a:bodyPr lIns="50800" tIns="50800" rIns="50800" bIns="50800" rtlCol="0" anchor="ctr"/>
            <a:lstStyle/>
            <a:p>
              <a:pPr algn="ctr">
                <a:lnSpc>
                  <a:spcPts val="2659"/>
                </a:lnSpc>
              </a:pPr>
              <a:endParaRPr/>
            </a:p>
          </p:txBody>
        </p:sp>
      </p:grpSp>
      <p:pic>
        <p:nvPicPr>
          <p:cNvPr id="11" name="Picture 10" descr="Blue text on a black background&#10;&#10;Description automatically generated">
            <a:extLst>
              <a:ext uri="{FF2B5EF4-FFF2-40B4-BE49-F238E27FC236}">
                <a16:creationId xmlns:a16="http://schemas.microsoft.com/office/drawing/2014/main" id="{EBC570D3-A065-6D18-C3F4-4753DD3625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48958" y="9126199"/>
            <a:ext cx="2084247" cy="1004607"/>
          </a:xfrm>
          <a:prstGeom prst="rect">
            <a:avLst/>
          </a:prstGeom>
        </p:spPr>
      </p:pic>
      <p:sp>
        <p:nvSpPr>
          <p:cNvPr id="13" name="TextBox 12">
            <a:extLst>
              <a:ext uri="{FF2B5EF4-FFF2-40B4-BE49-F238E27FC236}">
                <a16:creationId xmlns:a16="http://schemas.microsoft.com/office/drawing/2014/main" id="{758B241C-B45E-4D60-9B26-C7E061545928}"/>
              </a:ext>
            </a:extLst>
          </p:cNvPr>
          <p:cNvSpPr txBox="1"/>
          <p:nvPr/>
        </p:nvSpPr>
        <p:spPr>
          <a:xfrm>
            <a:off x="-3342993" y="9236972"/>
            <a:ext cx="10079830" cy="893834"/>
          </a:xfrm>
          <a:prstGeom prst="rect">
            <a:avLst/>
          </a:prstGeom>
          <a:noFill/>
        </p:spPr>
        <p:txBody>
          <a:bodyPr wrap="square">
            <a:spAutoFit/>
          </a:bodyPr>
          <a:lstStyle/>
          <a:p>
            <a:pPr marL="0" lvl="0" indent="0" algn="ctr">
              <a:lnSpc>
                <a:spcPts val="6999"/>
              </a:lnSpc>
              <a:spcBef>
                <a:spcPct val="0"/>
              </a:spcBef>
            </a:pPr>
            <a:r>
              <a:rPr lang="en-US" sz="5000" dirty="0">
                <a:solidFill>
                  <a:srgbClr val="00CDFF"/>
                </a:solidFill>
                <a:latin typeface="Barlow"/>
                <a:ea typeface="Barlow"/>
                <a:cs typeface="Barlow"/>
                <a:sym typeface="Barlow"/>
              </a:rPr>
              <a:t>5 Minutes</a:t>
            </a:r>
          </a:p>
        </p:txBody>
      </p:sp>
      <p:sp>
        <p:nvSpPr>
          <p:cNvPr id="14" name="TextBox 10">
            <a:extLst>
              <a:ext uri="{FF2B5EF4-FFF2-40B4-BE49-F238E27FC236}">
                <a16:creationId xmlns:a16="http://schemas.microsoft.com/office/drawing/2014/main" id="{445271E1-7F01-2367-EA42-F101F5569D32}"/>
              </a:ext>
            </a:extLst>
          </p:cNvPr>
          <p:cNvSpPr txBox="1"/>
          <p:nvPr/>
        </p:nvSpPr>
        <p:spPr>
          <a:xfrm>
            <a:off x="1028700" y="485553"/>
            <a:ext cx="16230600" cy="1075936"/>
          </a:xfrm>
          <a:prstGeom prst="rect">
            <a:avLst/>
          </a:prstGeom>
        </p:spPr>
        <p:txBody>
          <a:bodyPr lIns="0" tIns="0" rIns="0" bIns="0" rtlCol="0" anchor="t">
            <a:spAutoFit/>
          </a:bodyPr>
          <a:lstStyle/>
          <a:p>
            <a:pPr marL="0" lvl="0" indent="0" algn="l">
              <a:lnSpc>
                <a:spcPts val="9379"/>
              </a:lnSpc>
              <a:spcBef>
                <a:spcPct val="0"/>
              </a:spcBef>
            </a:pPr>
            <a:r>
              <a:rPr lang="en-US" sz="6699" dirty="0">
                <a:solidFill>
                  <a:srgbClr val="FFFFFF"/>
                </a:solidFill>
                <a:latin typeface="Barlow"/>
                <a:ea typeface="Barlow"/>
                <a:cs typeface="Barlow"/>
                <a:sym typeface="Barlow"/>
              </a:rPr>
              <a:t>Probability: Tripple Venn Diagram</a:t>
            </a:r>
          </a:p>
        </p:txBody>
      </p:sp>
      <p:sp>
        <p:nvSpPr>
          <p:cNvPr id="16" name="TextBox 8">
            <a:extLst>
              <a:ext uri="{FF2B5EF4-FFF2-40B4-BE49-F238E27FC236}">
                <a16:creationId xmlns:a16="http://schemas.microsoft.com/office/drawing/2014/main" id="{D3E3A487-542C-5695-60A0-26BA21CE84AA}"/>
              </a:ext>
            </a:extLst>
          </p:cNvPr>
          <p:cNvSpPr txBox="1"/>
          <p:nvPr/>
        </p:nvSpPr>
        <p:spPr>
          <a:xfrm>
            <a:off x="327709" y="2046487"/>
            <a:ext cx="7444692" cy="769057"/>
          </a:xfrm>
          <a:prstGeom prst="rect">
            <a:avLst/>
          </a:prstGeom>
        </p:spPr>
        <p:txBody>
          <a:bodyPr wrap="square" lIns="0" tIns="0" rIns="0" bIns="0" rtlCol="0" anchor="t">
            <a:spAutoFit/>
          </a:bodyPr>
          <a:lstStyle/>
          <a:p>
            <a:pPr>
              <a:lnSpc>
                <a:spcPts val="7140"/>
              </a:lnSpc>
            </a:pPr>
            <a:r>
              <a:rPr lang="en-US" sz="2400" dirty="0">
                <a:solidFill>
                  <a:srgbClr val="10315C"/>
                </a:solidFill>
                <a:latin typeface="Poppins"/>
                <a:ea typeface="Poppins"/>
                <a:cs typeface="Poppins"/>
                <a:sym typeface="Poppins"/>
              </a:rPr>
              <a:t>An insurance company has 10,000 policyholders. </a:t>
            </a:r>
          </a:p>
        </p:txBody>
      </p:sp>
      <p:sp>
        <p:nvSpPr>
          <p:cNvPr id="18" name="TextBox 8">
            <a:extLst>
              <a:ext uri="{FF2B5EF4-FFF2-40B4-BE49-F238E27FC236}">
                <a16:creationId xmlns:a16="http://schemas.microsoft.com/office/drawing/2014/main" id="{60E50E89-831F-9D30-217A-FD75AD69F5FF}"/>
              </a:ext>
            </a:extLst>
          </p:cNvPr>
          <p:cNvSpPr txBox="1"/>
          <p:nvPr/>
        </p:nvSpPr>
        <p:spPr>
          <a:xfrm>
            <a:off x="685800" y="3163655"/>
            <a:ext cx="13944601" cy="2000548"/>
          </a:xfrm>
          <a:prstGeom prst="rect">
            <a:avLst/>
          </a:prstGeom>
        </p:spPr>
        <p:txBody>
          <a:bodyPr wrap="square" lIns="0" tIns="0" rIns="0" bIns="0" rtlCol="0" anchor="t">
            <a:spAutoFit/>
          </a:bodyPr>
          <a:lstStyle/>
          <a:p>
            <a:pPr marL="571500" indent="-571500">
              <a:spcAft>
                <a:spcPts val="1200"/>
              </a:spcAft>
              <a:buClr>
                <a:srgbClr val="00CDFF"/>
              </a:buClr>
              <a:buFont typeface="+mj-lt"/>
              <a:buAutoNum type="romanUcPeriod"/>
            </a:pPr>
            <a:r>
              <a:rPr lang="en-US" sz="2400" dirty="0">
                <a:solidFill>
                  <a:srgbClr val="10315C"/>
                </a:solidFill>
                <a:latin typeface="Poppins" panose="00000500000000000000" pitchFamily="2" charset="0"/>
                <a:cs typeface="Poppins" panose="00000500000000000000" pitchFamily="2" charset="0"/>
              </a:rPr>
              <a:t>Young or old</a:t>
            </a:r>
          </a:p>
          <a:p>
            <a:pPr marL="571500" indent="-571500">
              <a:spcAft>
                <a:spcPts val="1200"/>
              </a:spcAft>
              <a:buClr>
                <a:srgbClr val="00CDFF"/>
              </a:buClr>
              <a:buFont typeface="+mj-lt"/>
              <a:buAutoNum type="romanUcPeriod"/>
            </a:pPr>
            <a:r>
              <a:rPr lang="en-US" sz="2400" dirty="0">
                <a:solidFill>
                  <a:srgbClr val="10315C"/>
                </a:solidFill>
                <a:latin typeface="Poppins" panose="00000500000000000000" pitchFamily="2" charset="0"/>
                <a:cs typeface="Poppins" panose="00000500000000000000" pitchFamily="2" charset="0"/>
              </a:rPr>
              <a:t>Male or female</a:t>
            </a:r>
          </a:p>
          <a:p>
            <a:pPr marL="571500" indent="-571500">
              <a:spcAft>
                <a:spcPts val="1200"/>
              </a:spcAft>
              <a:buClr>
                <a:srgbClr val="00CDFF"/>
              </a:buClr>
              <a:buFont typeface="+mj-lt"/>
              <a:buAutoNum type="romanUcPeriod"/>
            </a:pPr>
            <a:r>
              <a:rPr lang="en-US" sz="2400" dirty="0">
                <a:solidFill>
                  <a:srgbClr val="10315C"/>
                </a:solidFill>
                <a:latin typeface="Poppins" panose="00000500000000000000" pitchFamily="2" charset="0"/>
                <a:cs typeface="Poppins" panose="00000500000000000000" pitchFamily="2" charset="0"/>
              </a:rPr>
              <a:t>Married or single</a:t>
            </a:r>
          </a:p>
          <a:p>
            <a:pPr>
              <a:spcAft>
                <a:spcPts val="1200"/>
              </a:spcAft>
              <a:buClr>
                <a:srgbClr val="00CDFF"/>
              </a:buClr>
            </a:pPr>
            <a:endParaRPr lang="en-US" sz="2400" dirty="0">
              <a:solidFill>
                <a:srgbClr val="10315C"/>
              </a:solidFill>
              <a:latin typeface="Poppins"/>
              <a:ea typeface="Poppins"/>
              <a:cs typeface="Poppins"/>
              <a:sym typeface="Poppins"/>
            </a:endParaRPr>
          </a:p>
        </p:txBody>
      </p:sp>
      <p:sp>
        <p:nvSpPr>
          <p:cNvPr id="19" name="TextBox 8">
            <a:extLst>
              <a:ext uri="{FF2B5EF4-FFF2-40B4-BE49-F238E27FC236}">
                <a16:creationId xmlns:a16="http://schemas.microsoft.com/office/drawing/2014/main" id="{24FC6617-FAFD-6F63-83B6-803D8609AF53}"/>
              </a:ext>
            </a:extLst>
          </p:cNvPr>
          <p:cNvSpPr txBox="1"/>
          <p:nvPr/>
        </p:nvSpPr>
        <p:spPr>
          <a:xfrm>
            <a:off x="457200" y="4476719"/>
            <a:ext cx="10266951" cy="4411079"/>
          </a:xfrm>
          <a:prstGeom prst="rect">
            <a:avLst/>
          </a:prstGeom>
        </p:spPr>
        <p:txBody>
          <a:bodyPr wrap="square" lIns="0" tIns="0" rIns="0" bIns="0" rtlCol="0" anchor="t">
            <a:spAutoFit/>
          </a:bodyPr>
          <a:lstStyle/>
          <a:p>
            <a:pPr>
              <a:lnSpc>
                <a:spcPts val="7140"/>
              </a:lnSpc>
            </a:pPr>
            <a:r>
              <a:rPr lang="en-US" sz="2400" dirty="0">
                <a:solidFill>
                  <a:srgbClr val="10315C"/>
                </a:solidFill>
                <a:latin typeface="Poppins"/>
                <a:ea typeface="Poppins"/>
                <a:cs typeface="Poppins"/>
                <a:sym typeface="Poppins"/>
              </a:rPr>
              <a:t>Of these </a:t>
            </a:r>
            <a:r>
              <a:rPr lang="en-US" sz="2400" dirty="0">
                <a:solidFill>
                  <a:srgbClr val="10315C"/>
                </a:solidFill>
                <a:latin typeface="Poppins" panose="00000500000000000000" pitchFamily="2" charset="0"/>
                <a:ea typeface="Poppins"/>
                <a:cs typeface="Poppins" panose="00000500000000000000" pitchFamily="2" charset="0"/>
                <a:sym typeface="Poppins"/>
              </a:rPr>
              <a:t>policyholders, 3000 are young, 4600 are male and 7000 are married. The policyholders can </a:t>
            </a:r>
            <a:r>
              <a:rPr lang="en-US" altLang="en-US" sz="2400" dirty="0">
                <a:solidFill>
                  <a:srgbClr val="10315C"/>
                </a:solidFill>
                <a:latin typeface="Poppins" panose="00000500000000000000" pitchFamily="2" charset="0"/>
                <a:cs typeface="Poppins" panose="00000500000000000000" pitchFamily="2" charset="0"/>
              </a:rPr>
              <a:t>also be classified as 1320 young males, </a:t>
            </a:r>
            <a:r>
              <a:rPr lang="en-US" altLang="en-US" sz="2400" b="1" dirty="0">
                <a:solidFill>
                  <a:srgbClr val="10315C"/>
                </a:solidFill>
                <a:latin typeface="Poppins" panose="00000500000000000000" pitchFamily="2" charset="0"/>
                <a:cs typeface="Poppins" panose="00000500000000000000" pitchFamily="2" charset="0"/>
              </a:rPr>
              <a:t>3010 married males</a:t>
            </a:r>
            <a:r>
              <a:rPr lang="en-US" altLang="en-US" sz="2400" dirty="0">
                <a:solidFill>
                  <a:srgbClr val="10315C"/>
                </a:solidFill>
                <a:latin typeface="Poppins" panose="00000500000000000000" pitchFamily="2" charset="0"/>
                <a:cs typeface="Poppins" panose="00000500000000000000" pitchFamily="2" charset="0"/>
              </a:rPr>
              <a:t>, </a:t>
            </a:r>
            <a:r>
              <a:rPr lang="en-US" altLang="en-US" sz="2400" strike="sngStrike" dirty="0">
                <a:solidFill>
                  <a:srgbClr val="10315C"/>
                </a:solidFill>
                <a:latin typeface="Poppins" panose="00000500000000000000" pitchFamily="2" charset="0"/>
                <a:cs typeface="Poppins" panose="00000500000000000000" pitchFamily="2" charset="0"/>
              </a:rPr>
              <a:t>and 1400 young married persons. Finally, 600 of the policyholders are young married males</a:t>
            </a:r>
            <a:r>
              <a:rPr lang="en-US" altLang="en-US" sz="2400" b="1" dirty="0">
                <a:solidFill>
                  <a:srgbClr val="10315C"/>
                </a:solidFill>
                <a:latin typeface="Poppins" panose="00000500000000000000" pitchFamily="2" charset="0"/>
                <a:cs typeface="Poppins" panose="00000500000000000000" pitchFamily="2" charset="0"/>
              </a:rPr>
              <a:t>.</a:t>
            </a:r>
          </a:p>
          <a:p>
            <a:pPr algn="ctr">
              <a:lnSpc>
                <a:spcPts val="7140"/>
              </a:lnSpc>
            </a:pPr>
            <a:endParaRPr lang="en-US" sz="2400" dirty="0">
              <a:solidFill>
                <a:srgbClr val="10315C"/>
              </a:solidFill>
              <a:latin typeface="Poppins"/>
              <a:ea typeface="Poppins"/>
              <a:cs typeface="Poppins"/>
              <a:sym typeface="Poppins"/>
            </a:endParaRPr>
          </a:p>
        </p:txBody>
      </p:sp>
      <p:sp>
        <p:nvSpPr>
          <p:cNvPr id="20" name="TextBox 8">
            <a:extLst>
              <a:ext uri="{FF2B5EF4-FFF2-40B4-BE49-F238E27FC236}">
                <a16:creationId xmlns:a16="http://schemas.microsoft.com/office/drawing/2014/main" id="{DFB4FDDD-DC4F-5773-476D-E58F4FF44D95}"/>
              </a:ext>
            </a:extLst>
          </p:cNvPr>
          <p:cNvSpPr txBox="1"/>
          <p:nvPr/>
        </p:nvSpPr>
        <p:spPr>
          <a:xfrm>
            <a:off x="2286000" y="8380226"/>
            <a:ext cx="7878519" cy="738664"/>
          </a:xfrm>
          <a:prstGeom prst="rect">
            <a:avLst/>
          </a:prstGeom>
        </p:spPr>
        <p:txBody>
          <a:bodyPr wrap="square" lIns="0" tIns="0" rIns="0" bIns="0" rtlCol="0" anchor="t">
            <a:spAutoFit/>
          </a:bodyPr>
          <a:lstStyle/>
          <a:p>
            <a:pPr>
              <a:defRPr/>
            </a:pPr>
            <a:r>
              <a:rPr lang="en-US" altLang="en-US" sz="2400" dirty="0">
                <a:solidFill>
                  <a:srgbClr val="10315C"/>
                </a:solidFill>
                <a:latin typeface="Poppins" panose="00000500000000000000" pitchFamily="2" charset="0"/>
                <a:cs typeface="Poppins" panose="00000500000000000000" pitchFamily="2" charset="0"/>
              </a:rPr>
              <a:t>Calculate the probability of randomly selecting a policyholder who is </a:t>
            </a:r>
            <a:r>
              <a:rPr lang="en-US" altLang="en-US" sz="2400" b="1" dirty="0">
                <a:solidFill>
                  <a:srgbClr val="00CDFF"/>
                </a:solidFill>
                <a:latin typeface="Poppins" panose="00000500000000000000" pitchFamily="2" charset="0"/>
                <a:cs typeface="Poppins" panose="00000500000000000000" pitchFamily="2" charset="0"/>
              </a:rPr>
              <a:t>young</a:t>
            </a:r>
            <a:r>
              <a:rPr lang="en-US" altLang="en-US" sz="2400" dirty="0">
                <a:solidFill>
                  <a:srgbClr val="10315C"/>
                </a:solidFill>
                <a:latin typeface="Poppins" panose="00000500000000000000" pitchFamily="2" charset="0"/>
                <a:cs typeface="Poppins" panose="00000500000000000000" pitchFamily="2" charset="0"/>
              </a:rPr>
              <a:t>, </a:t>
            </a:r>
            <a:r>
              <a:rPr lang="en-US" altLang="en-US" sz="2400" b="1" dirty="0">
                <a:solidFill>
                  <a:srgbClr val="00CDFF"/>
                </a:solidFill>
                <a:latin typeface="Poppins" panose="00000500000000000000" pitchFamily="2" charset="0"/>
                <a:cs typeface="Poppins" panose="00000500000000000000" pitchFamily="2" charset="0"/>
              </a:rPr>
              <a:t>female</a:t>
            </a:r>
            <a:r>
              <a:rPr lang="en-US" altLang="en-US" sz="2400" dirty="0">
                <a:solidFill>
                  <a:srgbClr val="10315C"/>
                </a:solidFill>
                <a:latin typeface="Poppins" panose="00000500000000000000" pitchFamily="2" charset="0"/>
                <a:cs typeface="Poppins" panose="00000500000000000000" pitchFamily="2" charset="0"/>
              </a:rPr>
              <a:t>, and </a:t>
            </a:r>
            <a:r>
              <a:rPr lang="en-US" altLang="en-US" sz="2400" b="1" dirty="0">
                <a:solidFill>
                  <a:srgbClr val="00CDFF"/>
                </a:solidFill>
                <a:latin typeface="Poppins" panose="00000500000000000000" pitchFamily="2" charset="0"/>
                <a:cs typeface="Poppins" panose="00000500000000000000" pitchFamily="2" charset="0"/>
              </a:rPr>
              <a:t>single</a:t>
            </a:r>
            <a:r>
              <a:rPr lang="en-US" altLang="en-US" sz="2400" dirty="0">
                <a:solidFill>
                  <a:srgbClr val="10315C"/>
                </a:solidFill>
                <a:latin typeface="Poppins" panose="00000500000000000000" pitchFamily="2" charset="0"/>
                <a:cs typeface="Poppins" panose="00000500000000000000" pitchFamily="2" charset="0"/>
              </a:rPr>
              <a:t>.</a:t>
            </a:r>
          </a:p>
        </p:txBody>
      </p:sp>
      <p:sp>
        <p:nvSpPr>
          <p:cNvPr id="8" name="TextBox 8">
            <a:extLst>
              <a:ext uri="{FF2B5EF4-FFF2-40B4-BE49-F238E27FC236}">
                <a16:creationId xmlns:a16="http://schemas.microsoft.com/office/drawing/2014/main" id="{5E958118-5810-84E6-4AB7-3558A3EE808A}"/>
              </a:ext>
            </a:extLst>
          </p:cNvPr>
          <p:cNvSpPr txBox="1"/>
          <p:nvPr/>
        </p:nvSpPr>
        <p:spPr>
          <a:xfrm>
            <a:off x="327709" y="2395661"/>
            <a:ext cx="7444692" cy="769057"/>
          </a:xfrm>
          <a:prstGeom prst="rect">
            <a:avLst/>
          </a:prstGeom>
        </p:spPr>
        <p:txBody>
          <a:bodyPr wrap="square" lIns="0" tIns="0" rIns="0" bIns="0" rtlCol="0" anchor="t">
            <a:spAutoFit/>
          </a:bodyPr>
          <a:lstStyle/>
          <a:p>
            <a:pPr>
              <a:lnSpc>
                <a:spcPts val="7140"/>
              </a:lnSpc>
            </a:pPr>
            <a:r>
              <a:rPr lang="en-US" sz="2400" dirty="0">
                <a:solidFill>
                  <a:srgbClr val="10315C"/>
                </a:solidFill>
                <a:latin typeface="Poppins"/>
                <a:ea typeface="Poppins"/>
                <a:cs typeface="Poppins"/>
                <a:sym typeface="Poppins"/>
              </a:rPr>
              <a:t>. </a:t>
            </a:r>
          </a:p>
        </p:txBody>
      </p:sp>
      <p:sp>
        <p:nvSpPr>
          <p:cNvPr id="9" name="TextBox 8">
            <a:extLst>
              <a:ext uri="{FF2B5EF4-FFF2-40B4-BE49-F238E27FC236}">
                <a16:creationId xmlns:a16="http://schemas.microsoft.com/office/drawing/2014/main" id="{53DB6238-867B-B540-CB97-122AAFE5F053}"/>
              </a:ext>
            </a:extLst>
          </p:cNvPr>
          <p:cNvSpPr txBox="1"/>
          <p:nvPr/>
        </p:nvSpPr>
        <p:spPr>
          <a:xfrm>
            <a:off x="327709" y="2391011"/>
            <a:ext cx="7444692" cy="769057"/>
          </a:xfrm>
          <a:prstGeom prst="rect">
            <a:avLst/>
          </a:prstGeom>
        </p:spPr>
        <p:txBody>
          <a:bodyPr wrap="square" lIns="0" tIns="0" rIns="0" bIns="0" rtlCol="0" anchor="t">
            <a:spAutoFit/>
          </a:bodyPr>
          <a:lstStyle/>
          <a:p>
            <a:pPr>
              <a:lnSpc>
                <a:spcPts val="7140"/>
              </a:lnSpc>
            </a:pPr>
            <a:r>
              <a:rPr lang="en-US" sz="2400" dirty="0">
                <a:solidFill>
                  <a:srgbClr val="10315C"/>
                </a:solidFill>
                <a:latin typeface="Poppins"/>
                <a:ea typeface="Poppins"/>
                <a:cs typeface="Poppins"/>
                <a:sym typeface="Poppins"/>
              </a:rPr>
              <a:t>Each policyholder is classified as: </a:t>
            </a:r>
          </a:p>
        </p:txBody>
      </p:sp>
      <p:sp>
        <p:nvSpPr>
          <p:cNvPr id="22" name="Oval 21">
            <a:extLst>
              <a:ext uri="{FF2B5EF4-FFF2-40B4-BE49-F238E27FC236}">
                <a16:creationId xmlns:a16="http://schemas.microsoft.com/office/drawing/2014/main" id="{6A5D3DAA-6657-4BE7-A4E7-588D664899CF}"/>
              </a:ext>
            </a:extLst>
          </p:cNvPr>
          <p:cNvSpPr>
            <a:spLocks/>
          </p:cNvSpPr>
          <p:nvPr/>
        </p:nvSpPr>
        <p:spPr>
          <a:xfrm>
            <a:off x="12676463" y="3039316"/>
            <a:ext cx="3561238" cy="3634311"/>
          </a:xfrm>
          <a:prstGeom prst="ellipse">
            <a:avLst/>
          </a:prstGeom>
          <a:solidFill>
            <a:srgbClr val="00CDFF"/>
          </a:solidFill>
          <a:ln>
            <a:solidFill>
              <a:srgbClr val="57C1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CDFF"/>
              </a:solidFill>
              <a:latin typeface="Manrope" pitchFamily="2" charset="0"/>
            </a:endParaRPr>
          </a:p>
        </p:txBody>
      </p:sp>
      <p:sp>
        <p:nvSpPr>
          <p:cNvPr id="23" name="Oval 22">
            <a:extLst>
              <a:ext uri="{FF2B5EF4-FFF2-40B4-BE49-F238E27FC236}">
                <a16:creationId xmlns:a16="http://schemas.microsoft.com/office/drawing/2014/main" id="{44125813-9C71-8069-9686-86ABB94184B9}"/>
              </a:ext>
            </a:extLst>
          </p:cNvPr>
          <p:cNvSpPr>
            <a:spLocks/>
          </p:cNvSpPr>
          <p:nvPr/>
        </p:nvSpPr>
        <p:spPr>
          <a:xfrm>
            <a:off x="11353800" y="5069182"/>
            <a:ext cx="3561238" cy="3634311"/>
          </a:xfrm>
          <a:prstGeom prst="ellipse">
            <a:avLst/>
          </a:prstGeom>
          <a:solidFill>
            <a:schemeClr val="bg1"/>
          </a:solidFill>
          <a:ln>
            <a:solidFill>
              <a:srgbClr val="57C1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CDFF"/>
              </a:solidFill>
              <a:latin typeface="Manrope" pitchFamily="2" charset="0"/>
            </a:endParaRPr>
          </a:p>
        </p:txBody>
      </p:sp>
      <p:sp>
        <p:nvSpPr>
          <p:cNvPr id="24" name="Oval 23">
            <a:extLst>
              <a:ext uri="{FF2B5EF4-FFF2-40B4-BE49-F238E27FC236}">
                <a16:creationId xmlns:a16="http://schemas.microsoft.com/office/drawing/2014/main" id="{1CEDA7F5-6A4F-FA15-9B45-1F2E5F601CC7}"/>
              </a:ext>
            </a:extLst>
          </p:cNvPr>
          <p:cNvSpPr>
            <a:spLocks/>
          </p:cNvSpPr>
          <p:nvPr/>
        </p:nvSpPr>
        <p:spPr>
          <a:xfrm>
            <a:off x="13921366" y="5120867"/>
            <a:ext cx="3561238" cy="3634311"/>
          </a:xfrm>
          <a:prstGeom prst="ellipse">
            <a:avLst/>
          </a:prstGeom>
          <a:solidFill>
            <a:schemeClr val="bg1"/>
          </a:solidFill>
          <a:ln>
            <a:solidFill>
              <a:srgbClr val="57C1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anrope" pitchFamily="2" charset="0"/>
            </a:endParaRPr>
          </a:p>
        </p:txBody>
      </p:sp>
      <p:sp>
        <p:nvSpPr>
          <p:cNvPr id="25" name="Oval 24">
            <a:extLst>
              <a:ext uri="{FF2B5EF4-FFF2-40B4-BE49-F238E27FC236}">
                <a16:creationId xmlns:a16="http://schemas.microsoft.com/office/drawing/2014/main" id="{40C3D61B-B654-EBD9-1D9C-5559ECEF6FA7}"/>
              </a:ext>
            </a:extLst>
          </p:cNvPr>
          <p:cNvSpPr>
            <a:spLocks/>
          </p:cNvSpPr>
          <p:nvPr/>
        </p:nvSpPr>
        <p:spPr>
          <a:xfrm>
            <a:off x="12676463" y="3039316"/>
            <a:ext cx="3561238" cy="3634311"/>
          </a:xfrm>
          <a:prstGeom prst="ellipse">
            <a:avLst/>
          </a:prstGeom>
          <a:noFill/>
          <a:ln>
            <a:solidFill>
              <a:srgbClr val="57C1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anrope" pitchFamily="2" charset="0"/>
            </a:endParaRPr>
          </a:p>
        </p:txBody>
      </p:sp>
      <p:sp>
        <p:nvSpPr>
          <p:cNvPr id="26" name="Oval 25">
            <a:extLst>
              <a:ext uri="{FF2B5EF4-FFF2-40B4-BE49-F238E27FC236}">
                <a16:creationId xmlns:a16="http://schemas.microsoft.com/office/drawing/2014/main" id="{F65E60BC-75D0-1BFC-3A15-1DEB7D1ADDA2}"/>
              </a:ext>
            </a:extLst>
          </p:cNvPr>
          <p:cNvSpPr>
            <a:spLocks/>
          </p:cNvSpPr>
          <p:nvPr/>
        </p:nvSpPr>
        <p:spPr>
          <a:xfrm>
            <a:off x="11353800" y="5069182"/>
            <a:ext cx="3561238" cy="3634311"/>
          </a:xfrm>
          <a:prstGeom prst="ellipse">
            <a:avLst/>
          </a:prstGeom>
          <a:noFill/>
          <a:ln>
            <a:solidFill>
              <a:srgbClr val="57C1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anrope" pitchFamily="2" charset="0"/>
            </a:endParaRPr>
          </a:p>
        </p:txBody>
      </p:sp>
      <p:sp>
        <p:nvSpPr>
          <p:cNvPr id="27" name="Oval 26">
            <a:extLst>
              <a:ext uri="{FF2B5EF4-FFF2-40B4-BE49-F238E27FC236}">
                <a16:creationId xmlns:a16="http://schemas.microsoft.com/office/drawing/2014/main" id="{18209270-C42F-55AD-54B5-DCD962AA03D8}"/>
              </a:ext>
            </a:extLst>
          </p:cNvPr>
          <p:cNvSpPr>
            <a:spLocks/>
          </p:cNvSpPr>
          <p:nvPr/>
        </p:nvSpPr>
        <p:spPr>
          <a:xfrm>
            <a:off x="13888562" y="5120868"/>
            <a:ext cx="3561238" cy="3634311"/>
          </a:xfrm>
          <a:prstGeom prst="ellipse">
            <a:avLst/>
          </a:prstGeom>
          <a:noFill/>
          <a:ln>
            <a:solidFill>
              <a:srgbClr val="57C1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CDFF"/>
              </a:solidFill>
              <a:latin typeface="Manrope" pitchFamily="2" charset="0"/>
            </a:endParaRPr>
          </a:p>
        </p:txBody>
      </p:sp>
      <p:sp>
        <p:nvSpPr>
          <p:cNvPr id="30" name="TextBox 29">
            <a:extLst>
              <a:ext uri="{FF2B5EF4-FFF2-40B4-BE49-F238E27FC236}">
                <a16:creationId xmlns:a16="http://schemas.microsoft.com/office/drawing/2014/main" id="{08419FDB-06FD-7EE9-F81F-FCBE2C89D55B}"/>
              </a:ext>
            </a:extLst>
          </p:cNvPr>
          <p:cNvSpPr txBox="1"/>
          <p:nvPr/>
        </p:nvSpPr>
        <p:spPr>
          <a:xfrm>
            <a:off x="13888562" y="2517594"/>
            <a:ext cx="1503838" cy="400110"/>
          </a:xfrm>
          <a:prstGeom prst="rect">
            <a:avLst/>
          </a:prstGeom>
          <a:noFill/>
        </p:spPr>
        <p:txBody>
          <a:bodyPr wrap="square">
            <a:spAutoFit/>
          </a:bodyPr>
          <a:lstStyle/>
          <a:p>
            <a:r>
              <a:rPr lang="en-US" sz="2000" b="1" dirty="0">
                <a:solidFill>
                  <a:srgbClr val="10315C"/>
                </a:solidFill>
                <a:latin typeface="Poppins" panose="00000500000000000000" pitchFamily="2" charset="0"/>
                <a:cs typeface="Poppins" panose="00000500000000000000" pitchFamily="2" charset="0"/>
                <a:sym typeface="Poppins"/>
              </a:rPr>
              <a:t>Young</a:t>
            </a:r>
            <a:endParaRPr lang="en-GB" sz="2000" b="1" dirty="0">
              <a:solidFill>
                <a:srgbClr val="10315C"/>
              </a:solidFill>
            </a:endParaRPr>
          </a:p>
        </p:txBody>
      </p:sp>
      <p:sp>
        <p:nvSpPr>
          <p:cNvPr id="31" name="TextBox 30">
            <a:extLst>
              <a:ext uri="{FF2B5EF4-FFF2-40B4-BE49-F238E27FC236}">
                <a16:creationId xmlns:a16="http://schemas.microsoft.com/office/drawing/2014/main" id="{1050FBD9-5EE0-3A10-E82E-793E1707C545}"/>
              </a:ext>
            </a:extLst>
          </p:cNvPr>
          <p:cNvSpPr txBox="1"/>
          <p:nvPr/>
        </p:nvSpPr>
        <p:spPr>
          <a:xfrm>
            <a:off x="11062061" y="8265613"/>
            <a:ext cx="1503838" cy="400110"/>
          </a:xfrm>
          <a:prstGeom prst="rect">
            <a:avLst/>
          </a:prstGeom>
          <a:noFill/>
        </p:spPr>
        <p:txBody>
          <a:bodyPr wrap="square">
            <a:spAutoFit/>
          </a:bodyPr>
          <a:lstStyle/>
          <a:p>
            <a:r>
              <a:rPr lang="en-US" sz="2000" b="1" dirty="0">
                <a:solidFill>
                  <a:srgbClr val="10315C"/>
                </a:solidFill>
                <a:latin typeface="Poppins" panose="00000500000000000000" pitchFamily="2" charset="0"/>
                <a:cs typeface="Poppins" panose="00000500000000000000" pitchFamily="2" charset="0"/>
                <a:sym typeface="Poppins"/>
              </a:rPr>
              <a:t>Male</a:t>
            </a:r>
            <a:endParaRPr lang="en-GB" sz="2000" b="1" dirty="0">
              <a:solidFill>
                <a:srgbClr val="10315C"/>
              </a:solidFill>
            </a:endParaRPr>
          </a:p>
        </p:txBody>
      </p:sp>
      <p:sp>
        <p:nvSpPr>
          <p:cNvPr id="32" name="TextBox 31">
            <a:extLst>
              <a:ext uri="{FF2B5EF4-FFF2-40B4-BE49-F238E27FC236}">
                <a16:creationId xmlns:a16="http://schemas.microsoft.com/office/drawing/2014/main" id="{84E6A5A5-EE7F-8B00-37A3-5A43E5D1F118}"/>
              </a:ext>
            </a:extLst>
          </p:cNvPr>
          <p:cNvSpPr txBox="1"/>
          <p:nvPr/>
        </p:nvSpPr>
        <p:spPr>
          <a:xfrm>
            <a:off x="17015322" y="8215990"/>
            <a:ext cx="1503838" cy="400110"/>
          </a:xfrm>
          <a:prstGeom prst="rect">
            <a:avLst/>
          </a:prstGeom>
          <a:noFill/>
        </p:spPr>
        <p:txBody>
          <a:bodyPr wrap="square">
            <a:spAutoFit/>
          </a:bodyPr>
          <a:lstStyle/>
          <a:p>
            <a:r>
              <a:rPr lang="en-US" sz="2000" b="1" dirty="0">
                <a:solidFill>
                  <a:srgbClr val="10315C"/>
                </a:solidFill>
                <a:latin typeface="Poppins" panose="00000500000000000000" pitchFamily="2" charset="0"/>
                <a:cs typeface="Poppins" panose="00000500000000000000" pitchFamily="2" charset="0"/>
                <a:sym typeface="Poppins"/>
              </a:rPr>
              <a:t>Married</a:t>
            </a:r>
            <a:endParaRPr lang="en-GB" sz="2000" b="1" dirty="0">
              <a:solidFill>
                <a:srgbClr val="10315C"/>
              </a:solidFill>
            </a:endParaRPr>
          </a:p>
        </p:txBody>
      </p:sp>
      <p:sp>
        <p:nvSpPr>
          <p:cNvPr id="10" name="TextBox 9">
            <a:extLst>
              <a:ext uri="{FF2B5EF4-FFF2-40B4-BE49-F238E27FC236}">
                <a16:creationId xmlns:a16="http://schemas.microsoft.com/office/drawing/2014/main" id="{9DA44269-398B-A0EB-9949-701AC0BDDF0C}"/>
              </a:ext>
            </a:extLst>
          </p:cNvPr>
          <p:cNvSpPr txBox="1"/>
          <p:nvPr/>
        </p:nvSpPr>
        <p:spPr>
          <a:xfrm>
            <a:off x="14097043" y="6121166"/>
            <a:ext cx="1503838" cy="400110"/>
          </a:xfrm>
          <a:prstGeom prst="rect">
            <a:avLst/>
          </a:prstGeom>
          <a:noFill/>
        </p:spPr>
        <p:txBody>
          <a:bodyPr wrap="square">
            <a:spAutoFit/>
          </a:bodyPr>
          <a:lstStyle/>
          <a:p>
            <a:r>
              <a:rPr lang="en-US" sz="2000" b="1" dirty="0">
                <a:solidFill>
                  <a:srgbClr val="10315C"/>
                </a:solidFill>
                <a:latin typeface="Poppins" panose="00000500000000000000" pitchFamily="2" charset="0"/>
                <a:cs typeface="Poppins" panose="00000500000000000000" pitchFamily="2" charset="0"/>
                <a:sym typeface="Poppins"/>
              </a:rPr>
              <a:t>600</a:t>
            </a:r>
            <a:endParaRPr lang="en-GB" sz="2000" b="1" dirty="0">
              <a:solidFill>
                <a:srgbClr val="10315C"/>
              </a:solidFill>
            </a:endParaRPr>
          </a:p>
        </p:txBody>
      </p:sp>
      <p:sp>
        <p:nvSpPr>
          <p:cNvPr id="12" name="TextBox 11">
            <a:extLst>
              <a:ext uri="{FF2B5EF4-FFF2-40B4-BE49-F238E27FC236}">
                <a16:creationId xmlns:a16="http://schemas.microsoft.com/office/drawing/2014/main" id="{E5285650-D6D4-B333-08DB-40F545FF93BD}"/>
              </a:ext>
            </a:extLst>
          </p:cNvPr>
          <p:cNvSpPr txBox="1"/>
          <p:nvPr/>
        </p:nvSpPr>
        <p:spPr>
          <a:xfrm>
            <a:off x="14986109" y="5525289"/>
            <a:ext cx="1503838" cy="400110"/>
          </a:xfrm>
          <a:prstGeom prst="rect">
            <a:avLst/>
          </a:prstGeom>
          <a:noFill/>
        </p:spPr>
        <p:txBody>
          <a:bodyPr wrap="square">
            <a:spAutoFit/>
          </a:bodyPr>
          <a:lstStyle/>
          <a:p>
            <a:r>
              <a:rPr lang="en-US" sz="2000" b="1" dirty="0">
                <a:solidFill>
                  <a:srgbClr val="10315C"/>
                </a:solidFill>
                <a:latin typeface="Poppins" panose="00000500000000000000" pitchFamily="2" charset="0"/>
                <a:cs typeface="Poppins" panose="00000500000000000000" pitchFamily="2" charset="0"/>
                <a:sym typeface="Poppins"/>
              </a:rPr>
              <a:t>800</a:t>
            </a:r>
            <a:endParaRPr lang="en-GB" sz="2000" b="1" dirty="0">
              <a:solidFill>
                <a:srgbClr val="10315C"/>
              </a:solidFill>
            </a:endParaRPr>
          </a:p>
        </p:txBody>
      </p:sp>
      <p:sp>
        <p:nvSpPr>
          <p:cNvPr id="15" name="TextBox 14">
            <a:extLst>
              <a:ext uri="{FF2B5EF4-FFF2-40B4-BE49-F238E27FC236}">
                <a16:creationId xmlns:a16="http://schemas.microsoft.com/office/drawing/2014/main" id="{4EC219BB-600B-9959-1623-0D638116ABEF}"/>
              </a:ext>
            </a:extLst>
          </p:cNvPr>
          <p:cNvSpPr txBox="1"/>
          <p:nvPr/>
        </p:nvSpPr>
        <p:spPr>
          <a:xfrm>
            <a:off x="13188670" y="5537275"/>
            <a:ext cx="1503838" cy="400110"/>
          </a:xfrm>
          <a:prstGeom prst="rect">
            <a:avLst/>
          </a:prstGeom>
          <a:noFill/>
        </p:spPr>
        <p:txBody>
          <a:bodyPr wrap="square">
            <a:spAutoFit/>
          </a:bodyPr>
          <a:lstStyle/>
          <a:p>
            <a:r>
              <a:rPr lang="en-US" sz="2000" b="1" dirty="0">
                <a:solidFill>
                  <a:srgbClr val="10315C"/>
                </a:solidFill>
                <a:latin typeface="Poppins" panose="00000500000000000000" pitchFamily="2" charset="0"/>
                <a:cs typeface="Poppins" panose="00000500000000000000" pitchFamily="2" charset="0"/>
                <a:sym typeface="Poppins"/>
              </a:rPr>
              <a:t>720</a:t>
            </a:r>
            <a:endParaRPr lang="en-GB" sz="2000" b="1" dirty="0">
              <a:solidFill>
                <a:srgbClr val="10315C"/>
              </a:solidFill>
            </a:endParaRPr>
          </a:p>
        </p:txBody>
      </p:sp>
    </p:spTree>
    <p:extLst>
      <p:ext uri="{BB962C8B-B14F-4D97-AF65-F5344CB8AC3E}">
        <p14:creationId xmlns:p14="http://schemas.microsoft.com/office/powerpoint/2010/main" val="1994626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2225231"/>
            <a:chOff x="0" y="0"/>
            <a:chExt cx="4994711" cy="586069"/>
          </a:xfrm>
        </p:grpSpPr>
        <p:sp>
          <p:nvSpPr>
            <p:cNvPr id="3" name="Freeform 3"/>
            <p:cNvSpPr/>
            <p:nvPr/>
          </p:nvSpPr>
          <p:spPr>
            <a:xfrm>
              <a:off x="0" y="0"/>
              <a:ext cx="4994711" cy="586069"/>
            </a:xfrm>
            <a:custGeom>
              <a:avLst/>
              <a:gdLst/>
              <a:ahLst/>
              <a:cxnLst/>
              <a:rect l="l" t="t" r="r" b="b"/>
              <a:pathLst>
                <a:path w="4994711" h="586069">
                  <a:moveTo>
                    <a:pt x="0" y="0"/>
                  </a:moveTo>
                  <a:lnTo>
                    <a:pt x="4994711" y="0"/>
                  </a:lnTo>
                  <a:lnTo>
                    <a:pt x="4994711" y="586069"/>
                  </a:lnTo>
                  <a:lnTo>
                    <a:pt x="0" y="586069"/>
                  </a:lnTo>
                  <a:close/>
                </a:path>
              </a:pathLst>
            </a:custGeom>
            <a:solidFill>
              <a:srgbClr val="F27349"/>
            </a:solidFill>
          </p:spPr>
          <p:txBody>
            <a:bodyPr/>
            <a:lstStyle/>
            <a:p>
              <a:endParaRPr lang="en-GB" dirty="0"/>
            </a:p>
          </p:txBody>
        </p:sp>
        <p:sp>
          <p:nvSpPr>
            <p:cNvPr id="4" name="TextBox 4"/>
            <p:cNvSpPr txBox="1"/>
            <p:nvPr/>
          </p:nvSpPr>
          <p:spPr>
            <a:xfrm>
              <a:off x="0" y="-38100"/>
              <a:ext cx="4994711" cy="624169"/>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0" y="1995176"/>
            <a:ext cx="18536649" cy="276467"/>
            <a:chOff x="0" y="0"/>
            <a:chExt cx="5311101" cy="60591"/>
          </a:xfrm>
        </p:grpSpPr>
        <p:sp>
          <p:nvSpPr>
            <p:cNvPr id="6" name="Freeform 6"/>
            <p:cNvSpPr/>
            <p:nvPr/>
          </p:nvSpPr>
          <p:spPr>
            <a:xfrm>
              <a:off x="0" y="0"/>
              <a:ext cx="5311101" cy="60591"/>
            </a:xfrm>
            <a:custGeom>
              <a:avLst/>
              <a:gdLst/>
              <a:ahLst/>
              <a:cxnLst/>
              <a:rect l="l" t="t" r="r" b="b"/>
              <a:pathLst>
                <a:path w="5311101" h="60591">
                  <a:moveTo>
                    <a:pt x="0" y="0"/>
                  </a:moveTo>
                  <a:lnTo>
                    <a:pt x="5311101" y="0"/>
                  </a:lnTo>
                  <a:lnTo>
                    <a:pt x="5311101" y="60591"/>
                  </a:lnTo>
                  <a:lnTo>
                    <a:pt x="0" y="60591"/>
                  </a:lnTo>
                  <a:close/>
                </a:path>
              </a:pathLst>
            </a:custGeom>
            <a:solidFill>
              <a:srgbClr val="10315C"/>
            </a:solidFill>
          </p:spPr>
          <p:txBody>
            <a:bodyPr/>
            <a:lstStyle/>
            <a:p>
              <a:endParaRPr lang="en-GB"/>
            </a:p>
          </p:txBody>
        </p:sp>
        <p:sp>
          <p:nvSpPr>
            <p:cNvPr id="7" name="TextBox 7"/>
            <p:cNvSpPr txBox="1"/>
            <p:nvPr/>
          </p:nvSpPr>
          <p:spPr>
            <a:xfrm>
              <a:off x="0" y="-38100"/>
              <a:ext cx="5311101" cy="98691"/>
            </a:xfrm>
            <a:prstGeom prst="rect">
              <a:avLst/>
            </a:prstGeom>
          </p:spPr>
          <p:txBody>
            <a:bodyPr lIns="50800" tIns="50800" rIns="50800" bIns="50800" rtlCol="0" anchor="ctr"/>
            <a:lstStyle/>
            <a:p>
              <a:pPr algn="ctr">
                <a:lnSpc>
                  <a:spcPts val="2659"/>
                </a:lnSpc>
              </a:pPr>
              <a:endParaRPr/>
            </a:p>
          </p:txBody>
        </p:sp>
      </p:grpSp>
      <p:pic>
        <p:nvPicPr>
          <p:cNvPr id="11" name="Picture 10" descr="Blue text on a black background&#10;&#10;Description automatically generated">
            <a:extLst>
              <a:ext uri="{FF2B5EF4-FFF2-40B4-BE49-F238E27FC236}">
                <a16:creationId xmlns:a16="http://schemas.microsoft.com/office/drawing/2014/main" id="{EBC570D3-A065-6D18-C3F4-4753DD3625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48958" y="9126199"/>
            <a:ext cx="2084247" cy="1004607"/>
          </a:xfrm>
          <a:prstGeom prst="rect">
            <a:avLst/>
          </a:prstGeom>
        </p:spPr>
      </p:pic>
      <p:sp>
        <p:nvSpPr>
          <p:cNvPr id="13" name="TextBox 12">
            <a:extLst>
              <a:ext uri="{FF2B5EF4-FFF2-40B4-BE49-F238E27FC236}">
                <a16:creationId xmlns:a16="http://schemas.microsoft.com/office/drawing/2014/main" id="{758B241C-B45E-4D60-9B26-C7E061545928}"/>
              </a:ext>
            </a:extLst>
          </p:cNvPr>
          <p:cNvSpPr txBox="1"/>
          <p:nvPr/>
        </p:nvSpPr>
        <p:spPr>
          <a:xfrm>
            <a:off x="-3342993" y="9236972"/>
            <a:ext cx="10079830" cy="893834"/>
          </a:xfrm>
          <a:prstGeom prst="rect">
            <a:avLst/>
          </a:prstGeom>
          <a:noFill/>
        </p:spPr>
        <p:txBody>
          <a:bodyPr wrap="square">
            <a:spAutoFit/>
          </a:bodyPr>
          <a:lstStyle/>
          <a:p>
            <a:pPr marL="0" lvl="0" indent="0" algn="ctr">
              <a:lnSpc>
                <a:spcPts val="6999"/>
              </a:lnSpc>
              <a:spcBef>
                <a:spcPct val="0"/>
              </a:spcBef>
            </a:pPr>
            <a:r>
              <a:rPr lang="en-US" sz="5000" dirty="0">
                <a:solidFill>
                  <a:srgbClr val="00CDFF"/>
                </a:solidFill>
                <a:latin typeface="Barlow"/>
                <a:ea typeface="Barlow"/>
                <a:cs typeface="Barlow"/>
                <a:sym typeface="Barlow"/>
              </a:rPr>
              <a:t>5 Minutes</a:t>
            </a:r>
          </a:p>
        </p:txBody>
      </p:sp>
      <p:sp>
        <p:nvSpPr>
          <p:cNvPr id="14" name="TextBox 10">
            <a:extLst>
              <a:ext uri="{FF2B5EF4-FFF2-40B4-BE49-F238E27FC236}">
                <a16:creationId xmlns:a16="http://schemas.microsoft.com/office/drawing/2014/main" id="{445271E1-7F01-2367-EA42-F101F5569D32}"/>
              </a:ext>
            </a:extLst>
          </p:cNvPr>
          <p:cNvSpPr txBox="1"/>
          <p:nvPr/>
        </p:nvSpPr>
        <p:spPr>
          <a:xfrm>
            <a:off x="1028700" y="485553"/>
            <a:ext cx="16230600" cy="1075936"/>
          </a:xfrm>
          <a:prstGeom prst="rect">
            <a:avLst/>
          </a:prstGeom>
        </p:spPr>
        <p:txBody>
          <a:bodyPr lIns="0" tIns="0" rIns="0" bIns="0" rtlCol="0" anchor="t">
            <a:spAutoFit/>
          </a:bodyPr>
          <a:lstStyle/>
          <a:p>
            <a:pPr marL="0" lvl="0" indent="0" algn="l">
              <a:lnSpc>
                <a:spcPts val="9379"/>
              </a:lnSpc>
              <a:spcBef>
                <a:spcPct val="0"/>
              </a:spcBef>
            </a:pPr>
            <a:r>
              <a:rPr lang="en-US" sz="6699" dirty="0">
                <a:solidFill>
                  <a:srgbClr val="FFFFFF"/>
                </a:solidFill>
                <a:latin typeface="Barlow"/>
                <a:ea typeface="Barlow"/>
                <a:cs typeface="Barlow"/>
                <a:sym typeface="Barlow"/>
              </a:rPr>
              <a:t>Probability: Tripple Venn Diagram</a:t>
            </a:r>
          </a:p>
        </p:txBody>
      </p:sp>
      <p:sp>
        <p:nvSpPr>
          <p:cNvPr id="16" name="TextBox 8">
            <a:extLst>
              <a:ext uri="{FF2B5EF4-FFF2-40B4-BE49-F238E27FC236}">
                <a16:creationId xmlns:a16="http://schemas.microsoft.com/office/drawing/2014/main" id="{D3E3A487-542C-5695-60A0-26BA21CE84AA}"/>
              </a:ext>
            </a:extLst>
          </p:cNvPr>
          <p:cNvSpPr txBox="1"/>
          <p:nvPr/>
        </p:nvSpPr>
        <p:spPr>
          <a:xfrm>
            <a:off x="327708" y="2046487"/>
            <a:ext cx="8767355" cy="769057"/>
          </a:xfrm>
          <a:prstGeom prst="rect">
            <a:avLst/>
          </a:prstGeom>
        </p:spPr>
        <p:txBody>
          <a:bodyPr wrap="square" lIns="0" tIns="0" rIns="0" bIns="0" rtlCol="0" anchor="t">
            <a:spAutoFit/>
          </a:bodyPr>
          <a:lstStyle/>
          <a:p>
            <a:pPr>
              <a:lnSpc>
                <a:spcPts val="7140"/>
              </a:lnSpc>
            </a:pPr>
            <a:r>
              <a:rPr lang="en-US" sz="2400" dirty="0">
                <a:solidFill>
                  <a:srgbClr val="10315C"/>
                </a:solidFill>
                <a:latin typeface="Poppins"/>
                <a:ea typeface="Poppins"/>
                <a:cs typeface="Poppins"/>
                <a:sym typeface="Poppins"/>
              </a:rPr>
              <a:t>An insurance company has </a:t>
            </a:r>
            <a:r>
              <a:rPr lang="en-US" sz="2400" b="1" dirty="0">
                <a:solidFill>
                  <a:srgbClr val="10315C"/>
                </a:solidFill>
                <a:latin typeface="Poppins"/>
                <a:ea typeface="Poppins"/>
                <a:cs typeface="Poppins"/>
                <a:sym typeface="Poppins"/>
              </a:rPr>
              <a:t>10,000</a:t>
            </a:r>
            <a:r>
              <a:rPr lang="en-US" sz="2400" dirty="0">
                <a:solidFill>
                  <a:srgbClr val="10315C"/>
                </a:solidFill>
                <a:latin typeface="Poppins"/>
                <a:ea typeface="Poppins"/>
                <a:cs typeface="Poppins"/>
                <a:sym typeface="Poppins"/>
              </a:rPr>
              <a:t> policyholders. </a:t>
            </a:r>
          </a:p>
        </p:txBody>
      </p:sp>
      <p:sp>
        <p:nvSpPr>
          <p:cNvPr id="19" name="TextBox 8">
            <a:extLst>
              <a:ext uri="{FF2B5EF4-FFF2-40B4-BE49-F238E27FC236}">
                <a16:creationId xmlns:a16="http://schemas.microsoft.com/office/drawing/2014/main" id="{24FC6617-FAFD-6F63-83B6-803D8609AF53}"/>
              </a:ext>
            </a:extLst>
          </p:cNvPr>
          <p:cNvSpPr txBox="1"/>
          <p:nvPr/>
        </p:nvSpPr>
        <p:spPr>
          <a:xfrm>
            <a:off x="340201" y="2705667"/>
            <a:ext cx="10266951" cy="4411079"/>
          </a:xfrm>
          <a:prstGeom prst="rect">
            <a:avLst/>
          </a:prstGeom>
        </p:spPr>
        <p:txBody>
          <a:bodyPr wrap="square" lIns="0" tIns="0" rIns="0" bIns="0" rtlCol="0" anchor="t">
            <a:spAutoFit/>
          </a:bodyPr>
          <a:lstStyle/>
          <a:p>
            <a:pPr>
              <a:lnSpc>
                <a:spcPts val="7140"/>
              </a:lnSpc>
            </a:pPr>
            <a:r>
              <a:rPr lang="en-US" sz="2400" dirty="0">
                <a:solidFill>
                  <a:srgbClr val="10315C"/>
                </a:solidFill>
                <a:latin typeface="Poppins"/>
                <a:ea typeface="Poppins"/>
                <a:cs typeface="Poppins"/>
                <a:sym typeface="Poppins"/>
              </a:rPr>
              <a:t>Of these </a:t>
            </a:r>
            <a:r>
              <a:rPr lang="en-US" sz="2400" dirty="0">
                <a:solidFill>
                  <a:srgbClr val="10315C"/>
                </a:solidFill>
                <a:latin typeface="Poppins" panose="00000500000000000000" pitchFamily="2" charset="0"/>
                <a:ea typeface="Poppins"/>
                <a:cs typeface="Poppins" panose="00000500000000000000" pitchFamily="2" charset="0"/>
                <a:sym typeface="Poppins"/>
              </a:rPr>
              <a:t>policyholders, </a:t>
            </a:r>
            <a:r>
              <a:rPr lang="en-US" sz="2400" b="1" dirty="0">
                <a:solidFill>
                  <a:srgbClr val="10315C"/>
                </a:solidFill>
                <a:latin typeface="Poppins" panose="00000500000000000000" pitchFamily="2" charset="0"/>
                <a:ea typeface="Poppins"/>
                <a:cs typeface="Poppins" panose="00000500000000000000" pitchFamily="2" charset="0"/>
                <a:sym typeface="Poppins"/>
              </a:rPr>
              <a:t>3000 are young</a:t>
            </a:r>
            <a:r>
              <a:rPr lang="en-US" sz="2400" dirty="0">
                <a:solidFill>
                  <a:srgbClr val="10315C"/>
                </a:solidFill>
                <a:latin typeface="Poppins" panose="00000500000000000000" pitchFamily="2" charset="0"/>
                <a:ea typeface="Poppins"/>
                <a:cs typeface="Poppins" panose="00000500000000000000" pitchFamily="2" charset="0"/>
                <a:sym typeface="Poppins"/>
              </a:rPr>
              <a:t>, 4600 are male and 7000 are married. The policyholders can </a:t>
            </a:r>
            <a:r>
              <a:rPr lang="en-US" altLang="en-US" sz="2400" dirty="0">
                <a:solidFill>
                  <a:srgbClr val="10315C"/>
                </a:solidFill>
                <a:latin typeface="Poppins" panose="00000500000000000000" pitchFamily="2" charset="0"/>
                <a:cs typeface="Poppins" panose="00000500000000000000" pitchFamily="2" charset="0"/>
              </a:rPr>
              <a:t>also be classified as 1320 young males, </a:t>
            </a:r>
            <a:r>
              <a:rPr lang="en-US" altLang="en-US" sz="2400" strike="sngStrike" dirty="0">
                <a:solidFill>
                  <a:srgbClr val="10315C"/>
                </a:solidFill>
                <a:latin typeface="Poppins" panose="00000500000000000000" pitchFamily="2" charset="0"/>
                <a:cs typeface="Poppins" panose="00000500000000000000" pitchFamily="2" charset="0"/>
              </a:rPr>
              <a:t>3010 married males, and 1400 young married persons. Finally, 600 of the policyholders are young married males</a:t>
            </a:r>
            <a:r>
              <a:rPr lang="en-US" altLang="en-US" sz="2400" b="1" dirty="0">
                <a:solidFill>
                  <a:srgbClr val="10315C"/>
                </a:solidFill>
                <a:latin typeface="Poppins" panose="00000500000000000000" pitchFamily="2" charset="0"/>
                <a:cs typeface="Poppins" panose="00000500000000000000" pitchFamily="2" charset="0"/>
              </a:rPr>
              <a:t>.</a:t>
            </a:r>
          </a:p>
          <a:p>
            <a:pPr algn="ctr">
              <a:lnSpc>
                <a:spcPts val="7140"/>
              </a:lnSpc>
            </a:pPr>
            <a:endParaRPr lang="en-US" sz="2400" dirty="0">
              <a:solidFill>
                <a:srgbClr val="10315C"/>
              </a:solidFill>
              <a:latin typeface="Poppins"/>
              <a:ea typeface="Poppins"/>
              <a:cs typeface="Poppins"/>
              <a:sym typeface="Poppins"/>
            </a:endParaRPr>
          </a:p>
        </p:txBody>
      </p:sp>
      <p:sp>
        <p:nvSpPr>
          <p:cNvPr id="20" name="TextBox 8">
            <a:extLst>
              <a:ext uri="{FF2B5EF4-FFF2-40B4-BE49-F238E27FC236}">
                <a16:creationId xmlns:a16="http://schemas.microsoft.com/office/drawing/2014/main" id="{DFB4FDDD-DC4F-5773-476D-E58F4FF44D95}"/>
              </a:ext>
            </a:extLst>
          </p:cNvPr>
          <p:cNvSpPr txBox="1"/>
          <p:nvPr/>
        </p:nvSpPr>
        <p:spPr>
          <a:xfrm>
            <a:off x="479871" y="6688088"/>
            <a:ext cx="7878519" cy="1107996"/>
          </a:xfrm>
          <a:prstGeom prst="rect">
            <a:avLst/>
          </a:prstGeom>
        </p:spPr>
        <p:txBody>
          <a:bodyPr wrap="square" lIns="0" tIns="0" rIns="0" bIns="0" rtlCol="0" anchor="t">
            <a:spAutoFit/>
          </a:bodyPr>
          <a:lstStyle/>
          <a:p>
            <a:pPr>
              <a:defRPr/>
            </a:pPr>
            <a:r>
              <a:rPr lang="en-US" altLang="en-US" sz="2400" dirty="0">
                <a:solidFill>
                  <a:srgbClr val="10315C"/>
                </a:solidFill>
                <a:latin typeface="Poppins" panose="00000500000000000000" pitchFamily="2" charset="0"/>
                <a:cs typeface="Poppins" panose="00000500000000000000" pitchFamily="2" charset="0"/>
              </a:rPr>
              <a:t>Calculate the probability of randomly selecting a policyholder who is </a:t>
            </a:r>
            <a:r>
              <a:rPr lang="en-US" altLang="en-US" sz="2400" b="1" dirty="0">
                <a:solidFill>
                  <a:srgbClr val="00CDFF"/>
                </a:solidFill>
                <a:latin typeface="Poppins" panose="00000500000000000000" pitchFamily="2" charset="0"/>
                <a:cs typeface="Poppins" panose="00000500000000000000" pitchFamily="2" charset="0"/>
              </a:rPr>
              <a:t>young</a:t>
            </a:r>
            <a:r>
              <a:rPr lang="en-US" altLang="en-US" sz="2400" dirty="0">
                <a:solidFill>
                  <a:srgbClr val="10315C"/>
                </a:solidFill>
                <a:latin typeface="Poppins" panose="00000500000000000000" pitchFamily="2" charset="0"/>
                <a:cs typeface="Poppins" panose="00000500000000000000" pitchFamily="2" charset="0"/>
              </a:rPr>
              <a:t>, </a:t>
            </a:r>
            <a:r>
              <a:rPr lang="en-US" altLang="en-US" sz="2400" b="1" dirty="0">
                <a:solidFill>
                  <a:srgbClr val="00CDFF"/>
                </a:solidFill>
                <a:latin typeface="Poppins" panose="00000500000000000000" pitchFamily="2" charset="0"/>
                <a:cs typeface="Poppins" panose="00000500000000000000" pitchFamily="2" charset="0"/>
              </a:rPr>
              <a:t>female</a:t>
            </a:r>
            <a:r>
              <a:rPr lang="en-US" altLang="en-US" sz="2400" dirty="0">
                <a:solidFill>
                  <a:srgbClr val="10315C"/>
                </a:solidFill>
                <a:latin typeface="Poppins" panose="00000500000000000000" pitchFamily="2" charset="0"/>
                <a:cs typeface="Poppins" panose="00000500000000000000" pitchFamily="2" charset="0"/>
              </a:rPr>
              <a:t>, and </a:t>
            </a:r>
            <a:r>
              <a:rPr lang="en-US" altLang="en-US" sz="2400" b="1" dirty="0">
                <a:solidFill>
                  <a:srgbClr val="00CDFF"/>
                </a:solidFill>
                <a:latin typeface="Poppins" panose="00000500000000000000" pitchFamily="2" charset="0"/>
                <a:cs typeface="Poppins" panose="00000500000000000000" pitchFamily="2" charset="0"/>
              </a:rPr>
              <a:t>single</a:t>
            </a:r>
            <a:r>
              <a:rPr lang="en-US" altLang="en-US" sz="2400" dirty="0">
                <a:solidFill>
                  <a:srgbClr val="10315C"/>
                </a:solidFill>
                <a:latin typeface="Poppins" panose="00000500000000000000" pitchFamily="2" charset="0"/>
                <a:cs typeface="Poppins" panose="00000500000000000000" pitchFamily="2" charset="0"/>
              </a:rPr>
              <a:t>.</a:t>
            </a:r>
          </a:p>
          <a:p>
            <a:pPr>
              <a:defRPr/>
            </a:pPr>
            <a:endParaRPr lang="en-US" altLang="en-US" sz="2400" dirty="0">
              <a:solidFill>
                <a:srgbClr val="10315C"/>
              </a:solidFill>
              <a:latin typeface="Poppins" panose="00000500000000000000" pitchFamily="2" charset="0"/>
              <a:cs typeface="Poppins" panose="00000500000000000000" pitchFamily="2" charset="0"/>
            </a:endParaRPr>
          </a:p>
        </p:txBody>
      </p:sp>
      <p:sp>
        <p:nvSpPr>
          <p:cNvPr id="8" name="TextBox 8">
            <a:extLst>
              <a:ext uri="{FF2B5EF4-FFF2-40B4-BE49-F238E27FC236}">
                <a16:creationId xmlns:a16="http://schemas.microsoft.com/office/drawing/2014/main" id="{5E958118-5810-84E6-4AB7-3558A3EE808A}"/>
              </a:ext>
            </a:extLst>
          </p:cNvPr>
          <p:cNvSpPr txBox="1"/>
          <p:nvPr/>
        </p:nvSpPr>
        <p:spPr>
          <a:xfrm>
            <a:off x="327709" y="2395661"/>
            <a:ext cx="7444692" cy="769057"/>
          </a:xfrm>
          <a:prstGeom prst="rect">
            <a:avLst/>
          </a:prstGeom>
        </p:spPr>
        <p:txBody>
          <a:bodyPr wrap="square" lIns="0" tIns="0" rIns="0" bIns="0" rtlCol="0" anchor="t">
            <a:spAutoFit/>
          </a:bodyPr>
          <a:lstStyle/>
          <a:p>
            <a:pPr>
              <a:lnSpc>
                <a:spcPts val="7140"/>
              </a:lnSpc>
            </a:pPr>
            <a:r>
              <a:rPr lang="en-US" sz="2400" dirty="0">
                <a:solidFill>
                  <a:srgbClr val="10315C"/>
                </a:solidFill>
                <a:latin typeface="Poppins"/>
                <a:ea typeface="Poppins"/>
                <a:cs typeface="Poppins"/>
                <a:sym typeface="Poppins"/>
              </a:rPr>
              <a:t> </a:t>
            </a:r>
          </a:p>
        </p:txBody>
      </p:sp>
      <p:sp>
        <p:nvSpPr>
          <p:cNvPr id="22" name="Oval 21">
            <a:extLst>
              <a:ext uri="{FF2B5EF4-FFF2-40B4-BE49-F238E27FC236}">
                <a16:creationId xmlns:a16="http://schemas.microsoft.com/office/drawing/2014/main" id="{6A5D3DAA-6657-4BE7-A4E7-588D664899CF}"/>
              </a:ext>
            </a:extLst>
          </p:cNvPr>
          <p:cNvSpPr>
            <a:spLocks/>
          </p:cNvSpPr>
          <p:nvPr/>
        </p:nvSpPr>
        <p:spPr>
          <a:xfrm>
            <a:off x="12676463" y="3039316"/>
            <a:ext cx="3561238" cy="3634311"/>
          </a:xfrm>
          <a:prstGeom prst="ellipse">
            <a:avLst/>
          </a:prstGeom>
          <a:solidFill>
            <a:srgbClr val="00CDFF"/>
          </a:solidFill>
          <a:ln>
            <a:solidFill>
              <a:srgbClr val="57C1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CDFF"/>
              </a:solidFill>
              <a:latin typeface="Manrope" pitchFamily="2" charset="0"/>
            </a:endParaRPr>
          </a:p>
        </p:txBody>
      </p:sp>
      <p:sp>
        <p:nvSpPr>
          <p:cNvPr id="23" name="Oval 22">
            <a:extLst>
              <a:ext uri="{FF2B5EF4-FFF2-40B4-BE49-F238E27FC236}">
                <a16:creationId xmlns:a16="http://schemas.microsoft.com/office/drawing/2014/main" id="{44125813-9C71-8069-9686-86ABB94184B9}"/>
              </a:ext>
            </a:extLst>
          </p:cNvPr>
          <p:cNvSpPr>
            <a:spLocks/>
          </p:cNvSpPr>
          <p:nvPr/>
        </p:nvSpPr>
        <p:spPr>
          <a:xfrm>
            <a:off x="11353800" y="5069182"/>
            <a:ext cx="3561238" cy="3634311"/>
          </a:xfrm>
          <a:prstGeom prst="ellipse">
            <a:avLst/>
          </a:prstGeom>
          <a:solidFill>
            <a:schemeClr val="bg1"/>
          </a:solidFill>
          <a:ln>
            <a:solidFill>
              <a:srgbClr val="57C1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CDFF"/>
              </a:solidFill>
              <a:latin typeface="Manrope" pitchFamily="2" charset="0"/>
            </a:endParaRPr>
          </a:p>
        </p:txBody>
      </p:sp>
      <p:sp>
        <p:nvSpPr>
          <p:cNvPr id="24" name="Oval 23">
            <a:extLst>
              <a:ext uri="{FF2B5EF4-FFF2-40B4-BE49-F238E27FC236}">
                <a16:creationId xmlns:a16="http://schemas.microsoft.com/office/drawing/2014/main" id="{1CEDA7F5-6A4F-FA15-9B45-1F2E5F601CC7}"/>
              </a:ext>
            </a:extLst>
          </p:cNvPr>
          <p:cNvSpPr>
            <a:spLocks/>
          </p:cNvSpPr>
          <p:nvPr/>
        </p:nvSpPr>
        <p:spPr>
          <a:xfrm>
            <a:off x="13921366" y="5120867"/>
            <a:ext cx="3561238" cy="3634311"/>
          </a:xfrm>
          <a:prstGeom prst="ellipse">
            <a:avLst/>
          </a:prstGeom>
          <a:solidFill>
            <a:schemeClr val="bg1"/>
          </a:solidFill>
          <a:ln>
            <a:solidFill>
              <a:srgbClr val="57C1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anrope" pitchFamily="2" charset="0"/>
            </a:endParaRPr>
          </a:p>
        </p:txBody>
      </p:sp>
      <p:sp>
        <p:nvSpPr>
          <p:cNvPr id="25" name="Oval 24">
            <a:extLst>
              <a:ext uri="{FF2B5EF4-FFF2-40B4-BE49-F238E27FC236}">
                <a16:creationId xmlns:a16="http://schemas.microsoft.com/office/drawing/2014/main" id="{40C3D61B-B654-EBD9-1D9C-5559ECEF6FA7}"/>
              </a:ext>
            </a:extLst>
          </p:cNvPr>
          <p:cNvSpPr>
            <a:spLocks/>
          </p:cNvSpPr>
          <p:nvPr/>
        </p:nvSpPr>
        <p:spPr>
          <a:xfrm>
            <a:off x="12676463" y="3039316"/>
            <a:ext cx="3561238" cy="3634311"/>
          </a:xfrm>
          <a:prstGeom prst="ellipse">
            <a:avLst/>
          </a:prstGeom>
          <a:noFill/>
          <a:ln>
            <a:solidFill>
              <a:srgbClr val="57C1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anrope" pitchFamily="2" charset="0"/>
            </a:endParaRPr>
          </a:p>
        </p:txBody>
      </p:sp>
      <p:sp>
        <p:nvSpPr>
          <p:cNvPr id="26" name="Oval 25">
            <a:extLst>
              <a:ext uri="{FF2B5EF4-FFF2-40B4-BE49-F238E27FC236}">
                <a16:creationId xmlns:a16="http://schemas.microsoft.com/office/drawing/2014/main" id="{F65E60BC-75D0-1BFC-3A15-1DEB7D1ADDA2}"/>
              </a:ext>
            </a:extLst>
          </p:cNvPr>
          <p:cNvSpPr>
            <a:spLocks/>
          </p:cNvSpPr>
          <p:nvPr/>
        </p:nvSpPr>
        <p:spPr>
          <a:xfrm>
            <a:off x="11353800" y="5069182"/>
            <a:ext cx="3561238" cy="3634311"/>
          </a:xfrm>
          <a:prstGeom prst="ellipse">
            <a:avLst/>
          </a:prstGeom>
          <a:noFill/>
          <a:ln>
            <a:solidFill>
              <a:srgbClr val="57C1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anrope" pitchFamily="2" charset="0"/>
            </a:endParaRPr>
          </a:p>
        </p:txBody>
      </p:sp>
      <p:sp>
        <p:nvSpPr>
          <p:cNvPr id="27" name="Oval 26">
            <a:extLst>
              <a:ext uri="{FF2B5EF4-FFF2-40B4-BE49-F238E27FC236}">
                <a16:creationId xmlns:a16="http://schemas.microsoft.com/office/drawing/2014/main" id="{18209270-C42F-55AD-54B5-DCD962AA03D8}"/>
              </a:ext>
            </a:extLst>
          </p:cNvPr>
          <p:cNvSpPr>
            <a:spLocks/>
          </p:cNvSpPr>
          <p:nvPr/>
        </p:nvSpPr>
        <p:spPr>
          <a:xfrm>
            <a:off x="13888562" y="5120868"/>
            <a:ext cx="3561238" cy="3634311"/>
          </a:xfrm>
          <a:prstGeom prst="ellipse">
            <a:avLst/>
          </a:prstGeom>
          <a:noFill/>
          <a:ln>
            <a:solidFill>
              <a:srgbClr val="57C1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CDFF"/>
              </a:solidFill>
              <a:latin typeface="Manrope" pitchFamily="2" charset="0"/>
            </a:endParaRPr>
          </a:p>
        </p:txBody>
      </p:sp>
      <p:sp>
        <p:nvSpPr>
          <p:cNvPr id="30" name="TextBox 29">
            <a:extLst>
              <a:ext uri="{FF2B5EF4-FFF2-40B4-BE49-F238E27FC236}">
                <a16:creationId xmlns:a16="http://schemas.microsoft.com/office/drawing/2014/main" id="{08419FDB-06FD-7EE9-F81F-FCBE2C89D55B}"/>
              </a:ext>
            </a:extLst>
          </p:cNvPr>
          <p:cNvSpPr txBox="1"/>
          <p:nvPr/>
        </p:nvSpPr>
        <p:spPr>
          <a:xfrm>
            <a:off x="13888562" y="2517594"/>
            <a:ext cx="1503838" cy="400110"/>
          </a:xfrm>
          <a:prstGeom prst="rect">
            <a:avLst/>
          </a:prstGeom>
          <a:noFill/>
        </p:spPr>
        <p:txBody>
          <a:bodyPr wrap="square">
            <a:spAutoFit/>
          </a:bodyPr>
          <a:lstStyle/>
          <a:p>
            <a:r>
              <a:rPr lang="en-US" sz="2000" b="1" dirty="0">
                <a:solidFill>
                  <a:srgbClr val="10315C"/>
                </a:solidFill>
                <a:latin typeface="Poppins" panose="00000500000000000000" pitchFamily="2" charset="0"/>
                <a:cs typeface="Poppins" panose="00000500000000000000" pitchFamily="2" charset="0"/>
                <a:sym typeface="Poppins"/>
              </a:rPr>
              <a:t>Young</a:t>
            </a:r>
            <a:endParaRPr lang="en-GB" sz="2000" b="1" dirty="0">
              <a:solidFill>
                <a:srgbClr val="10315C"/>
              </a:solidFill>
            </a:endParaRPr>
          </a:p>
        </p:txBody>
      </p:sp>
      <p:sp>
        <p:nvSpPr>
          <p:cNvPr id="31" name="TextBox 30">
            <a:extLst>
              <a:ext uri="{FF2B5EF4-FFF2-40B4-BE49-F238E27FC236}">
                <a16:creationId xmlns:a16="http://schemas.microsoft.com/office/drawing/2014/main" id="{1050FBD9-5EE0-3A10-E82E-793E1707C545}"/>
              </a:ext>
            </a:extLst>
          </p:cNvPr>
          <p:cNvSpPr txBox="1"/>
          <p:nvPr/>
        </p:nvSpPr>
        <p:spPr>
          <a:xfrm>
            <a:off x="11062061" y="8265613"/>
            <a:ext cx="1503838" cy="400110"/>
          </a:xfrm>
          <a:prstGeom prst="rect">
            <a:avLst/>
          </a:prstGeom>
          <a:noFill/>
        </p:spPr>
        <p:txBody>
          <a:bodyPr wrap="square">
            <a:spAutoFit/>
          </a:bodyPr>
          <a:lstStyle/>
          <a:p>
            <a:r>
              <a:rPr lang="en-US" sz="2000" b="1" dirty="0">
                <a:solidFill>
                  <a:srgbClr val="10315C"/>
                </a:solidFill>
                <a:latin typeface="Poppins" panose="00000500000000000000" pitchFamily="2" charset="0"/>
                <a:cs typeface="Poppins" panose="00000500000000000000" pitchFamily="2" charset="0"/>
                <a:sym typeface="Poppins"/>
              </a:rPr>
              <a:t>Male</a:t>
            </a:r>
            <a:endParaRPr lang="en-GB" sz="2000" b="1" dirty="0">
              <a:solidFill>
                <a:srgbClr val="10315C"/>
              </a:solidFill>
            </a:endParaRPr>
          </a:p>
        </p:txBody>
      </p:sp>
      <p:sp>
        <p:nvSpPr>
          <p:cNvPr id="32" name="TextBox 31">
            <a:extLst>
              <a:ext uri="{FF2B5EF4-FFF2-40B4-BE49-F238E27FC236}">
                <a16:creationId xmlns:a16="http://schemas.microsoft.com/office/drawing/2014/main" id="{84E6A5A5-EE7F-8B00-37A3-5A43E5D1F118}"/>
              </a:ext>
            </a:extLst>
          </p:cNvPr>
          <p:cNvSpPr txBox="1"/>
          <p:nvPr/>
        </p:nvSpPr>
        <p:spPr>
          <a:xfrm>
            <a:off x="17015322" y="8215990"/>
            <a:ext cx="1503838" cy="400110"/>
          </a:xfrm>
          <a:prstGeom prst="rect">
            <a:avLst/>
          </a:prstGeom>
          <a:noFill/>
        </p:spPr>
        <p:txBody>
          <a:bodyPr wrap="square">
            <a:spAutoFit/>
          </a:bodyPr>
          <a:lstStyle/>
          <a:p>
            <a:r>
              <a:rPr lang="en-US" sz="2000" b="1" dirty="0">
                <a:solidFill>
                  <a:srgbClr val="10315C"/>
                </a:solidFill>
                <a:latin typeface="Poppins" panose="00000500000000000000" pitchFamily="2" charset="0"/>
                <a:cs typeface="Poppins" panose="00000500000000000000" pitchFamily="2" charset="0"/>
                <a:sym typeface="Poppins"/>
              </a:rPr>
              <a:t>Married</a:t>
            </a:r>
            <a:endParaRPr lang="en-GB" sz="2000" b="1" dirty="0">
              <a:solidFill>
                <a:srgbClr val="10315C"/>
              </a:solidFill>
            </a:endParaRPr>
          </a:p>
        </p:txBody>
      </p:sp>
      <p:sp>
        <p:nvSpPr>
          <p:cNvPr id="10" name="TextBox 9">
            <a:extLst>
              <a:ext uri="{FF2B5EF4-FFF2-40B4-BE49-F238E27FC236}">
                <a16:creationId xmlns:a16="http://schemas.microsoft.com/office/drawing/2014/main" id="{9DA44269-398B-A0EB-9949-701AC0BDDF0C}"/>
              </a:ext>
            </a:extLst>
          </p:cNvPr>
          <p:cNvSpPr txBox="1"/>
          <p:nvPr/>
        </p:nvSpPr>
        <p:spPr>
          <a:xfrm>
            <a:off x="14097043" y="6121166"/>
            <a:ext cx="1503838" cy="400110"/>
          </a:xfrm>
          <a:prstGeom prst="rect">
            <a:avLst/>
          </a:prstGeom>
          <a:noFill/>
        </p:spPr>
        <p:txBody>
          <a:bodyPr wrap="square">
            <a:spAutoFit/>
          </a:bodyPr>
          <a:lstStyle/>
          <a:p>
            <a:r>
              <a:rPr lang="en-US" sz="2000" b="1" dirty="0">
                <a:solidFill>
                  <a:srgbClr val="10315C"/>
                </a:solidFill>
                <a:latin typeface="Poppins" panose="00000500000000000000" pitchFamily="2" charset="0"/>
                <a:cs typeface="Poppins" panose="00000500000000000000" pitchFamily="2" charset="0"/>
                <a:sym typeface="Poppins"/>
              </a:rPr>
              <a:t>600</a:t>
            </a:r>
            <a:endParaRPr lang="en-GB" sz="2000" b="1" dirty="0">
              <a:solidFill>
                <a:srgbClr val="10315C"/>
              </a:solidFill>
            </a:endParaRPr>
          </a:p>
        </p:txBody>
      </p:sp>
      <p:sp>
        <p:nvSpPr>
          <p:cNvPr id="12" name="TextBox 11">
            <a:extLst>
              <a:ext uri="{FF2B5EF4-FFF2-40B4-BE49-F238E27FC236}">
                <a16:creationId xmlns:a16="http://schemas.microsoft.com/office/drawing/2014/main" id="{E5285650-D6D4-B333-08DB-40F545FF93BD}"/>
              </a:ext>
            </a:extLst>
          </p:cNvPr>
          <p:cNvSpPr txBox="1"/>
          <p:nvPr/>
        </p:nvSpPr>
        <p:spPr>
          <a:xfrm>
            <a:off x="14986109" y="5525289"/>
            <a:ext cx="1503838" cy="400110"/>
          </a:xfrm>
          <a:prstGeom prst="rect">
            <a:avLst/>
          </a:prstGeom>
          <a:noFill/>
        </p:spPr>
        <p:txBody>
          <a:bodyPr wrap="square">
            <a:spAutoFit/>
          </a:bodyPr>
          <a:lstStyle/>
          <a:p>
            <a:r>
              <a:rPr lang="en-US" sz="2000" b="1" dirty="0">
                <a:solidFill>
                  <a:srgbClr val="10315C"/>
                </a:solidFill>
                <a:latin typeface="Poppins" panose="00000500000000000000" pitchFamily="2" charset="0"/>
                <a:cs typeface="Poppins" panose="00000500000000000000" pitchFamily="2" charset="0"/>
                <a:sym typeface="Poppins"/>
              </a:rPr>
              <a:t>800</a:t>
            </a:r>
            <a:endParaRPr lang="en-GB" sz="2000" b="1" dirty="0">
              <a:solidFill>
                <a:srgbClr val="10315C"/>
              </a:solidFill>
            </a:endParaRPr>
          </a:p>
        </p:txBody>
      </p:sp>
      <p:sp>
        <p:nvSpPr>
          <p:cNvPr id="15" name="TextBox 14">
            <a:extLst>
              <a:ext uri="{FF2B5EF4-FFF2-40B4-BE49-F238E27FC236}">
                <a16:creationId xmlns:a16="http://schemas.microsoft.com/office/drawing/2014/main" id="{4EC219BB-600B-9959-1623-0D638116ABEF}"/>
              </a:ext>
            </a:extLst>
          </p:cNvPr>
          <p:cNvSpPr txBox="1"/>
          <p:nvPr/>
        </p:nvSpPr>
        <p:spPr>
          <a:xfrm>
            <a:off x="13188670" y="5537275"/>
            <a:ext cx="1503838" cy="400110"/>
          </a:xfrm>
          <a:prstGeom prst="rect">
            <a:avLst/>
          </a:prstGeom>
          <a:noFill/>
        </p:spPr>
        <p:txBody>
          <a:bodyPr wrap="square">
            <a:spAutoFit/>
          </a:bodyPr>
          <a:lstStyle/>
          <a:p>
            <a:r>
              <a:rPr lang="en-US" sz="2000" b="1" dirty="0">
                <a:solidFill>
                  <a:srgbClr val="10315C"/>
                </a:solidFill>
                <a:latin typeface="Poppins" panose="00000500000000000000" pitchFamily="2" charset="0"/>
                <a:cs typeface="Poppins" panose="00000500000000000000" pitchFamily="2" charset="0"/>
                <a:sym typeface="Poppins"/>
              </a:rPr>
              <a:t>720</a:t>
            </a:r>
            <a:endParaRPr lang="en-GB" sz="2000" b="1" dirty="0">
              <a:solidFill>
                <a:srgbClr val="10315C"/>
              </a:solidFill>
            </a:endParaRPr>
          </a:p>
        </p:txBody>
      </p:sp>
      <p:sp>
        <p:nvSpPr>
          <p:cNvPr id="17" name="TextBox 8">
            <a:extLst>
              <a:ext uri="{FF2B5EF4-FFF2-40B4-BE49-F238E27FC236}">
                <a16:creationId xmlns:a16="http://schemas.microsoft.com/office/drawing/2014/main" id="{3D8E776F-808D-235F-525C-587D808A4A03}"/>
              </a:ext>
            </a:extLst>
          </p:cNvPr>
          <p:cNvSpPr txBox="1"/>
          <p:nvPr/>
        </p:nvSpPr>
        <p:spPr>
          <a:xfrm>
            <a:off x="479871" y="7487800"/>
            <a:ext cx="17286157" cy="2215991"/>
          </a:xfrm>
          <a:prstGeom prst="rect">
            <a:avLst/>
          </a:prstGeom>
        </p:spPr>
        <p:txBody>
          <a:bodyPr wrap="square" lIns="0" tIns="0" rIns="0" bIns="0" rtlCol="0" anchor="t">
            <a:spAutoFit/>
          </a:bodyPr>
          <a:lstStyle/>
          <a:p>
            <a:pPr marL="457200" indent="-457200">
              <a:buClr>
                <a:srgbClr val="00CDFF"/>
              </a:buClr>
              <a:buFont typeface="+mj-lt"/>
              <a:buAutoNum type="alphaLcParenR"/>
              <a:defRPr/>
            </a:pPr>
            <a:r>
              <a:rPr lang="en-US" altLang="en-US" sz="2400" dirty="0">
                <a:solidFill>
                  <a:srgbClr val="10315C"/>
                </a:solidFill>
                <a:latin typeface="Poppins" panose="00000500000000000000" pitchFamily="2" charset="0"/>
                <a:cs typeface="Poppins" panose="00000500000000000000" pitchFamily="2" charset="0"/>
              </a:rPr>
              <a:t>0.88</a:t>
            </a:r>
          </a:p>
          <a:p>
            <a:pPr marL="457200" indent="-457200">
              <a:buClr>
                <a:srgbClr val="00CDFF"/>
              </a:buClr>
              <a:buFont typeface="+mj-lt"/>
              <a:buAutoNum type="alphaLcParenR"/>
              <a:defRPr/>
            </a:pPr>
            <a:r>
              <a:rPr lang="en-US" altLang="en-US" sz="2400" dirty="0">
                <a:solidFill>
                  <a:srgbClr val="10315C"/>
                </a:solidFill>
                <a:latin typeface="Poppins" panose="00000500000000000000" pitchFamily="2" charset="0"/>
                <a:cs typeface="Poppins" panose="00000500000000000000" pitchFamily="2" charset="0"/>
              </a:rPr>
              <a:t>0.028</a:t>
            </a:r>
          </a:p>
          <a:p>
            <a:pPr marL="457200" indent="-457200">
              <a:buClr>
                <a:srgbClr val="00CDFF"/>
              </a:buClr>
              <a:buFont typeface="+mj-lt"/>
              <a:buAutoNum type="alphaLcParenR"/>
              <a:defRPr/>
            </a:pPr>
            <a:r>
              <a:rPr lang="en-US" altLang="en-US" sz="2400" dirty="0">
                <a:solidFill>
                  <a:srgbClr val="10315C"/>
                </a:solidFill>
                <a:latin typeface="Poppins" panose="00000500000000000000" pitchFamily="2" charset="0"/>
                <a:cs typeface="Poppins" panose="00000500000000000000" pitchFamily="2" charset="0"/>
              </a:rPr>
              <a:t>0.088</a:t>
            </a:r>
          </a:p>
          <a:p>
            <a:pPr marL="457200" indent="-457200">
              <a:buClr>
                <a:srgbClr val="00CDFF"/>
              </a:buClr>
              <a:buFont typeface="+mj-lt"/>
              <a:buAutoNum type="alphaLcParenR"/>
              <a:defRPr/>
            </a:pPr>
            <a:r>
              <a:rPr lang="en-US" altLang="en-US" sz="2400" dirty="0">
                <a:solidFill>
                  <a:srgbClr val="10315C"/>
                </a:solidFill>
                <a:latin typeface="Poppins" panose="00000500000000000000" pitchFamily="2" charset="0"/>
                <a:cs typeface="Poppins" panose="00000500000000000000" pitchFamily="2" charset="0"/>
              </a:rPr>
              <a:t>0.224</a:t>
            </a:r>
          </a:p>
          <a:p>
            <a:pPr marL="457200" indent="-457200">
              <a:buClr>
                <a:srgbClr val="00CDFF"/>
              </a:buClr>
              <a:buFont typeface="+mj-lt"/>
              <a:buAutoNum type="alphaLcParenR"/>
              <a:defRPr/>
            </a:pPr>
            <a:r>
              <a:rPr lang="en-US" altLang="en-US" sz="2400" dirty="0">
                <a:solidFill>
                  <a:srgbClr val="10315C"/>
                </a:solidFill>
                <a:latin typeface="Poppins" panose="00000500000000000000" pitchFamily="2" charset="0"/>
                <a:cs typeface="Poppins" panose="00000500000000000000" pitchFamily="2" charset="0"/>
              </a:rPr>
              <a:t>0.0224</a:t>
            </a:r>
            <a:endParaRPr lang="en-US" sz="2400" dirty="0">
              <a:solidFill>
                <a:srgbClr val="10315C"/>
              </a:solidFill>
              <a:latin typeface="Poppins" panose="00000500000000000000" pitchFamily="2" charset="0"/>
              <a:cs typeface="Poppins" panose="00000500000000000000" pitchFamily="2" charset="0"/>
            </a:endParaRPr>
          </a:p>
          <a:p>
            <a:pPr>
              <a:spcAft>
                <a:spcPts val="1200"/>
              </a:spcAft>
              <a:buClr>
                <a:srgbClr val="00CDFF"/>
              </a:buClr>
            </a:pPr>
            <a:endParaRPr lang="en-US" sz="2400" dirty="0">
              <a:solidFill>
                <a:srgbClr val="10315C"/>
              </a:solidFill>
              <a:latin typeface="Poppins"/>
              <a:ea typeface="Poppins"/>
              <a:cs typeface="Poppins"/>
              <a:sym typeface="Poppins"/>
            </a:endParaRPr>
          </a:p>
        </p:txBody>
      </p:sp>
      <p:sp>
        <p:nvSpPr>
          <p:cNvPr id="21" name="TextBox 20">
            <a:extLst>
              <a:ext uri="{FF2B5EF4-FFF2-40B4-BE49-F238E27FC236}">
                <a16:creationId xmlns:a16="http://schemas.microsoft.com/office/drawing/2014/main" id="{62563580-15EE-5A03-A75D-70A2BB9B12F1}"/>
              </a:ext>
            </a:extLst>
          </p:cNvPr>
          <p:cNvSpPr txBox="1"/>
          <p:nvPr/>
        </p:nvSpPr>
        <p:spPr>
          <a:xfrm>
            <a:off x="13104439" y="3787632"/>
            <a:ext cx="3003731" cy="400110"/>
          </a:xfrm>
          <a:prstGeom prst="rect">
            <a:avLst/>
          </a:prstGeom>
          <a:noFill/>
        </p:spPr>
        <p:txBody>
          <a:bodyPr wrap="square">
            <a:spAutoFit/>
          </a:bodyPr>
          <a:lstStyle/>
          <a:p>
            <a:r>
              <a:rPr lang="en-US" sz="2000" b="1" dirty="0">
                <a:solidFill>
                  <a:srgbClr val="10315C"/>
                </a:solidFill>
                <a:latin typeface="Poppins" panose="00000500000000000000" pitchFamily="2" charset="0"/>
                <a:cs typeface="Poppins" panose="00000500000000000000" pitchFamily="2" charset="0"/>
                <a:sym typeface="Poppins"/>
              </a:rPr>
              <a:t>720+600+800=2120</a:t>
            </a:r>
            <a:endParaRPr lang="en-GB" sz="2000" b="1" dirty="0">
              <a:solidFill>
                <a:srgbClr val="10315C"/>
              </a:solidFill>
            </a:endParaRPr>
          </a:p>
        </p:txBody>
      </p:sp>
      <p:sp>
        <p:nvSpPr>
          <p:cNvPr id="28" name="TextBox 27">
            <a:extLst>
              <a:ext uri="{FF2B5EF4-FFF2-40B4-BE49-F238E27FC236}">
                <a16:creationId xmlns:a16="http://schemas.microsoft.com/office/drawing/2014/main" id="{E6105F44-A5CB-9972-902F-7090B8747959}"/>
              </a:ext>
            </a:extLst>
          </p:cNvPr>
          <p:cNvSpPr txBox="1"/>
          <p:nvPr/>
        </p:nvSpPr>
        <p:spPr>
          <a:xfrm>
            <a:off x="13298735" y="4228352"/>
            <a:ext cx="3003731" cy="400110"/>
          </a:xfrm>
          <a:prstGeom prst="rect">
            <a:avLst/>
          </a:prstGeom>
          <a:noFill/>
        </p:spPr>
        <p:txBody>
          <a:bodyPr wrap="square">
            <a:spAutoFit/>
          </a:bodyPr>
          <a:lstStyle/>
          <a:p>
            <a:r>
              <a:rPr lang="en-US" sz="2000" b="1" dirty="0">
                <a:solidFill>
                  <a:srgbClr val="10315C"/>
                </a:solidFill>
                <a:latin typeface="Poppins" panose="00000500000000000000" pitchFamily="2" charset="0"/>
                <a:cs typeface="Poppins" panose="00000500000000000000" pitchFamily="2" charset="0"/>
                <a:sym typeface="Poppins"/>
              </a:rPr>
              <a:t>3000-2120=880</a:t>
            </a:r>
            <a:endParaRPr lang="en-GB" sz="2000" b="1" dirty="0">
              <a:solidFill>
                <a:srgbClr val="10315C"/>
              </a:solidFill>
            </a:endParaRPr>
          </a:p>
        </p:txBody>
      </p:sp>
      <p:sp>
        <p:nvSpPr>
          <p:cNvPr id="29" name="TextBox 28">
            <a:extLst>
              <a:ext uri="{FF2B5EF4-FFF2-40B4-BE49-F238E27FC236}">
                <a16:creationId xmlns:a16="http://schemas.microsoft.com/office/drawing/2014/main" id="{2FAB4201-45A6-EEC2-7F7B-052E2E1ADAB6}"/>
              </a:ext>
            </a:extLst>
          </p:cNvPr>
          <p:cNvSpPr txBox="1"/>
          <p:nvPr/>
        </p:nvSpPr>
        <p:spPr>
          <a:xfrm>
            <a:off x="12094735" y="9371178"/>
            <a:ext cx="4111736" cy="461665"/>
          </a:xfrm>
          <a:prstGeom prst="rect">
            <a:avLst/>
          </a:prstGeom>
          <a:noFill/>
        </p:spPr>
        <p:txBody>
          <a:bodyPr wrap="square">
            <a:spAutoFit/>
          </a:bodyPr>
          <a:lstStyle/>
          <a:p>
            <a:r>
              <a:rPr lang="en-US" sz="2400" b="1" dirty="0">
                <a:solidFill>
                  <a:srgbClr val="10315C"/>
                </a:solidFill>
                <a:latin typeface="Poppins" panose="00000500000000000000" pitchFamily="2" charset="0"/>
                <a:cs typeface="Poppins" panose="00000500000000000000" pitchFamily="2" charset="0"/>
                <a:sym typeface="Poppins"/>
              </a:rPr>
              <a:t>880</a:t>
            </a:r>
            <a:r>
              <a:rPr lang="en-GB" sz="2400" b="1" dirty="0">
                <a:solidFill>
                  <a:srgbClr val="10315C"/>
                </a:solidFill>
                <a:latin typeface="Poppins" panose="00000500000000000000" pitchFamily="2" charset="0"/>
                <a:cs typeface="Poppins" panose="00000500000000000000" pitchFamily="2" charset="0"/>
              </a:rPr>
              <a:t> ÷ 10,000=0.088</a:t>
            </a:r>
          </a:p>
        </p:txBody>
      </p:sp>
    </p:spTree>
    <p:extLst>
      <p:ext uri="{BB962C8B-B14F-4D97-AF65-F5344CB8AC3E}">
        <p14:creationId xmlns:p14="http://schemas.microsoft.com/office/powerpoint/2010/main" val="893770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20" grpId="0"/>
      <p:bldP spid="21" grpId="0"/>
      <p:bldP spid="28" grpId="0"/>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2225231"/>
            <a:chOff x="0" y="0"/>
            <a:chExt cx="4994711" cy="586069"/>
          </a:xfrm>
        </p:grpSpPr>
        <p:sp>
          <p:nvSpPr>
            <p:cNvPr id="3" name="Freeform 3"/>
            <p:cNvSpPr/>
            <p:nvPr/>
          </p:nvSpPr>
          <p:spPr>
            <a:xfrm>
              <a:off x="0" y="0"/>
              <a:ext cx="4994711" cy="586069"/>
            </a:xfrm>
            <a:custGeom>
              <a:avLst/>
              <a:gdLst/>
              <a:ahLst/>
              <a:cxnLst/>
              <a:rect l="l" t="t" r="r" b="b"/>
              <a:pathLst>
                <a:path w="4994711" h="586069">
                  <a:moveTo>
                    <a:pt x="0" y="0"/>
                  </a:moveTo>
                  <a:lnTo>
                    <a:pt x="4994711" y="0"/>
                  </a:lnTo>
                  <a:lnTo>
                    <a:pt x="4994711" y="586069"/>
                  </a:lnTo>
                  <a:lnTo>
                    <a:pt x="0" y="586069"/>
                  </a:lnTo>
                  <a:close/>
                </a:path>
              </a:pathLst>
            </a:custGeom>
            <a:solidFill>
              <a:srgbClr val="F27349"/>
            </a:solidFill>
          </p:spPr>
          <p:txBody>
            <a:bodyPr/>
            <a:lstStyle/>
            <a:p>
              <a:endParaRPr lang="en-GB" dirty="0"/>
            </a:p>
          </p:txBody>
        </p:sp>
        <p:sp>
          <p:nvSpPr>
            <p:cNvPr id="4" name="TextBox 4"/>
            <p:cNvSpPr txBox="1"/>
            <p:nvPr/>
          </p:nvSpPr>
          <p:spPr>
            <a:xfrm>
              <a:off x="0" y="-38100"/>
              <a:ext cx="4994711" cy="624169"/>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0" y="1995176"/>
            <a:ext cx="18536649" cy="276467"/>
            <a:chOff x="0" y="0"/>
            <a:chExt cx="5311101" cy="60591"/>
          </a:xfrm>
        </p:grpSpPr>
        <p:sp>
          <p:nvSpPr>
            <p:cNvPr id="6" name="Freeform 6"/>
            <p:cNvSpPr/>
            <p:nvPr/>
          </p:nvSpPr>
          <p:spPr>
            <a:xfrm>
              <a:off x="0" y="0"/>
              <a:ext cx="5311101" cy="60591"/>
            </a:xfrm>
            <a:custGeom>
              <a:avLst/>
              <a:gdLst/>
              <a:ahLst/>
              <a:cxnLst/>
              <a:rect l="l" t="t" r="r" b="b"/>
              <a:pathLst>
                <a:path w="5311101" h="60591">
                  <a:moveTo>
                    <a:pt x="0" y="0"/>
                  </a:moveTo>
                  <a:lnTo>
                    <a:pt x="5311101" y="0"/>
                  </a:lnTo>
                  <a:lnTo>
                    <a:pt x="5311101" y="60591"/>
                  </a:lnTo>
                  <a:lnTo>
                    <a:pt x="0" y="60591"/>
                  </a:lnTo>
                  <a:close/>
                </a:path>
              </a:pathLst>
            </a:custGeom>
            <a:solidFill>
              <a:srgbClr val="10315C"/>
            </a:solidFill>
          </p:spPr>
          <p:txBody>
            <a:bodyPr/>
            <a:lstStyle/>
            <a:p>
              <a:endParaRPr lang="en-GB"/>
            </a:p>
          </p:txBody>
        </p:sp>
        <p:sp>
          <p:nvSpPr>
            <p:cNvPr id="7" name="TextBox 7"/>
            <p:cNvSpPr txBox="1"/>
            <p:nvPr/>
          </p:nvSpPr>
          <p:spPr>
            <a:xfrm>
              <a:off x="0" y="-38100"/>
              <a:ext cx="5311101" cy="98691"/>
            </a:xfrm>
            <a:prstGeom prst="rect">
              <a:avLst/>
            </a:prstGeom>
          </p:spPr>
          <p:txBody>
            <a:bodyPr lIns="50800" tIns="50800" rIns="50800" bIns="50800" rtlCol="0" anchor="ctr"/>
            <a:lstStyle/>
            <a:p>
              <a:pPr algn="ctr">
                <a:lnSpc>
                  <a:spcPts val="2659"/>
                </a:lnSpc>
              </a:pPr>
              <a:endParaRPr/>
            </a:p>
          </p:txBody>
        </p:sp>
      </p:grpSp>
      <p:pic>
        <p:nvPicPr>
          <p:cNvPr id="11" name="Picture 10" descr="Blue text on a black background&#10;&#10;Description automatically generated">
            <a:extLst>
              <a:ext uri="{FF2B5EF4-FFF2-40B4-BE49-F238E27FC236}">
                <a16:creationId xmlns:a16="http://schemas.microsoft.com/office/drawing/2014/main" id="{EBC570D3-A065-6D18-C3F4-4753DD3625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48958" y="9126199"/>
            <a:ext cx="2084247" cy="1004607"/>
          </a:xfrm>
          <a:prstGeom prst="rect">
            <a:avLst/>
          </a:prstGeom>
        </p:spPr>
      </p:pic>
      <p:sp>
        <p:nvSpPr>
          <p:cNvPr id="13" name="TextBox 12">
            <a:extLst>
              <a:ext uri="{FF2B5EF4-FFF2-40B4-BE49-F238E27FC236}">
                <a16:creationId xmlns:a16="http://schemas.microsoft.com/office/drawing/2014/main" id="{758B241C-B45E-4D60-9B26-C7E061545928}"/>
              </a:ext>
            </a:extLst>
          </p:cNvPr>
          <p:cNvSpPr txBox="1"/>
          <p:nvPr/>
        </p:nvSpPr>
        <p:spPr>
          <a:xfrm>
            <a:off x="-3342993" y="9236972"/>
            <a:ext cx="10079830" cy="893834"/>
          </a:xfrm>
          <a:prstGeom prst="rect">
            <a:avLst/>
          </a:prstGeom>
          <a:noFill/>
        </p:spPr>
        <p:txBody>
          <a:bodyPr wrap="square">
            <a:spAutoFit/>
          </a:bodyPr>
          <a:lstStyle/>
          <a:p>
            <a:pPr marL="0" lvl="0" indent="0" algn="ctr">
              <a:lnSpc>
                <a:spcPts val="6999"/>
              </a:lnSpc>
              <a:spcBef>
                <a:spcPct val="0"/>
              </a:spcBef>
            </a:pPr>
            <a:r>
              <a:rPr lang="en-US" sz="5000" dirty="0">
                <a:solidFill>
                  <a:srgbClr val="00CDFF"/>
                </a:solidFill>
                <a:latin typeface="Barlow"/>
                <a:ea typeface="Barlow"/>
                <a:cs typeface="Barlow"/>
                <a:sym typeface="Barlow"/>
              </a:rPr>
              <a:t>5 Minutes</a:t>
            </a:r>
          </a:p>
        </p:txBody>
      </p:sp>
      <p:sp>
        <p:nvSpPr>
          <p:cNvPr id="14" name="TextBox 10">
            <a:extLst>
              <a:ext uri="{FF2B5EF4-FFF2-40B4-BE49-F238E27FC236}">
                <a16:creationId xmlns:a16="http://schemas.microsoft.com/office/drawing/2014/main" id="{445271E1-7F01-2367-EA42-F101F5569D32}"/>
              </a:ext>
            </a:extLst>
          </p:cNvPr>
          <p:cNvSpPr txBox="1"/>
          <p:nvPr/>
        </p:nvSpPr>
        <p:spPr>
          <a:xfrm>
            <a:off x="1028700" y="485553"/>
            <a:ext cx="16230600" cy="1075936"/>
          </a:xfrm>
          <a:prstGeom prst="rect">
            <a:avLst/>
          </a:prstGeom>
        </p:spPr>
        <p:txBody>
          <a:bodyPr lIns="0" tIns="0" rIns="0" bIns="0" rtlCol="0" anchor="t">
            <a:spAutoFit/>
          </a:bodyPr>
          <a:lstStyle/>
          <a:p>
            <a:pPr marL="0" lvl="0" indent="0" algn="l">
              <a:lnSpc>
                <a:spcPts val="9379"/>
              </a:lnSpc>
              <a:spcBef>
                <a:spcPct val="0"/>
              </a:spcBef>
            </a:pPr>
            <a:r>
              <a:rPr lang="en-US" sz="6699" dirty="0">
                <a:solidFill>
                  <a:srgbClr val="FFFFFF"/>
                </a:solidFill>
                <a:latin typeface="Barlow"/>
                <a:ea typeface="Barlow"/>
                <a:cs typeface="Barlow"/>
                <a:sym typeface="Barlow"/>
              </a:rPr>
              <a:t>Probability</a:t>
            </a:r>
          </a:p>
        </p:txBody>
      </p:sp>
      <p:sp>
        <p:nvSpPr>
          <p:cNvPr id="16" name="TextBox 8">
            <a:extLst>
              <a:ext uri="{FF2B5EF4-FFF2-40B4-BE49-F238E27FC236}">
                <a16:creationId xmlns:a16="http://schemas.microsoft.com/office/drawing/2014/main" id="{D3E3A487-542C-5695-60A0-26BA21CE84AA}"/>
              </a:ext>
            </a:extLst>
          </p:cNvPr>
          <p:cNvSpPr txBox="1"/>
          <p:nvPr/>
        </p:nvSpPr>
        <p:spPr>
          <a:xfrm>
            <a:off x="-1371600" y="2028221"/>
            <a:ext cx="17282419" cy="797782"/>
          </a:xfrm>
          <a:prstGeom prst="rect">
            <a:avLst/>
          </a:prstGeom>
        </p:spPr>
        <p:txBody>
          <a:bodyPr wrap="square" lIns="0" tIns="0" rIns="0" bIns="0" rtlCol="0" anchor="t">
            <a:spAutoFit/>
          </a:bodyPr>
          <a:lstStyle/>
          <a:p>
            <a:pPr algn="ctr">
              <a:lnSpc>
                <a:spcPts val="7140"/>
              </a:lnSpc>
            </a:pPr>
            <a:r>
              <a:rPr lang="en-US" sz="2500" dirty="0">
                <a:solidFill>
                  <a:srgbClr val="10315C"/>
                </a:solidFill>
                <a:latin typeface="Poppins"/>
                <a:ea typeface="Poppins"/>
                <a:cs typeface="Poppins"/>
                <a:sym typeface="Poppins"/>
              </a:rPr>
              <a:t>A health insurance company has 125,000 policyholders. Each policyholder is classified as:</a:t>
            </a:r>
          </a:p>
        </p:txBody>
      </p:sp>
      <p:sp>
        <p:nvSpPr>
          <p:cNvPr id="18" name="TextBox 8">
            <a:extLst>
              <a:ext uri="{FF2B5EF4-FFF2-40B4-BE49-F238E27FC236}">
                <a16:creationId xmlns:a16="http://schemas.microsoft.com/office/drawing/2014/main" id="{60E50E89-831F-9D30-217A-FD75AD69F5FF}"/>
              </a:ext>
            </a:extLst>
          </p:cNvPr>
          <p:cNvSpPr txBox="1"/>
          <p:nvPr/>
        </p:nvSpPr>
        <p:spPr>
          <a:xfrm>
            <a:off x="685800" y="2791457"/>
            <a:ext cx="13944601" cy="1938992"/>
          </a:xfrm>
          <a:prstGeom prst="rect">
            <a:avLst/>
          </a:prstGeom>
        </p:spPr>
        <p:txBody>
          <a:bodyPr wrap="square" lIns="0" tIns="0" rIns="0" bIns="0" rtlCol="0" anchor="t">
            <a:spAutoFit/>
          </a:bodyPr>
          <a:lstStyle/>
          <a:p>
            <a:pPr marL="571500" indent="-571500">
              <a:spcAft>
                <a:spcPts val="1200"/>
              </a:spcAft>
              <a:buClr>
                <a:srgbClr val="00CDFF"/>
              </a:buClr>
              <a:buFont typeface="+mj-lt"/>
              <a:buAutoNum type="romanUcPeriod"/>
            </a:pPr>
            <a:r>
              <a:rPr lang="en-US" sz="2400" dirty="0">
                <a:solidFill>
                  <a:srgbClr val="10315C"/>
                </a:solidFill>
                <a:latin typeface="Poppins" panose="00000500000000000000" pitchFamily="2" charset="0"/>
                <a:cs typeface="Poppins" panose="00000500000000000000" pitchFamily="2" charset="0"/>
              </a:rPr>
              <a:t>Male or female</a:t>
            </a:r>
          </a:p>
          <a:p>
            <a:pPr marL="571500" indent="-571500">
              <a:spcAft>
                <a:spcPts val="1200"/>
              </a:spcAft>
              <a:buClr>
                <a:srgbClr val="00CDFF"/>
              </a:buClr>
              <a:buFont typeface="+mj-lt"/>
              <a:buAutoNum type="romanUcPeriod"/>
            </a:pPr>
            <a:r>
              <a:rPr lang="en-US" sz="2400" dirty="0">
                <a:solidFill>
                  <a:srgbClr val="10315C"/>
                </a:solidFill>
                <a:latin typeface="Poppins" panose="00000500000000000000" pitchFamily="2" charset="0"/>
                <a:cs typeface="Poppins" panose="00000500000000000000" pitchFamily="2" charset="0"/>
              </a:rPr>
              <a:t>Smoker or non-smoker</a:t>
            </a:r>
          </a:p>
          <a:p>
            <a:pPr marL="571500" indent="-571500">
              <a:spcAft>
                <a:spcPts val="1200"/>
              </a:spcAft>
              <a:buClr>
                <a:srgbClr val="00CDFF"/>
              </a:buClr>
              <a:buFont typeface="+mj-lt"/>
              <a:buAutoNum type="romanUcPeriod"/>
            </a:pPr>
            <a:r>
              <a:rPr lang="en-US" sz="2400" dirty="0">
                <a:solidFill>
                  <a:srgbClr val="10315C"/>
                </a:solidFill>
                <a:latin typeface="Poppins" panose="00000500000000000000" pitchFamily="2" charset="0"/>
                <a:cs typeface="Poppins" panose="00000500000000000000" pitchFamily="2" charset="0"/>
              </a:rPr>
              <a:t>Family history with or without heart disease</a:t>
            </a:r>
          </a:p>
          <a:p>
            <a:pPr>
              <a:spcAft>
                <a:spcPts val="1200"/>
              </a:spcAft>
              <a:buClr>
                <a:srgbClr val="00CDFF"/>
              </a:buClr>
            </a:pPr>
            <a:endParaRPr lang="en-US" sz="2400" dirty="0">
              <a:solidFill>
                <a:srgbClr val="10315C"/>
              </a:solidFill>
              <a:latin typeface="Poppins"/>
              <a:ea typeface="Poppins"/>
              <a:cs typeface="Poppins"/>
              <a:sym typeface="Poppins"/>
            </a:endParaRPr>
          </a:p>
        </p:txBody>
      </p:sp>
      <p:sp>
        <p:nvSpPr>
          <p:cNvPr id="19" name="TextBox 8">
            <a:extLst>
              <a:ext uri="{FF2B5EF4-FFF2-40B4-BE49-F238E27FC236}">
                <a16:creationId xmlns:a16="http://schemas.microsoft.com/office/drawing/2014/main" id="{24FC6617-FAFD-6F63-83B6-803D8609AF53}"/>
              </a:ext>
            </a:extLst>
          </p:cNvPr>
          <p:cNvSpPr txBox="1"/>
          <p:nvPr/>
        </p:nvSpPr>
        <p:spPr>
          <a:xfrm>
            <a:off x="274820" y="7175777"/>
            <a:ext cx="18288000" cy="1846659"/>
          </a:xfrm>
          <a:prstGeom prst="rect">
            <a:avLst/>
          </a:prstGeom>
        </p:spPr>
        <p:txBody>
          <a:bodyPr wrap="square" lIns="0" tIns="0" rIns="0" bIns="0" rtlCol="0" anchor="t">
            <a:spAutoFit/>
          </a:bodyPr>
          <a:lstStyle/>
          <a:p>
            <a:pPr>
              <a:defRPr/>
            </a:pPr>
            <a:r>
              <a:rPr lang="en-US" altLang="en-US" sz="2400" dirty="0">
                <a:solidFill>
                  <a:srgbClr val="10315C"/>
                </a:solidFill>
                <a:latin typeface="Poppins" panose="00000500000000000000" pitchFamily="2" charset="0"/>
                <a:cs typeface="Poppins" panose="00000500000000000000" pitchFamily="2" charset="0"/>
              </a:rPr>
              <a:t>Of these policyholders, 60,000 are male, 4000 are smokers, 1800 of the smokers are female without a family history of heart disease, 1150 are males with a family history of heart disease, 1500 are female smokers with a family history of heart disease, and 850 have policy A. </a:t>
            </a:r>
          </a:p>
          <a:p>
            <a:pPr>
              <a:defRPr/>
            </a:pPr>
            <a:endParaRPr lang="en-US" altLang="en-US" sz="2400" dirty="0">
              <a:solidFill>
                <a:srgbClr val="10315C"/>
              </a:solidFill>
              <a:latin typeface="Poppins" panose="00000500000000000000" pitchFamily="2" charset="0"/>
              <a:cs typeface="Poppins" panose="00000500000000000000" pitchFamily="2" charset="0"/>
            </a:endParaRPr>
          </a:p>
          <a:p>
            <a:pPr algn="ctr">
              <a:defRPr/>
            </a:pPr>
            <a:r>
              <a:rPr lang="en-US" altLang="en-US" sz="2500" dirty="0">
                <a:solidFill>
                  <a:srgbClr val="10315C"/>
                </a:solidFill>
                <a:latin typeface="Poppins" panose="00000500000000000000" pitchFamily="2" charset="0"/>
                <a:cs typeface="Poppins" panose="00000500000000000000" pitchFamily="2" charset="0"/>
              </a:rPr>
              <a:t>Calculate the probability of randomly selecting a policyholder with policy B. </a:t>
            </a:r>
          </a:p>
        </p:txBody>
      </p:sp>
      <p:sp>
        <p:nvSpPr>
          <p:cNvPr id="20" name="TextBox 8">
            <a:extLst>
              <a:ext uri="{FF2B5EF4-FFF2-40B4-BE49-F238E27FC236}">
                <a16:creationId xmlns:a16="http://schemas.microsoft.com/office/drawing/2014/main" id="{DFB4FDDD-DC4F-5773-476D-E58F4FF44D95}"/>
              </a:ext>
            </a:extLst>
          </p:cNvPr>
          <p:cNvSpPr txBox="1"/>
          <p:nvPr/>
        </p:nvSpPr>
        <p:spPr>
          <a:xfrm>
            <a:off x="304800" y="4653918"/>
            <a:ext cx="17286157" cy="2523768"/>
          </a:xfrm>
          <a:prstGeom prst="rect">
            <a:avLst/>
          </a:prstGeom>
        </p:spPr>
        <p:txBody>
          <a:bodyPr wrap="square" lIns="0" tIns="0" rIns="0" bIns="0" rtlCol="0" anchor="t">
            <a:spAutoFit/>
          </a:bodyPr>
          <a:lstStyle/>
          <a:p>
            <a:pPr>
              <a:spcAft>
                <a:spcPts val="1200"/>
              </a:spcAft>
              <a:buClr>
                <a:srgbClr val="00CDFF"/>
              </a:buClr>
            </a:pPr>
            <a:r>
              <a:rPr lang="en-US" sz="2500" dirty="0">
                <a:solidFill>
                  <a:srgbClr val="10315C"/>
                </a:solidFill>
                <a:latin typeface="Poppins"/>
                <a:ea typeface="Poppins"/>
                <a:cs typeface="Poppins"/>
                <a:sym typeface="Poppins"/>
              </a:rPr>
              <a:t>There are 3 policies available:</a:t>
            </a:r>
          </a:p>
          <a:p>
            <a:pPr marL="342900" indent="-342900">
              <a:spcAft>
                <a:spcPts val="1200"/>
              </a:spcAft>
              <a:buClr>
                <a:srgbClr val="00CDFF"/>
              </a:buClr>
              <a:buFont typeface="Arial" panose="020B0604020202020204" pitchFamily="34" charset="0"/>
              <a:buChar char="•"/>
            </a:pPr>
            <a:r>
              <a:rPr lang="en-US" sz="2400" dirty="0">
                <a:solidFill>
                  <a:srgbClr val="10315C"/>
                </a:solidFill>
                <a:latin typeface="Poppins"/>
                <a:ea typeface="Poppins"/>
                <a:cs typeface="Poppins"/>
                <a:sym typeface="Poppins"/>
              </a:rPr>
              <a:t>Policy A is for male smokers with a family history of heart disease.</a:t>
            </a:r>
          </a:p>
          <a:p>
            <a:pPr marL="342900" indent="-342900">
              <a:spcAft>
                <a:spcPts val="1200"/>
              </a:spcAft>
              <a:buClr>
                <a:srgbClr val="00CDFF"/>
              </a:buClr>
              <a:buFont typeface="Arial" panose="020B0604020202020204" pitchFamily="34" charset="0"/>
              <a:buChar char="•"/>
            </a:pPr>
            <a:r>
              <a:rPr lang="en-US" sz="2400" dirty="0">
                <a:solidFill>
                  <a:srgbClr val="10315C"/>
                </a:solidFill>
                <a:latin typeface="Poppins"/>
                <a:ea typeface="Poppins"/>
                <a:cs typeface="Poppins"/>
                <a:sym typeface="Poppins"/>
              </a:rPr>
              <a:t>Policy B is for males who are either smokers or have a family history of heart disease. </a:t>
            </a:r>
          </a:p>
          <a:p>
            <a:pPr marL="342900" indent="-342900">
              <a:spcAft>
                <a:spcPts val="1200"/>
              </a:spcAft>
              <a:buClr>
                <a:srgbClr val="00CDFF"/>
              </a:buClr>
              <a:buFont typeface="Arial" panose="020B0604020202020204" pitchFamily="34" charset="0"/>
              <a:buChar char="•"/>
            </a:pPr>
            <a:r>
              <a:rPr lang="en-US" sz="2400" dirty="0">
                <a:solidFill>
                  <a:srgbClr val="10315C"/>
                </a:solidFill>
                <a:latin typeface="Poppins"/>
                <a:ea typeface="Poppins"/>
                <a:cs typeface="Poppins"/>
                <a:sym typeface="Poppins"/>
              </a:rPr>
              <a:t> Policy C is for the rest of the policy holders.</a:t>
            </a:r>
          </a:p>
          <a:p>
            <a:pPr>
              <a:spcAft>
                <a:spcPts val="1200"/>
              </a:spcAft>
              <a:buClr>
                <a:srgbClr val="00CDFF"/>
              </a:buClr>
            </a:pPr>
            <a:endParaRPr lang="en-US" sz="2400" dirty="0">
              <a:solidFill>
                <a:srgbClr val="10315C"/>
              </a:solidFill>
              <a:latin typeface="Poppins"/>
              <a:ea typeface="Poppins"/>
              <a:cs typeface="Poppins"/>
              <a:sym typeface="Poppins"/>
            </a:endParaRPr>
          </a:p>
        </p:txBody>
      </p:sp>
    </p:spTree>
    <p:extLst>
      <p:ext uri="{BB962C8B-B14F-4D97-AF65-F5344CB8AC3E}">
        <p14:creationId xmlns:p14="http://schemas.microsoft.com/office/powerpoint/2010/main" val="355188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2225231"/>
            <a:chOff x="0" y="0"/>
            <a:chExt cx="4994711" cy="586069"/>
          </a:xfrm>
        </p:grpSpPr>
        <p:sp>
          <p:nvSpPr>
            <p:cNvPr id="3" name="Freeform 3"/>
            <p:cNvSpPr/>
            <p:nvPr/>
          </p:nvSpPr>
          <p:spPr>
            <a:xfrm>
              <a:off x="0" y="0"/>
              <a:ext cx="4994711" cy="586069"/>
            </a:xfrm>
            <a:custGeom>
              <a:avLst/>
              <a:gdLst/>
              <a:ahLst/>
              <a:cxnLst/>
              <a:rect l="l" t="t" r="r" b="b"/>
              <a:pathLst>
                <a:path w="4994711" h="586069">
                  <a:moveTo>
                    <a:pt x="0" y="0"/>
                  </a:moveTo>
                  <a:lnTo>
                    <a:pt x="4994711" y="0"/>
                  </a:lnTo>
                  <a:lnTo>
                    <a:pt x="4994711" y="586069"/>
                  </a:lnTo>
                  <a:lnTo>
                    <a:pt x="0" y="586069"/>
                  </a:lnTo>
                  <a:close/>
                </a:path>
              </a:pathLst>
            </a:custGeom>
            <a:solidFill>
              <a:srgbClr val="F27349"/>
            </a:solidFill>
          </p:spPr>
          <p:txBody>
            <a:bodyPr/>
            <a:lstStyle/>
            <a:p>
              <a:endParaRPr lang="en-GB" dirty="0"/>
            </a:p>
          </p:txBody>
        </p:sp>
        <p:sp>
          <p:nvSpPr>
            <p:cNvPr id="4" name="TextBox 4"/>
            <p:cNvSpPr txBox="1"/>
            <p:nvPr/>
          </p:nvSpPr>
          <p:spPr>
            <a:xfrm>
              <a:off x="0" y="-38100"/>
              <a:ext cx="4994711" cy="624169"/>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0" y="1995176"/>
            <a:ext cx="18536649" cy="276467"/>
            <a:chOff x="0" y="0"/>
            <a:chExt cx="5311101" cy="60591"/>
          </a:xfrm>
        </p:grpSpPr>
        <p:sp>
          <p:nvSpPr>
            <p:cNvPr id="6" name="Freeform 6"/>
            <p:cNvSpPr/>
            <p:nvPr/>
          </p:nvSpPr>
          <p:spPr>
            <a:xfrm>
              <a:off x="0" y="0"/>
              <a:ext cx="5311101" cy="60591"/>
            </a:xfrm>
            <a:custGeom>
              <a:avLst/>
              <a:gdLst/>
              <a:ahLst/>
              <a:cxnLst/>
              <a:rect l="l" t="t" r="r" b="b"/>
              <a:pathLst>
                <a:path w="5311101" h="60591">
                  <a:moveTo>
                    <a:pt x="0" y="0"/>
                  </a:moveTo>
                  <a:lnTo>
                    <a:pt x="5311101" y="0"/>
                  </a:lnTo>
                  <a:lnTo>
                    <a:pt x="5311101" y="60591"/>
                  </a:lnTo>
                  <a:lnTo>
                    <a:pt x="0" y="60591"/>
                  </a:lnTo>
                  <a:close/>
                </a:path>
              </a:pathLst>
            </a:custGeom>
            <a:solidFill>
              <a:srgbClr val="10315C"/>
            </a:solidFill>
          </p:spPr>
          <p:txBody>
            <a:bodyPr/>
            <a:lstStyle/>
            <a:p>
              <a:endParaRPr lang="en-GB"/>
            </a:p>
          </p:txBody>
        </p:sp>
        <p:sp>
          <p:nvSpPr>
            <p:cNvPr id="7" name="TextBox 7"/>
            <p:cNvSpPr txBox="1"/>
            <p:nvPr/>
          </p:nvSpPr>
          <p:spPr>
            <a:xfrm>
              <a:off x="0" y="-38100"/>
              <a:ext cx="5311101" cy="98691"/>
            </a:xfrm>
            <a:prstGeom prst="rect">
              <a:avLst/>
            </a:prstGeom>
          </p:spPr>
          <p:txBody>
            <a:bodyPr lIns="50800" tIns="50800" rIns="50800" bIns="50800" rtlCol="0" anchor="ctr"/>
            <a:lstStyle/>
            <a:p>
              <a:pPr algn="ctr">
                <a:lnSpc>
                  <a:spcPts val="2659"/>
                </a:lnSpc>
              </a:pPr>
              <a:endParaRPr/>
            </a:p>
          </p:txBody>
        </p:sp>
      </p:grpSp>
      <p:pic>
        <p:nvPicPr>
          <p:cNvPr id="11" name="Picture 10" descr="Blue text on a black background&#10;&#10;Description automatically generated">
            <a:extLst>
              <a:ext uri="{FF2B5EF4-FFF2-40B4-BE49-F238E27FC236}">
                <a16:creationId xmlns:a16="http://schemas.microsoft.com/office/drawing/2014/main" id="{EBC570D3-A065-6D18-C3F4-4753DD3625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48958" y="9126199"/>
            <a:ext cx="2084247" cy="1004607"/>
          </a:xfrm>
          <a:prstGeom prst="rect">
            <a:avLst/>
          </a:prstGeom>
        </p:spPr>
      </p:pic>
      <p:sp>
        <p:nvSpPr>
          <p:cNvPr id="13" name="TextBox 12">
            <a:extLst>
              <a:ext uri="{FF2B5EF4-FFF2-40B4-BE49-F238E27FC236}">
                <a16:creationId xmlns:a16="http://schemas.microsoft.com/office/drawing/2014/main" id="{758B241C-B45E-4D60-9B26-C7E061545928}"/>
              </a:ext>
            </a:extLst>
          </p:cNvPr>
          <p:cNvSpPr txBox="1"/>
          <p:nvPr/>
        </p:nvSpPr>
        <p:spPr>
          <a:xfrm>
            <a:off x="-3342993" y="9236972"/>
            <a:ext cx="10079830" cy="893834"/>
          </a:xfrm>
          <a:prstGeom prst="rect">
            <a:avLst/>
          </a:prstGeom>
          <a:noFill/>
        </p:spPr>
        <p:txBody>
          <a:bodyPr wrap="square">
            <a:spAutoFit/>
          </a:bodyPr>
          <a:lstStyle/>
          <a:p>
            <a:pPr marL="0" lvl="0" indent="0" algn="ctr">
              <a:lnSpc>
                <a:spcPts val="6999"/>
              </a:lnSpc>
              <a:spcBef>
                <a:spcPct val="0"/>
              </a:spcBef>
            </a:pPr>
            <a:r>
              <a:rPr lang="en-US" sz="5000" dirty="0">
                <a:solidFill>
                  <a:srgbClr val="00CDFF"/>
                </a:solidFill>
                <a:latin typeface="Barlow"/>
                <a:ea typeface="Barlow"/>
                <a:cs typeface="Barlow"/>
                <a:sym typeface="Barlow"/>
              </a:rPr>
              <a:t>5 Minutes</a:t>
            </a:r>
          </a:p>
        </p:txBody>
      </p:sp>
      <p:sp>
        <p:nvSpPr>
          <p:cNvPr id="14" name="TextBox 10">
            <a:extLst>
              <a:ext uri="{FF2B5EF4-FFF2-40B4-BE49-F238E27FC236}">
                <a16:creationId xmlns:a16="http://schemas.microsoft.com/office/drawing/2014/main" id="{445271E1-7F01-2367-EA42-F101F5569D32}"/>
              </a:ext>
            </a:extLst>
          </p:cNvPr>
          <p:cNvSpPr txBox="1"/>
          <p:nvPr/>
        </p:nvSpPr>
        <p:spPr>
          <a:xfrm>
            <a:off x="1028700" y="485553"/>
            <a:ext cx="16230600" cy="1075936"/>
          </a:xfrm>
          <a:prstGeom prst="rect">
            <a:avLst/>
          </a:prstGeom>
        </p:spPr>
        <p:txBody>
          <a:bodyPr lIns="0" tIns="0" rIns="0" bIns="0" rtlCol="0" anchor="t">
            <a:spAutoFit/>
          </a:bodyPr>
          <a:lstStyle/>
          <a:p>
            <a:pPr marL="0" lvl="0" indent="0" algn="l">
              <a:lnSpc>
                <a:spcPts val="9379"/>
              </a:lnSpc>
              <a:spcBef>
                <a:spcPct val="0"/>
              </a:spcBef>
            </a:pPr>
            <a:r>
              <a:rPr lang="en-US" sz="6699" dirty="0">
                <a:solidFill>
                  <a:srgbClr val="FFFFFF"/>
                </a:solidFill>
                <a:latin typeface="Barlow"/>
                <a:ea typeface="Barlow"/>
                <a:cs typeface="Barlow"/>
                <a:sym typeface="Barlow"/>
              </a:rPr>
              <a:t>Probability:</a:t>
            </a:r>
          </a:p>
        </p:txBody>
      </p:sp>
      <p:sp>
        <p:nvSpPr>
          <p:cNvPr id="19" name="TextBox 8">
            <a:extLst>
              <a:ext uri="{FF2B5EF4-FFF2-40B4-BE49-F238E27FC236}">
                <a16:creationId xmlns:a16="http://schemas.microsoft.com/office/drawing/2014/main" id="{24FC6617-FAFD-6F63-83B6-803D8609AF53}"/>
              </a:ext>
            </a:extLst>
          </p:cNvPr>
          <p:cNvSpPr txBox="1"/>
          <p:nvPr/>
        </p:nvSpPr>
        <p:spPr>
          <a:xfrm>
            <a:off x="355063" y="2544040"/>
            <a:ext cx="10454752" cy="6247864"/>
          </a:xfrm>
          <a:prstGeom prst="rect">
            <a:avLst/>
          </a:prstGeom>
        </p:spPr>
        <p:txBody>
          <a:bodyPr wrap="square" lIns="0" tIns="0" rIns="0" bIns="0" rtlCol="0" anchor="t">
            <a:spAutoFit/>
          </a:bodyPr>
          <a:lstStyle/>
          <a:p>
            <a:r>
              <a:rPr lang="en-US" sz="2800" dirty="0">
                <a:solidFill>
                  <a:srgbClr val="10315C"/>
                </a:solidFill>
                <a:latin typeface="Poppins"/>
                <a:ea typeface="Poppins"/>
                <a:cs typeface="Poppins"/>
                <a:sym typeface="Poppins"/>
              </a:rPr>
              <a:t>A health insurance company has 125,000 policyholders.</a:t>
            </a:r>
          </a:p>
          <a:p>
            <a:r>
              <a:rPr lang="en-US" sz="2800" dirty="0">
                <a:solidFill>
                  <a:srgbClr val="10315C"/>
                </a:solidFill>
                <a:latin typeface="Poppins"/>
                <a:ea typeface="Poppins"/>
                <a:cs typeface="Poppins"/>
                <a:sym typeface="Poppins"/>
              </a:rPr>
              <a:t> Of these policyholders:</a:t>
            </a:r>
          </a:p>
          <a:p>
            <a:endParaRPr lang="en-US" sz="2800" dirty="0">
              <a:solidFill>
                <a:srgbClr val="10315C"/>
              </a:solidFill>
              <a:latin typeface="Poppins"/>
              <a:ea typeface="Poppins"/>
              <a:cs typeface="Poppins"/>
              <a:sym typeface="Poppins"/>
            </a:endParaRPr>
          </a:p>
          <a:p>
            <a:pPr marL="342900" indent="-342900">
              <a:lnSpc>
                <a:spcPct val="150000"/>
              </a:lnSpc>
              <a:buClr>
                <a:srgbClr val="00CDFF"/>
              </a:buClr>
              <a:buFont typeface="Arial" panose="020B0604020202020204" pitchFamily="34" charset="0"/>
              <a:buChar char="•"/>
            </a:pPr>
            <a:r>
              <a:rPr lang="en-US" sz="2800" dirty="0">
                <a:solidFill>
                  <a:srgbClr val="10315C"/>
                </a:solidFill>
                <a:latin typeface="Poppins"/>
                <a:ea typeface="Poppins"/>
                <a:cs typeface="Poppins"/>
                <a:sym typeface="Poppins"/>
              </a:rPr>
              <a:t>60,000 are male</a:t>
            </a:r>
          </a:p>
          <a:p>
            <a:pPr marL="342900" indent="-342900">
              <a:lnSpc>
                <a:spcPct val="150000"/>
              </a:lnSpc>
              <a:buClr>
                <a:srgbClr val="00CDFF"/>
              </a:buClr>
              <a:buFont typeface="Arial" panose="020B0604020202020204" pitchFamily="34" charset="0"/>
              <a:buChar char="•"/>
            </a:pPr>
            <a:r>
              <a:rPr lang="en-US" sz="2800" dirty="0">
                <a:solidFill>
                  <a:srgbClr val="10315C"/>
                </a:solidFill>
                <a:latin typeface="Poppins"/>
                <a:ea typeface="Poppins"/>
                <a:cs typeface="Poppins"/>
                <a:sym typeface="Poppins"/>
              </a:rPr>
              <a:t>4000 are smokers</a:t>
            </a:r>
          </a:p>
          <a:p>
            <a:pPr marL="342900" indent="-342900">
              <a:lnSpc>
                <a:spcPct val="150000"/>
              </a:lnSpc>
              <a:buClr>
                <a:srgbClr val="00CDFF"/>
              </a:buClr>
              <a:buFont typeface="Arial" panose="020B0604020202020204" pitchFamily="34" charset="0"/>
              <a:buChar char="•"/>
            </a:pPr>
            <a:r>
              <a:rPr lang="en-US" sz="2800" dirty="0">
                <a:solidFill>
                  <a:srgbClr val="10315C"/>
                </a:solidFill>
                <a:latin typeface="Poppins"/>
                <a:ea typeface="Poppins"/>
                <a:cs typeface="Poppins"/>
                <a:sym typeface="Poppins"/>
              </a:rPr>
              <a:t>1800 of the smokers are female without family history of heart disease</a:t>
            </a:r>
          </a:p>
          <a:p>
            <a:pPr marL="342900" indent="-342900">
              <a:lnSpc>
                <a:spcPct val="150000"/>
              </a:lnSpc>
              <a:buClr>
                <a:srgbClr val="00CDFF"/>
              </a:buClr>
              <a:buFont typeface="Arial" panose="020B0604020202020204" pitchFamily="34" charset="0"/>
              <a:buChar char="•"/>
            </a:pPr>
            <a:r>
              <a:rPr lang="en-US" sz="2800" dirty="0">
                <a:solidFill>
                  <a:srgbClr val="10315C"/>
                </a:solidFill>
                <a:latin typeface="Poppins"/>
                <a:ea typeface="Poppins"/>
                <a:cs typeface="Poppins"/>
                <a:sym typeface="Poppins"/>
              </a:rPr>
              <a:t>1150 are males with a family history of heart disease</a:t>
            </a:r>
          </a:p>
          <a:p>
            <a:pPr marL="342900" indent="-342900">
              <a:lnSpc>
                <a:spcPct val="150000"/>
              </a:lnSpc>
              <a:buClr>
                <a:srgbClr val="00CDFF"/>
              </a:buClr>
              <a:buFont typeface="Arial" panose="020B0604020202020204" pitchFamily="34" charset="0"/>
              <a:buChar char="•"/>
            </a:pPr>
            <a:r>
              <a:rPr lang="en-US" sz="2800" dirty="0">
                <a:solidFill>
                  <a:srgbClr val="10315C"/>
                </a:solidFill>
                <a:latin typeface="Poppins"/>
                <a:ea typeface="Poppins"/>
                <a:cs typeface="Poppins"/>
                <a:sym typeface="Poppins"/>
              </a:rPr>
              <a:t>850 have Policy A</a:t>
            </a:r>
          </a:p>
          <a:p>
            <a:pPr marL="342900" indent="-342900">
              <a:lnSpc>
                <a:spcPct val="150000"/>
              </a:lnSpc>
              <a:buFont typeface="Arial" panose="020B0604020202020204" pitchFamily="34" charset="0"/>
              <a:buChar char="•"/>
            </a:pPr>
            <a:endParaRPr lang="en-US" sz="2800" dirty="0">
              <a:solidFill>
                <a:srgbClr val="10315C"/>
              </a:solidFill>
              <a:latin typeface="Poppins"/>
              <a:ea typeface="Poppins"/>
              <a:cs typeface="Poppins"/>
              <a:sym typeface="Poppins"/>
            </a:endParaRPr>
          </a:p>
          <a:p>
            <a:endParaRPr lang="en-US" sz="2800" dirty="0">
              <a:solidFill>
                <a:srgbClr val="10315C"/>
              </a:solidFill>
              <a:latin typeface="Poppins"/>
              <a:ea typeface="Poppins"/>
              <a:cs typeface="Poppins"/>
              <a:sym typeface="Poppins"/>
            </a:endParaRPr>
          </a:p>
        </p:txBody>
      </p:sp>
      <p:sp>
        <p:nvSpPr>
          <p:cNvPr id="20" name="TextBox 8">
            <a:extLst>
              <a:ext uri="{FF2B5EF4-FFF2-40B4-BE49-F238E27FC236}">
                <a16:creationId xmlns:a16="http://schemas.microsoft.com/office/drawing/2014/main" id="{DFB4FDDD-DC4F-5773-476D-E58F4FF44D95}"/>
              </a:ext>
            </a:extLst>
          </p:cNvPr>
          <p:cNvSpPr txBox="1"/>
          <p:nvPr/>
        </p:nvSpPr>
        <p:spPr>
          <a:xfrm>
            <a:off x="394240" y="8152664"/>
            <a:ext cx="9128447" cy="861774"/>
          </a:xfrm>
          <a:prstGeom prst="rect">
            <a:avLst/>
          </a:prstGeom>
        </p:spPr>
        <p:txBody>
          <a:bodyPr wrap="square" lIns="0" tIns="0" rIns="0" bIns="0" rtlCol="0" anchor="t">
            <a:spAutoFit/>
          </a:bodyPr>
          <a:lstStyle/>
          <a:p>
            <a:pPr>
              <a:defRPr/>
            </a:pPr>
            <a:r>
              <a:rPr lang="en-US" altLang="en-US" sz="2800" dirty="0">
                <a:solidFill>
                  <a:srgbClr val="10315C"/>
                </a:solidFill>
                <a:latin typeface="Poppins" panose="00000500000000000000" pitchFamily="2" charset="0"/>
                <a:cs typeface="Poppins" panose="00000500000000000000" pitchFamily="2" charset="0"/>
              </a:rPr>
              <a:t>Calculate the probability of randomly selecting a policyholder with Policy B.</a:t>
            </a:r>
          </a:p>
        </p:txBody>
      </p:sp>
      <p:sp>
        <p:nvSpPr>
          <p:cNvPr id="8" name="TextBox 8">
            <a:extLst>
              <a:ext uri="{FF2B5EF4-FFF2-40B4-BE49-F238E27FC236}">
                <a16:creationId xmlns:a16="http://schemas.microsoft.com/office/drawing/2014/main" id="{5E958118-5810-84E6-4AB7-3558A3EE808A}"/>
              </a:ext>
            </a:extLst>
          </p:cNvPr>
          <p:cNvSpPr txBox="1"/>
          <p:nvPr/>
        </p:nvSpPr>
        <p:spPr>
          <a:xfrm>
            <a:off x="327709" y="2395661"/>
            <a:ext cx="7444692" cy="769057"/>
          </a:xfrm>
          <a:prstGeom prst="rect">
            <a:avLst/>
          </a:prstGeom>
        </p:spPr>
        <p:txBody>
          <a:bodyPr wrap="square" lIns="0" tIns="0" rIns="0" bIns="0" rtlCol="0" anchor="t">
            <a:spAutoFit/>
          </a:bodyPr>
          <a:lstStyle/>
          <a:p>
            <a:pPr>
              <a:lnSpc>
                <a:spcPts val="7140"/>
              </a:lnSpc>
            </a:pPr>
            <a:r>
              <a:rPr lang="en-US" sz="2400" dirty="0">
                <a:solidFill>
                  <a:srgbClr val="10315C"/>
                </a:solidFill>
                <a:latin typeface="Poppins"/>
                <a:ea typeface="Poppins"/>
                <a:cs typeface="Poppins"/>
                <a:sym typeface="Poppins"/>
              </a:rPr>
              <a:t>. </a:t>
            </a:r>
          </a:p>
        </p:txBody>
      </p:sp>
      <p:sp>
        <p:nvSpPr>
          <p:cNvPr id="22" name="Oval 21">
            <a:extLst>
              <a:ext uri="{FF2B5EF4-FFF2-40B4-BE49-F238E27FC236}">
                <a16:creationId xmlns:a16="http://schemas.microsoft.com/office/drawing/2014/main" id="{6A5D3DAA-6657-4BE7-A4E7-588D664899CF}"/>
              </a:ext>
            </a:extLst>
          </p:cNvPr>
          <p:cNvSpPr>
            <a:spLocks/>
          </p:cNvSpPr>
          <p:nvPr/>
        </p:nvSpPr>
        <p:spPr>
          <a:xfrm>
            <a:off x="12676463" y="3039316"/>
            <a:ext cx="3561238" cy="3634311"/>
          </a:xfrm>
          <a:prstGeom prst="ellipse">
            <a:avLst/>
          </a:prstGeom>
          <a:solidFill>
            <a:schemeClr val="bg1"/>
          </a:solidFill>
          <a:ln>
            <a:solidFill>
              <a:srgbClr val="57C1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CDFF"/>
              </a:solidFill>
              <a:latin typeface="Manrope" pitchFamily="2" charset="0"/>
            </a:endParaRPr>
          </a:p>
        </p:txBody>
      </p:sp>
      <p:sp>
        <p:nvSpPr>
          <p:cNvPr id="23" name="Oval 22">
            <a:extLst>
              <a:ext uri="{FF2B5EF4-FFF2-40B4-BE49-F238E27FC236}">
                <a16:creationId xmlns:a16="http://schemas.microsoft.com/office/drawing/2014/main" id="{44125813-9C71-8069-9686-86ABB94184B9}"/>
              </a:ext>
            </a:extLst>
          </p:cNvPr>
          <p:cNvSpPr>
            <a:spLocks/>
          </p:cNvSpPr>
          <p:nvPr/>
        </p:nvSpPr>
        <p:spPr>
          <a:xfrm>
            <a:off x="11353800" y="5069182"/>
            <a:ext cx="3561238" cy="3634311"/>
          </a:xfrm>
          <a:prstGeom prst="ellipse">
            <a:avLst/>
          </a:prstGeom>
          <a:solidFill>
            <a:schemeClr val="bg1"/>
          </a:solidFill>
          <a:ln>
            <a:solidFill>
              <a:srgbClr val="57C1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CDFF"/>
              </a:solidFill>
              <a:latin typeface="Manrope" pitchFamily="2" charset="0"/>
            </a:endParaRPr>
          </a:p>
        </p:txBody>
      </p:sp>
      <p:sp>
        <p:nvSpPr>
          <p:cNvPr id="24" name="Oval 23">
            <a:extLst>
              <a:ext uri="{FF2B5EF4-FFF2-40B4-BE49-F238E27FC236}">
                <a16:creationId xmlns:a16="http://schemas.microsoft.com/office/drawing/2014/main" id="{1CEDA7F5-6A4F-FA15-9B45-1F2E5F601CC7}"/>
              </a:ext>
            </a:extLst>
          </p:cNvPr>
          <p:cNvSpPr>
            <a:spLocks/>
          </p:cNvSpPr>
          <p:nvPr/>
        </p:nvSpPr>
        <p:spPr>
          <a:xfrm>
            <a:off x="13921366" y="5120867"/>
            <a:ext cx="3561238" cy="3634311"/>
          </a:xfrm>
          <a:prstGeom prst="ellipse">
            <a:avLst/>
          </a:prstGeom>
          <a:solidFill>
            <a:schemeClr val="bg1"/>
          </a:solidFill>
          <a:ln>
            <a:solidFill>
              <a:srgbClr val="57C1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anrope" pitchFamily="2" charset="0"/>
            </a:endParaRPr>
          </a:p>
        </p:txBody>
      </p:sp>
      <p:sp>
        <p:nvSpPr>
          <p:cNvPr id="25" name="Oval 24">
            <a:extLst>
              <a:ext uri="{FF2B5EF4-FFF2-40B4-BE49-F238E27FC236}">
                <a16:creationId xmlns:a16="http://schemas.microsoft.com/office/drawing/2014/main" id="{40C3D61B-B654-EBD9-1D9C-5559ECEF6FA7}"/>
              </a:ext>
            </a:extLst>
          </p:cNvPr>
          <p:cNvSpPr>
            <a:spLocks/>
          </p:cNvSpPr>
          <p:nvPr/>
        </p:nvSpPr>
        <p:spPr>
          <a:xfrm>
            <a:off x="12676463" y="3039316"/>
            <a:ext cx="3561238" cy="3634311"/>
          </a:xfrm>
          <a:prstGeom prst="ellipse">
            <a:avLst/>
          </a:prstGeom>
          <a:noFill/>
          <a:ln>
            <a:solidFill>
              <a:srgbClr val="57C1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anrope" pitchFamily="2" charset="0"/>
            </a:endParaRPr>
          </a:p>
        </p:txBody>
      </p:sp>
      <p:sp>
        <p:nvSpPr>
          <p:cNvPr id="26" name="Oval 25">
            <a:extLst>
              <a:ext uri="{FF2B5EF4-FFF2-40B4-BE49-F238E27FC236}">
                <a16:creationId xmlns:a16="http://schemas.microsoft.com/office/drawing/2014/main" id="{F65E60BC-75D0-1BFC-3A15-1DEB7D1ADDA2}"/>
              </a:ext>
            </a:extLst>
          </p:cNvPr>
          <p:cNvSpPr>
            <a:spLocks/>
          </p:cNvSpPr>
          <p:nvPr/>
        </p:nvSpPr>
        <p:spPr>
          <a:xfrm>
            <a:off x="11353800" y="5069182"/>
            <a:ext cx="3561238" cy="3634311"/>
          </a:xfrm>
          <a:prstGeom prst="ellipse">
            <a:avLst/>
          </a:prstGeom>
          <a:noFill/>
          <a:ln>
            <a:solidFill>
              <a:srgbClr val="57C1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anrope" pitchFamily="2" charset="0"/>
            </a:endParaRPr>
          </a:p>
        </p:txBody>
      </p:sp>
      <p:sp>
        <p:nvSpPr>
          <p:cNvPr id="27" name="Oval 26">
            <a:extLst>
              <a:ext uri="{FF2B5EF4-FFF2-40B4-BE49-F238E27FC236}">
                <a16:creationId xmlns:a16="http://schemas.microsoft.com/office/drawing/2014/main" id="{18209270-C42F-55AD-54B5-DCD962AA03D8}"/>
              </a:ext>
            </a:extLst>
          </p:cNvPr>
          <p:cNvSpPr>
            <a:spLocks/>
          </p:cNvSpPr>
          <p:nvPr/>
        </p:nvSpPr>
        <p:spPr>
          <a:xfrm>
            <a:off x="13888562" y="5120868"/>
            <a:ext cx="3561238" cy="3634311"/>
          </a:xfrm>
          <a:prstGeom prst="ellipse">
            <a:avLst/>
          </a:prstGeom>
          <a:noFill/>
          <a:ln>
            <a:solidFill>
              <a:srgbClr val="57C1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CDFF"/>
              </a:solidFill>
              <a:latin typeface="Manrope" pitchFamily="2" charset="0"/>
            </a:endParaRPr>
          </a:p>
        </p:txBody>
      </p:sp>
      <p:sp>
        <p:nvSpPr>
          <p:cNvPr id="30" name="TextBox 29">
            <a:extLst>
              <a:ext uri="{FF2B5EF4-FFF2-40B4-BE49-F238E27FC236}">
                <a16:creationId xmlns:a16="http://schemas.microsoft.com/office/drawing/2014/main" id="{08419FDB-06FD-7EE9-F81F-FCBE2C89D55B}"/>
              </a:ext>
            </a:extLst>
          </p:cNvPr>
          <p:cNvSpPr txBox="1"/>
          <p:nvPr/>
        </p:nvSpPr>
        <p:spPr>
          <a:xfrm>
            <a:off x="13888562" y="2517594"/>
            <a:ext cx="1503838" cy="400110"/>
          </a:xfrm>
          <a:prstGeom prst="rect">
            <a:avLst/>
          </a:prstGeom>
          <a:noFill/>
        </p:spPr>
        <p:txBody>
          <a:bodyPr wrap="square">
            <a:spAutoFit/>
          </a:bodyPr>
          <a:lstStyle/>
          <a:p>
            <a:r>
              <a:rPr lang="en-US" sz="2000" b="1" dirty="0">
                <a:solidFill>
                  <a:srgbClr val="10315C"/>
                </a:solidFill>
                <a:latin typeface="Poppins" panose="00000500000000000000" pitchFamily="2" charset="0"/>
                <a:cs typeface="Poppins" panose="00000500000000000000" pitchFamily="2" charset="0"/>
                <a:sym typeface="Poppins"/>
              </a:rPr>
              <a:t>Smoker</a:t>
            </a:r>
            <a:endParaRPr lang="en-GB" sz="2000" b="1" dirty="0">
              <a:solidFill>
                <a:srgbClr val="10315C"/>
              </a:solidFill>
            </a:endParaRPr>
          </a:p>
        </p:txBody>
      </p:sp>
      <p:sp>
        <p:nvSpPr>
          <p:cNvPr id="31" name="TextBox 30">
            <a:extLst>
              <a:ext uri="{FF2B5EF4-FFF2-40B4-BE49-F238E27FC236}">
                <a16:creationId xmlns:a16="http://schemas.microsoft.com/office/drawing/2014/main" id="{1050FBD9-5EE0-3A10-E82E-793E1707C545}"/>
              </a:ext>
            </a:extLst>
          </p:cNvPr>
          <p:cNvSpPr txBox="1"/>
          <p:nvPr/>
        </p:nvSpPr>
        <p:spPr>
          <a:xfrm>
            <a:off x="11062061" y="8265613"/>
            <a:ext cx="1503838" cy="400110"/>
          </a:xfrm>
          <a:prstGeom prst="rect">
            <a:avLst/>
          </a:prstGeom>
          <a:noFill/>
        </p:spPr>
        <p:txBody>
          <a:bodyPr wrap="square">
            <a:spAutoFit/>
          </a:bodyPr>
          <a:lstStyle/>
          <a:p>
            <a:r>
              <a:rPr lang="en-US" sz="2000" b="1" dirty="0">
                <a:solidFill>
                  <a:srgbClr val="10315C"/>
                </a:solidFill>
                <a:latin typeface="Poppins" panose="00000500000000000000" pitchFamily="2" charset="0"/>
                <a:cs typeface="Poppins" panose="00000500000000000000" pitchFamily="2" charset="0"/>
                <a:sym typeface="Poppins"/>
              </a:rPr>
              <a:t>Male</a:t>
            </a:r>
            <a:endParaRPr lang="en-GB" sz="2000" b="1" dirty="0">
              <a:solidFill>
                <a:srgbClr val="10315C"/>
              </a:solidFill>
            </a:endParaRPr>
          </a:p>
        </p:txBody>
      </p:sp>
      <p:sp>
        <p:nvSpPr>
          <p:cNvPr id="32" name="TextBox 31">
            <a:extLst>
              <a:ext uri="{FF2B5EF4-FFF2-40B4-BE49-F238E27FC236}">
                <a16:creationId xmlns:a16="http://schemas.microsoft.com/office/drawing/2014/main" id="{84E6A5A5-EE7F-8B00-37A3-5A43E5D1F118}"/>
              </a:ext>
            </a:extLst>
          </p:cNvPr>
          <p:cNvSpPr txBox="1"/>
          <p:nvPr/>
        </p:nvSpPr>
        <p:spPr>
          <a:xfrm>
            <a:off x="17015322" y="8215990"/>
            <a:ext cx="1503838" cy="707886"/>
          </a:xfrm>
          <a:prstGeom prst="rect">
            <a:avLst/>
          </a:prstGeom>
          <a:noFill/>
        </p:spPr>
        <p:txBody>
          <a:bodyPr wrap="square">
            <a:spAutoFit/>
          </a:bodyPr>
          <a:lstStyle/>
          <a:p>
            <a:r>
              <a:rPr lang="en-US" sz="2000" b="1" dirty="0">
                <a:solidFill>
                  <a:srgbClr val="10315C"/>
                </a:solidFill>
                <a:latin typeface="Poppins" panose="00000500000000000000" pitchFamily="2" charset="0"/>
                <a:cs typeface="Poppins" panose="00000500000000000000" pitchFamily="2" charset="0"/>
                <a:sym typeface="Poppins"/>
              </a:rPr>
              <a:t>Family history</a:t>
            </a:r>
            <a:endParaRPr lang="en-GB" sz="2000" b="1" dirty="0">
              <a:solidFill>
                <a:srgbClr val="10315C"/>
              </a:solidFill>
            </a:endParaRPr>
          </a:p>
        </p:txBody>
      </p:sp>
      <p:sp>
        <p:nvSpPr>
          <p:cNvPr id="10" name="TextBox 9">
            <a:extLst>
              <a:ext uri="{FF2B5EF4-FFF2-40B4-BE49-F238E27FC236}">
                <a16:creationId xmlns:a16="http://schemas.microsoft.com/office/drawing/2014/main" id="{9DA44269-398B-A0EB-9949-701AC0BDDF0C}"/>
              </a:ext>
            </a:extLst>
          </p:cNvPr>
          <p:cNvSpPr txBox="1"/>
          <p:nvPr/>
        </p:nvSpPr>
        <p:spPr>
          <a:xfrm>
            <a:off x="14097043" y="6121166"/>
            <a:ext cx="1503838" cy="400110"/>
          </a:xfrm>
          <a:prstGeom prst="rect">
            <a:avLst/>
          </a:prstGeom>
          <a:noFill/>
        </p:spPr>
        <p:txBody>
          <a:bodyPr wrap="square">
            <a:spAutoFit/>
          </a:bodyPr>
          <a:lstStyle/>
          <a:p>
            <a:r>
              <a:rPr lang="en-US" sz="2000" b="1" dirty="0">
                <a:solidFill>
                  <a:srgbClr val="10315C"/>
                </a:solidFill>
                <a:latin typeface="Poppins" panose="00000500000000000000" pitchFamily="2" charset="0"/>
                <a:cs typeface="Poppins" panose="00000500000000000000" pitchFamily="2" charset="0"/>
                <a:sym typeface="Poppins"/>
              </a:rPr>
              <a:t>850</a:t>
            </a:r>
            <a:endParaRPr lang="en-GB" sz="2000" b="1" dirty="0">
              <a:solidFill>
                <a:srgbClr val="10315C"/>
              </a:solidFill>
            </a:endParaRPr>
          </a:p>
        </p:txBody>
      </p:sp>
      <p:sp>
        <p:nvSpPr>
          <p:cNvPr id="12" name="TextBox 11">
            <a:extLst>
              <a:ext uri="{FF2B5EF4-FFF2-40B4-BE49-F238E27FC236}">
                <a16:creationId xmlns:a16="http://schemas.microsoft.com/office/drawing/2014/main" id="{E5285650-D6D4-B333-08DB-40F545FF93BD}"/>
              </a:ext>
            </a:extLst>
          </p:cNvPr>
          <p:cNvSpPr txBox="1"/>
          <p:nvPr/>
        </p:nvSpPr>
        <p:spPr>
          <a:xfrm>
            <a:off x="14986109" y="5525289"/>
            <a:ext cx="1503838" cy="400110"/>
          </a:xfrm>
          <a:prstGeom prst="rect">
            <a:avLst/>
          </a:prstGeom>
          <a:noFill/>
        </p:spPr>
        <p:txBody>
          <a:bodyPr wrap="square">
            <a:spAutoFit/>
          </a:bodyPr>
          <a:lstStyle/>
          <a:p>
            <a:r>
              <a:rPr lang="en-US" sz="2000" b="1" dirty="0">
                <a:solidFill>
                  <a:srgbClr val="10315C"/>
                </a:solidFill>
                <a:latin typeface="Poppins" panose="00000500000000000000" pitchFamily="2" charset="0"/>
                <a:cs typeface="Poppins" panose="00000500000000000000" pitchFamily="2" charset="0"/>
                <a:sym typeface="Poppins"/>
              </a:rPr>
              <a:t>650</a:t>
            </a:r>
            <a:endParaRPr lang="en-GB" sz="2000" b="1" dirty="0">
              <a:solidFill>
                <a:srgbClr val="10315C"/>
              </a:solidFill>
            </a:endParaRPr>
          </a:p>
        </p:txBody>
      </p:sp>
      <p:sp>
        <p:nvSpPr>
          <p:cNvPr id="15" name="TextBox 14">
            <a:extLst>
              <a:ext uri="{FF2B5EF4-FFF2-40B4-BE49-F238E27FC236}">
                <a16:creationId xmlns:a16="http://schemas.microsoft.com/office/drawing/2014/main" id="{4EC219BB-600B-9959-1623-0D638116ABEF}"/>
              </a:ext>
            </a:extLst>
          </p:cNvPr>
          <p:cNvSpPr txBox="1"/>
          <p:nvPr/>
        </p:nvSpPr>
        <p:spPr>
          <a:xfrm>
            <a:off x="13188670" y="5537275"/>
            <a:ext cx="1503838" cy="400110"/>
          </a:xfrm>
          <a:prstGeom prst="rect">
            <a:avLst/>
          </a:prstGeom>
          <a:noFill/>
        </p:spPr>
        <p:txBody>
          <a:bodyPr wrap="square">
            <a:spAutoFit/>
          </a:bodyPr>
          <a:lstStyle/>
          <a:p>
            <a:r>
              <a:rPr lang="en-US" sz="2000" b="1" dirty="0">
                <a:solidFill>
                  <a:srgbClr val="10315C"/>
                </a:solidFill>
                <a:latin typeface="Poppins" panose="00000500000000000000" pitchFamily="2" charset="0"/>
                <a:cs typeface="Poppins" panose="00000500000000000000" pitchFamily="2" charset="0"/>
                <a:sym typeface="Poppins"/>
              </a:rPr>
              <a:t>720</a:t>
            </a:r>
            <a:endParaRPr lang="en-GB" sz="2000" b="1" dirty="0">
              <a:solidFill>
                <a:srgbClr val="10315C"/>
              </a:solidFill>
            </a:endParaRPr>
          </a:p>
        </p:txBody>
      </p:sp>
      <p:sp>
        <p:nvSpPr>
          <p:cNvPr id="21" name="TextBox 20">
            <a:extLst>
              <a:ext uri="{FF2B5EF4-FFF2-40B4-BE49-F238E27FC236}">
                <a16:creationId xmlns:a16="http://schemas.microsoft.com/office/drawing/2014/main" id="{62563580-15EE-5A03-A75D-70A2BB9B12F1}"/>
              </a:ext>
            </a:extLst>
          </p:cNvPr>
          <p:cNvSpPr txBox="1"/>
          <p:nvPr/>
        </p:nvSpPr>
        <p:spPr>
          <a:xfrm>
            <a:off x="13955467" y="4153754"/>
            <a:ext cx="3003731" cy="400110"/>
          </a:xfrm>
          <a:prstGeom prst="rect">
            <a:avLst/>
          </a:prstGeom>
          <a:noFill/>
        </p:spPr>
        <p:txBody>
          <a:bodyPr wrap="square">
            <a:spAutoFit/>
          </a:bodyPr>
          <a:lstStyle/>
          <a:p>
            <a:r>
              <a:rPr lang="en-US" sz="2000" b="1" dirty="0">
                <a:solidFill>
                  <a:srgbClr val="10315C"/>
                </a:solidFill>
                <a:latin typeface="Poppins" panose="00000500000000000000" pitchFamily="2" charset="0"/>
                <a:cs typeface="Poppins" panose="00000500000000000000" pitchFamily="2" charset="0"/>
                <a:sym typeface="Poppins"/>
              </a:rPr>
              <a:t>1800</a:t>
            </a:r>
            <a:endParaRPr lang="en-GB" sz="2000" b="1" dirty="0">
              <a:solidFill>
                <a:srgbClr val="10315C"/>
              </a:solidFill>
            </a:endParaRPr>
          </a:p>
        </p:txBody>
      </p:sp>
      <p:sp>
        <p:nvSpPr>
          <p:cNvPr id="29" name="TextBox 28">
            <a:extLst>
              <a:ext uri="{FF2B5EF4-FFF2-40B4-BE49-F238E27FC236}">
                <a16:creationId xmlns:a16="http://schemas.microsoft.com/office/drawing/2014/main" id="{2FAB4201-45A6-EEC2-7F7B-052E2E1ADAB6}"/>
              </a:ext>
            </a:extLst>
          </p:cNvPr>
          <p:cNvSpPr txBox="1"/>
          <p:nvPr/>
        </p:nvSpPr>
        <p:spPr>
          <a:xfrm>
            <a:off x="11782013" y="9293811"/>
            <a:ext cx="4111736" cy="461665"/>
          </a:xfrm>
          <a:prstGeom prst="rect">
            <a:avLst/>
          </a:prstGeom>
          <a:noFill/>
        </p:spPr>
        <p:txBody>
          <a:bodyPr wrap="square">
            <a:spAutoFit/>
          </a:bodyPr>
          <a:lstStyle/>
          <a:p>
            <a:r>
              <a:rPr lang="en-US" sz="2400" b="1" dirty="0">
                <a:solidFill>
                  <a:srgbClr val="10315C"/>
                </a:solidFill>
                <a:latin typeface="Poppins" panose="00000500000000000000" pitchFamily="2" charset="0"/>
                <a:cs typeface="Poppins" panose="00000500000000000000" pitchFamily="2" charset="0"/>
              </a:rPr>
              <a:t>1000</a:t>
            </a:r>
            <a:r>
              <a:rPr lang="en-GB" sz="2400" b="1" dirty="0">
                <a:solidFill>
                  <a:srgbClr val="10315C"/>
                </a:solidFill>
                <a:latin typeface="Poppins" panose="00000500000000000000" pitchFamily="2" charset="0"/>
                <a:cs typeface="Poppins" panose="00000500000000000000" pitchFamily="2" charset="0"/>
              </a:rPr>
              <a:t> ÷ 125,000=0.008</a:t>
            </a:r>
          </a:p>
        </p:txBody>
      </p:sp>
      <p:sp>
        <p:nvSpPr>
          <p:cNvPr id="9" name="TextBox 8">
            <a:extLst>
              <a:ext uri="{FF2B5EF4-FFF2-40B4-BE49-F238E27FC236}">
                <a16:creationId xmlns:a16="http://schemas.microsoft.com/office/drawing/2014/main" id="{994F38B2-D343-B969-8F2E-1ED8201040A6}"/>
              </a:ext>
            </a:extLst>
          </p:cNvPr>
          <p:cNvSpPr txBox="1"/>
          <p:nvPr/>
        </p:nvSpPr>
        <p:spPr>
          <a:xfrm>
            <a:off x="14112123" y="6951293"/>
            <a:ext cx="1503838" cy="400110"/>
          </a:xfrm>
          <a:prstGeom prst="rect">
            <a:avLst/>
          </a:prstGeom>
          <a:noFill/>
        </p:spPr>
        <p:txBody>
          <a:bodyPr wrap="square">
            <a:spAutoFit/>
          </a:bodyPr>
          <a:lstStyle/>
          <a:p>
            <a:r>
              <a:rPr lang="en-US" sz="2000" b="1" dirty="0">
                <a:solidFill>
                  <a:srgbClr val="10315C"/>
                </a:solidFill>
                <a:latin typeface="Poppins" panose="00000500000000000000" pitchFamily="2" charset="0"/>
                <a:cs typeface="Poppins" panose="00000500000000000000" pitchFamily="2" charset="0"/>
                <a:sym typeface="Poppins"/>
              </a:rPr>
              <a:t>300</a:t>
            </a:r>
            <a:endParaRPr lang="en-GB" sz="2000" b="1" dirty="0">
              <a:solidFill>
                <a:srgbClr val="10315C"/>
              </a:solidFill>
            </a:endParaRPr>
          </a:p>
        </p:txBody>
      </p:sp>
    </p:spTree>
    <p:extLst>
      <p:ext uri="{BB962C8B-B14F-4D97-AF65-F5344CB8AC3E}">
        <p14:creationId xmlns:p14="http://schemas.microsoft.com/office/powerpoint/2010/main" val="2069697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5" grpId="0"/>
      <p:bldP spid="21" grpId="0"/>
      <p:bldP spid="29"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0315C"/>
        </a:solidFill>
        <a:effectLst/>
      </p:bgPr>
    </p:bg>
    <p:spTree>
      <p:nvGrpSpPr>
        <p:cNvPr id="1" name=""/>
        <p:cNvGrpSpPr/>
        <p:nvPr/>
      </p:nvGrpSpPr>
      <p:grpSpPr>
        <a:xfrm>
          <a:off x="0" y="0"/>
          <a:ext cx="0" cy="0"/>
          <a:chOff x="0" y="0"/>
          <a:chExt cx="0" cy="0"/>
        </a:xfrm>
      </p:grpSpPr>
      <p:sp>
        <p:nvSpPr>
          <p:cNvPr id="2" name="Freeform 2"/>
          <p:cNvSpPr/>
          <p:nvPr/>
        </p:nvSpPr>
        <p:spPr>
          <a:xfrm>
            <a:off x="12313458" y="-870868"/>
            <a:ext cx="6327581" cy="11545061"/>
          </a:xfrm>
          <a:custGeom>
            <a:avLst/>
            <a:gdLst/>
            <a:ahLst/>
            <a:cxnLst/>
            <a:rect l="l" t="t" r="r" b="b"/>
            <a:pathLst>
              <a:path w="6327581" h="11545061">
                <a:moveTo>
                  <a:pt x="0" y="0"/>
                </a:moveTo>
                <a:lnTo>
                  <a:pt x="6327582" y="0"/>
                </a:lnTo>
                <a:lnTo>
                  <a:pt x="6327582" y="11545061"/>
                </a:lnTo>
                <a:lnTo>
                  <a:pt x="0" y="11545061"/>
                </a:lnTo>
                <a:lnTo>
                  <a:pt x="0" y="0"/>
                </a:lnTo>
                <a:close/>
              </a:path>
            </a:pathLst>
          </a:custGeom>
          <a:blipFill>
            <a:blip r:embed="rId3"/>
            <a:stretch>
              <a:fillRect/>
            </a:stretch>
          </a:blipFill>
        </p:spPr>
        <p:txBody>
          <a:bodyPr/>
          <a:lstStyle/>
          <a:p>
            <a:endParaRPr lang="en-GB"/>
          </a:p>
        </p:txBody>
      </p:sp>
      <p:sp>
        <p:nvSpPr>
          <p:cNvPr id="3" name="TextBox 3"/>
          <p:cNvSpPr txBox="1"/>
          <p:nvPr/>
        </p:nvSpPr>
        <p:spPr>
          <a:xfrm>
            <a:off x="362302" y="3777713"/>
            <a:ext cx="11179719" cy="2208938"/>
          </a:xfrm>
          <a:prstGeom prst="rect">
            <a:avLst/>
          </a:prstGeom>
        </p:spPr>
        <p:txBody>
          <a:bodyPr lIns="0" tIns="0" rIns="0" bIns="0" rtlCol="0" anchor="t">
            <a:spAutoFit/>
          </a:bodyPr>
          <a:lstStyle/>
          <a:p>
            <a:pPr algn="l">
              <a:lnSpc>
                <a:spcPts val="9099"/>
              </a:lnSpc>
            </a:pPr>
            <a:r>
              <a:rPr lang="en-US" sz="6499" dirty="0">
                <a:solidFill>
                  <a:srgbClr val="00CDFF"/>
                </a:solidFill>
                <a:latin typeface="Barlow"/>
                <a:ea typeface="Barlow"/>
                <a:cs typeface="Barlow"/>
                <a:sym typeface="Barlow"/>
              </a:rPr>
              <a:t>Conditional probability for dependent events</a:t>
            </a:r>
          </a:p>
        </p:txBody>
      </p:sp>
      <p:sp>
        <p:nvSpPr>
          <p:cNvPr id="4" name="Freeform 4"/>
          <p:cNvSpPr/>
          <p:nvPr/>
        </p:nvSpPr>
        <p:spPr>
          <a:xfrm>
            <a:off x="584629" y="673444"/>
            <a:ext cx="3463950" cy="1671356"/>
          </a:xfrm>
          <a:custGeom>
            <a:avLst/>
            <a:gdLst/>
            <a:ahLst/>
            <a:cxnLst/>
            <a:rect l="l" t="t" r="r" b="b"/>
            <a:pathLst>
              <a:path w="3463950" h="1671356">
                <a:moveTo>
                  <a:pt x="0" y="0"/>
                </a:moveTo>
                <a:lnTo>
                  <a:pt x="3463951" y="0"/>
                </a:lnTo>
                <a:lnTo>
                  <a:pt x="3463951" y="1671356"/>
                </a:lnTo>
                <a:lnTo>
                  <a:pt x="0" y="1671356"/>
                </a:lnTo>
                <a:lnTo>
                  <a:pt x="0" y="0"/>
                </a:lnTo>
                <a:close/>
              </a:path>
            </a:pathLst>
          </a:custGeom>
          <a:blipFill>
            <a:blip r:embed="rId4"/>
            <a:stretch>
              <a:fillRect/>
            </a:stretch>
          </a:blipFill>
        </p:spPr>
        <p:txBody>
          <a:bodyPr/>
          <a:lstStyle/>
          <a:p>
            <a:endParaRPr lang="en-GB"/>
          </a:p>
        </p:txBody>
      </p:sp>
    </p:spTree>
    <p:extLst>
      <p:ext uri="{BB962C8B-B14F-4D97-AF65-F5344CB8AC3E}">
        <p14:creationId xmlns:p14="http://schemas.microsoft.com/office/powerpoint/2010/main" val="41258295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2225231"/>
            <a:chOff x="0" y="0"/>
            <a:chExt cx="4994711" cy="586069"/>
          </a:xfrm>
        </p:grpSpPr>
        <p:sp>
          <p:nvSpPr>
            <p:cNvPr id="3" name="Freeform 3"/>
            <p:cNvSpPr/>
            <p:nvPr/>
          </p:nvSpPr>
          <p:spPr>
            <a:xfrm>
              <a:off x="0" y="0"/>
              <a:ext cx="4994711" cy="586069"/>
            </a:xfrm>
            <a:custGeom>
              <a:avLst/>
              <a:gdLst/>
              <a:ahLst/>
              <a:cxnLst/>
              <a:rect l="l" t="t" r="r" b="b"/>
              <a:pathLst>
                <a:path w="4994711" h="586069">
                  <a:moveTo>
                    <a:pt x="0" y="0"/>
                  </a:moveTo>
                  <a:lnTo>
                    <a:pt x="4994711" y="0"/>
                  </a:lnTo>
                  <a:lnTo>
                    <a:pt x="4994711" y="586069"/>
                  </a:lnTo>
                  <a:lnTo>
                    <a:pt x="0" y="586069"/>
                  </a:lnTo>
                  <a:close/>
                </a:path>
              </a:pathLst>
            </a:custGeom>
            <a:solidFill>
              <a:srgbClr val="F27349"/>
            </a:solidFill>
          </p:spPr>
          <p:txBody>
            <a:bodyPr/>
            <a:lstStyle/>
            <a:p>
              <a:endParaRPr lang="en-GB" dirty="0"/>
            </a:p>
          </p:txBody>
        </p:sp>
        <p:sp>
          <p:nvSpPr>
            <p:cNvPr id="4" name="TextBox 4"/>
            <p:cNvSpPr txBox="1"/>
            <p:nvPr/>
          </p:nvSpPr>
          <p:spPr>
            <a:xfrm>
              <a:off x="0" y="-38100"/>
              <a:ext cx="4994711" cy="624169"/>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0" y="1995176"/>
            <a:ext cx="18536649" cy="276467"/>
            <a:chOff x="0" y="0"/>
            <a:chExt cx="5311101" cy="60591"/>
          </a:xfrm>
        </p:grpSpPr>
        <p:sp>
          <p:nvSpPr>
            <p:cNvPr id="6" name="Freeform 6"/>
            <p:cNvSpPr/>
            <p:nvPr/>
          </p:nvSpPr>
          <p:spPr>
            <a:xfrm>
              <a:off x="0" y="0"/>
              <a:ext cx="5311101" cy="60591"/>
            </a:xfrm>
            <a:custGeom>
              <a:avLst/>
              <a:gdLst/>
              <a:ahLst/>
              <a:cxnLst/>
              <a:rect l="l" t="t" r="r" b="b"/>
              <a:pathLst>
                <a:path w="5311101" h="60591">
                  <a:moveTo>
                    <a:pt x="0" y="0"/>
                  </a:moveTo>
                  <a:lnTo>
                    <a:pt x="5311101" y="0"/>
                  </a:lnTo>
                  <a:lnTo>
                    <a:pt x="5311101" y="60591"/>
                  </a:lnTo>
                  <a:lnTo>
                    <a:pt x="0" y="60591"/>
                  </a:lnTo>
                  <a:close/>
                </a:path>
              </a:pathLst>
            </a:custGeom>
            <a:solidFill>
              <a:srgbClr val="10315C"/>
            </a:solidFill>
          </p:spPr>
          <p:txBody>
            <a:bodyPr/>
            <a:lstStyle/>
            <a:p>
              <a:endParaRPr lang="en-GB"/>
            </a:p>
          </p:txBody>
        </p:sp>
        <p:sp>
          <p:nvSpPr>
            <p:cNvPr id="7" name="TextBox 7"/>
            <p:cNvSpPr txBox="1"/>
            <p:nvPr/>
          </p:nvSpPr>
          <p:spPr>
            <a:xfrm>
              <a:off x="0" y="-38100"/>
              <a:ext cx="5311101" cy="98691"/>
            </a:xfrm>
            <a:prstGeom prst="rect">
              <a:avLst/>
            </a:prstGeom>
          </p:spPr>
          <p:txBody>
            <a:bodyPr lIns="50800" tIns="50800" rIns="50800" bIns="50800" rtlCol="0" anchor="ctr"/>
            <a:lstStyle/>
            <a:p>
              <a:pPr algn="ctr">
                <a:lnSpc>
                  <a:spcPts val="2659"/>
                </a:lnSpc>
              </a:pPr>
              <a:endParaRPr/>
            </a:p>
          </p:txBody>
        </p:sp>
      </p:grpSp>
      <p:pic>
        <p:nvPicPr>
          <p:cNvPr id="11" name="Picture 10" descr="Blue text on a black background&#10;&#10;Description automatically generated">
            <a:extLst>
              <a:ext uri="{FF2B5EF4-FFF2-40B4-BE49-F238E27FC236}">
                <a16:creationId xmlns:a16="http://schemas.microsoft.com/office/drawing/2014/main" id="{EBC570D3-A065-6D18-C3F4-4753DD3625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48958" y="9126199"/>
            <a:ext cx="2084247" cy="1004607"/>
          </a:xfrm>
          <a:prstGeom prst="rect">
            <a:avLst/>
          </a:prstGeom>
        </p:spPr>
      </p:pic>
      <p:sp>
        <p:nvSpPr>
          <p:cNvPr id="13" name="TextBox 12">
            <a:extLst>
              <a:ext uri="{FF2B5EF4-FFF2-40B4-BE49-F238E27FC236}">
                <a16:creationId xmlns:a16="http://schemas.microsoft.com/office/drawing/2014/main" id="{758B241C-B45E-4D60-9B26-C7E061545928}"/>
              </a:ext>
            </a:extLst>
          </p:cNvPr>
          <p:cNvSpPr txBox="1"/>
          <p:nvPr/>
        </p:nvSpPr>
        <p:spPr>
          <a:xfrm>
            <a:off x="-3342993" y="9236972"/>
            <a:ext cx="10079830" cy="893834"/>
          </a:xfrm>
          <a:prstGeom prst="rect">
            <a:avLst/>
          </a:prstGeom>
          <a:noFill/>
        </p:spPr>
        <p:txBody>
          <a:bodyPr wrap="square">
            <a:spAutoFit/>
          </a:bodyPr>
          <a:lstStyle/>
          <a:p>
            <a:pPr marL="0" lvl="0" indent="0" algn="ctr">
              <a:lnSpc>
                <a:spcPts val="6999"/>
              </a:lnSpc>
              <a:spcBef>
                <a:spcPct val="0"/>
              </a:spcBef>
            </a:pPr>
            <a:r>
              <a:rPr lang="en-US" sz="5000" dirty="0">
                <a:solidFill>
                  <a:srgbClr val="00CDFF"/>
                </a:solidFill>
                <a:latin typeface="Barlow"/>
                <a:ea typeface="Barlow"/>
                <a:cs typeface="Barlow"/>
                <a:sym typeface="Barlow"/>
              </a:rPr>
              <a:t>5 Minutes</a:t>
            </a:r>
          </a:p>
        </p:txBody>
      </p:sp>
      <p:sp>
        <p:nvSpPr>
          <p:cNvPr id="14" name="TextBox 10">
            <a:extLst>
              <a:ext uri="{FF2B5EF4-FFF2-40B4-BE49-F238E27FC236}">
                <a16:creationId xmlns:a16="http://schemas.microsoft.com/office/drawing/2014/main" id="{445271E1-7F01-2367-EA42-F101F5569D32}"/>
              </a:ext>
            </a:extLst>
          </p:cNvPr>
          <p:cNvSpPr txBox="1"/>
          <p:nvPr/>
        </p:nvSpPr>
        <p:spPr>
          <a:xfrm>
            <a:off x="1028700" y="485553"/>
            <a:ext cx="16230600" cy="1042593"/>
          </a:xfrm>
          <a:prstGeom prst="rect">
            <a:avLst/>
          </a:prstGeom>
        </p:spPr>
        <p:txBody>
          <a:bodyPr lIns="0" tIns="0" rIns="0" bIns="0" rtlCol="0" anchor="t">
            <a:spAutoFit/>
          </a:bodyPr>
          <a:lstStyle/>
          <a:p>
            <a:pPr marL="0" lvl="0" indent="0" algn="l">
              <a:lnSpc>
                <a:spcPts val="9379"/>
              </a:lnSpc>
              <a:spcBef>
                <a:spcPct val="0"/>
              </a:spcBef>
            </a:pPr>
            <a:r>
              <a:rPr lang="en-US" sz="5400" dirty="0">
                <a:solidFill>
                  <a:srgbClr val="FFFFFF"/>
                </a:solidFill>
                <a:latin typeface="Barlow"/>
                <a:ea typeface="Barlow"/>
                <a:cs typeface="Barlow"/>
                <a:sym typeface="Barlow"/>
              </a:rPr>
              <a:t>Activity: In pairs, work through the following question.</a:t>
            </a:r>
          </a:p>
        </p:txBody>
      </p:sp>
      <p:sp>
        <p:nvSpPr>
          <p:cNvPr id="16" name="TextBox 8">
            <a:extLst>
              <a:ext uri="{FF2B5EF4-FFF2-40B4-BE49-F238E27FC236}">
                <a16:creationId xmlns:a16="http://schemas.microsoft.com/office/drawing/2014/main" id="{D3E3A487-542C-5695-60A0-26BA21CE84AA}"/>
              </a:ext>
            </a:extLst>
          </p:cNvPr>
          <p:cNvSpPr txBox="1"/>
          <p:nvPr/>
        </p:nvSpPr>
        <p:spPr>
          <a:xfrm>
            <a:off x="8744" y="2710784"/>
            <a:ext cx="17693329" cy="1877950"/>
          </a:xfrm>
          <a:prstGeom prst="rect">
            <a:avLst/>
          </a:prstGeom>
        </p:spPr>
        <p:txBody>
          <a:bodyPr wrap="square" lIns="0" tIns="0" rIns="0" bIns="0" rtlCol="0" anchor="t">
            <a:spAutoFit/>
          </a:bodyPr>
          <a:lstStyle/>
          <a:p>
            <a:pPr algn="ctr">
              <a:lnSpc>
                <a:spcPct val="150000"/>
              </a:lnSpc>
            </a:pPr>
            <a:r>
              <a:rPr lang="en-US" altLang="en-US" sz="2800" dirty="0">
                <a:solidFill>
                  <a:srgbClr val="10315C"/>
                </a:solidFill>
                <a:latin typeface="Poppins" panose="00000500000000000000" pitchFamily="2" charset="0"/>
                <a:cs typeface="Poppins" panose="00000500000000000000" pitchFamily="2" charset="0"/>
              </a:rPr>
              <a:t>A company issues car insurance policies. There are 900 insured individuals. Fifty-four percent of them are male. If a female is randomly selected from the 900, the probability she is over 25 years old is 0.43. There are 395 total insured individuals over 25 years old.</a:t>
            </a:r>
          </a:p>
        </p:txBody>
      </p:sp>
      <p:sp>
        <p:nvSpPr>
          <p:cNvPr id="19" name="TextBox 8">
            <a:extLst>
              <a:ext uri="{FF2B5EF4-FFF2-40B4-BE49-F238E27FC236}">
                <a16:creationId xmlns:a16="http://schemas.microsoft.com/office/drawing/2014/main" id="{24FC6617-FAFD-6F63-83B6-803D8609AF53}"/>
              </a:ext>
            </a:extLst>
          </p:cNvPr>
          <p:cNvSpPr txBox="1"/>
          <p:nvPr/>
        </p:nvSpPr>
        <p:spPr>
          <a:xfrm>
            <a:off x="124322" y="4836909"/>
            <a:ext cx="18288000" cy="783420"/>
          </a:xfrm>
          <a:prstGeom prst="rect">
            <a:avLst/>
          </a:prstGeom>
        </p:spPr>
        <p:txBody>
          <a:bodyPr wrap="square" lIns="0" tIns="0" rIns="0" bIns="0" rtlCol="0" anchor="t">
            <a:spAutoFit/>
          </a:bodyPr>
          <a:lstStyle/>
          <a:p>
            <a:pPr algn="ctr">
              <a:lnSpc>
                <a:spcPts val="7140"/>
              </a:lnSpc>
            </a:pPr>
            <a:r>
              <a:rPr lang="en-US" sz="2800" dirty="0">
                <a:solidFill>
                  <a:srgbClr val="10315C"/>
                </a:solidFill>
                <a:latin typeface="Poppins"/>
                <a:ea typeface="Poppins"/>
                <a:cs typeface="Poppins"/>
                <a:sym typeface="Poppins"/>
              </a:rPr>
              <a:t>A person under 25 Years old is randomly selected </a:t>
            </a:r>
          </a:p>
        </p:txBody>
      </p:sp>
      <p:sp>
        <p:nvSpPr>
          <p:cNvPr id="20" name="TextBox 8">
            <a:extLst>
              <a:ext uri="{FF2B5EF4-FFF2-40B4-BE49-F238E27FC236}">
                <a16:creationId xmlns:a16="http://schemas.microsoft.com/office/drawing/2014/main" id="{DFB4FDDD-DC4F-5773-476D-E58F4FF44D95}"/>
              </a:ext>
            </a:extLst>
          </p:cNvPr>
          <p:cNvSpPr txBox="1"/>
          <p:nvPr/>
        </p:nvSpPr>
        <p:spPr>
          <a:xfrm>
            <a:off x="625244" y="6082508"/>
            <a:ext cx="17286157" cy="3200876"/>
          </a:xfrm>
          <a:prstGeom prst="rect">
            <a:avLst/>
          </a:prstGeom>
        </p:spPr>
        <p:txBody>
          <a:bodyPr wrap="square" lIns="0" tIns="0" rIns="0" bIns="0" rtlCol="0" anchor="t">
            <a:spAutoFit/>
          </a:bodyPr>
          <a:lstStyle/>
          <a:p>
            <a:pPr>
              <a:defRPr/>
            </a:pPr>
            <a:r>
              <a:rPr lang="en-US" altLang="en-US" sz="2800" dirty="0">
                <a:solidFill>
                  <a:srgbClr val="10315C"/>
                </a:solidFill>
                <a:latin typeface="Poppins" panose="00000500000000000000" pitchFamily="2" charset="0"/>
                <a:cs typeface="Poppins" panose="00000500000000000000" pitchFamily="2" charset="0"/>
              </a:rPr>
              <a:t>Calculate the probability that the person selected is male. </a:t>
            </a:r>
          </a:p>
          <a:p>
            <a:pPr marL="514350" indent="-514350">
              <a:spcAft>
                <a:spcPts val="1200"/>
              </a:spcAft>
              <a:buClr>
                <a:srgbClr val="00CDFF"/>
              </a:buClr>
              <a:buFont typeface="+mj-lt"/>
              <a:buAutoNum type="alphaLcParenR"/>
            </a:pPr>
            <a:r>
              <a:rPr lang="en-US" sz="2800" dirty="0">
                <a:solidFill>
                  <a:srgbClr val="10315C"/>
                </a:solidFill>
                <a:latin typeface="Poppins"/>
                <a:ea typeface="Poppins"/>
                <a:cs typeface="Poppins"/>
                <a:sym typeface="Poppins"/>
              </a:rPr>
              <a:t>0.47</a:t>
            </a:r>
          </a:p>
          <a:p>
            <a:pPr marL="514350" indent="-514350">
              <a:spcAft>
                <a:spcPts val="1200"/>
              </a:spcAft>
              <a:buClr>
                <a:srgbClr val="00CDFF"/>
              </a:buClr>
              <a:buFont typeface="+mj-lt"/>
              <a:buAutoNum type="alphaLcParenR"/>
            </a:pPr>
            <a:r>
              <a:rPr lang="en-US" sz="2800" dirty="0">
                <a:solidFill>
                  <a:srgbClr val="10315C"/>
                </a:solidFill>
                <a:latin typeface="Poppins"/>
                <a:ea typeface="Poppins"/>
                <a:cs typeface="Poppins"/>
                <a:sym typeface="Poppins"/>
              </a:rPr>
              <a:t>0.53</a:t>
            </a:r>
          </a:p>
          <a:p>
            <a:pPr marL="514350" indent="-514350">
              <a:spcAft>
                <a:spcPts val="1200"/>
              </a:spcAft>
              <a:buClr>
                <a:srgbClr val="00CDFF"/>
              </a:buClr>
              <a:buFont typeface="+mj-lt"/>
              <a:buAutoNum type="alphaLcParenR"/>
            </a:pPr>
            <a:r>
              <a:rPr lang="en-US" sz="2800" dirty="0">
                <a:solidFill>
                  <a:srgbClr val="10315C"/>
                </a:solidFill>
                <a:latin typeface="Poppins"/>
                <a:ea typeface="Poppins"/>
                <a:cs typeface="Poppins"/>
                <a:sym typeface="Poppins"/>
              </a:rPr>
              <a:t>0.54</a:t>
            </a:r>
          </a:p>
          <a:p>
            <a:pPr marL="514350" indent="-514350">
              <a:spcAft>
                <a:spcPts val="1200"/>
              </a:spcAft>
              <a:buClr>
                <a:srgbClr val="00CDFF"/>
              </a:buClr>
              <a:buFont typeface="+mj-lt"/>
              <a:buAutoNum type="alphaLcParenR"/>
            </a:pPr>
            <a:r>
              <a:rPr lang="en-US" sz="2800" dirty="0">
                <a:solidFill>
                  <a:srgbClr val="10315C"/>
                </a:solidFill>
                <a:latin typeface="Poppins"/>
                <a:ea typeface="Poppins"/>
                <a:cs typeface="Poppins"/>
                <a:sym typeface="Poppins"/>
              </a:rPr>
              <a:t>0.55</a:t>
            </a:r>
          </a:p>
          <a:p>
            <a:pPr marL="514350" indent="-514350">
              <a:spcAft>
                <a:spcPts val="1200"/>
              </a:spcAft>
              <a:buClr>
                <a:srgbClr val="00CDFF"/>
              </a:buClr>
              <a:buFont typeface="+mj-lt"/>
              <a:buAutoNum type="alphaLcParenR"/>
            </a:pPr>
            <a:r>
              <a:rPr lang="en-US" sz="2800" dirty="0">
                <a:solidFill>
                  <a:srgbClr val="10315C"/>
                </a:solidFill>
                <a:latin typeface="Poppins"/>
                <a:ea typeface="Poppins"/>
                <a:cs typeface="Poppins"/>
                <a:sym typeface="Poppins"/>
              </a:rPr>
              <a:t>0.56</a:t>
            </a:r>
          </a:p>
        </p:txBody>
      </p:sp>
    </p:spTree>
    <p:extLst>
      <p:ext uri="{BB962C8B-B14F-4D97-AF65-F5344CB8AC3E}">
        <p14:creationId xmlns:p14="http://schemas.microsoft.com/office/powerpoint/2010/main" val="1364755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2225231"/>
            <a:chOff x="0" y="0"/>
            <a:chExt cx="4994711" cy="586069"/>
          </a:xfrm>
        </p:grpSpPr>
        <p:sp>
          <p:nvSpPr>
            <p:cNvPr id="3" name="Freeform 3"/>
            <p:cNvSpPr/>
            <p:nvPr/>
          </p:nvSpPr>
          <p:spPr>
            <a:xfrm>
              <a:off x="0" y="0"/>
              <a:ext cx="4994711" cy="586069"/>
            </a:xfrm>
            <a:custGeom>
              <a:avLst/>
              <a:gdLst/>
              <a:ahLst/>
              <a:cxnLst/>
              <a:rect l="l" t="t" r="r" b="b"/>
              <a:pathLst>
                <a:path w="4994711" h="586069">
                  <a:moveTo>
                    <a:pt x="0" y="0"/>
                  </a:moveTo>
                  <a:lnTo>
                    <a:pt x="4994711" y="0"/>
                  </a:lnTo>
                  <a:lnTo>
                    <a:pt x="4994711" y="586069"/>
                  </a:lnTo>
                  <a:lnTo>
                    <a:pt x="0" y="586069"/>
                  </a:lnTo>
                  <a:close/>
                </a:path>
              </a:pathLst>
            </a:custGeom>
            <a:solidFill>
              <a:srgbClr val="F27349"/>
            </a:solidFill>
          </p:spPr>
          <p:txBody>
            <a:bodyPr/>
            <a:lstStyle/>
            <a:p>
              <a:endParaRPr lang="en-GB" dirty="0"/>
            </a:p>
          </p:txBody>
        </p:sp>
        <p:sp>
          <p:nvSpPr>
            <p:cNvPr id="4" name="TextBox 4"/>
            <p:cNvSpPr txBox="1"/>
            <p:nvPr/>
          </p:nvSpPr>
          <p:spPr>
            <a:xfrm>
              <a:off x="0" y="-38100"/>
              <a:ext cx="4994711" cy="624169"/>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0" y="1995176"/>
            <a:ext cx="18536649" cy="276467"/>
            <a:chOff x="0" y="0"/>
            <a:chExt cx="5311101" cy="60591"/>
          </a:xfrm>
        </p:grpSpPr>
        <p:sp>
          <p:nvSpPr>
            <p:cNvPr id="6" name="Freeform 6"/>
            <p:cNvSpPr/>
            <p:nvPr/>
          </p:nvSpPr>
          <p:spPr>
            <a:xfrm>
              <a:off x="0" y="0"/>
              <a:ext cx="5311101" cy="60591"/>
            </a:xfrm>
            <a:custGeom>
              <a:avLst/>
              <a:gdLst/>
              <a:ahLst/>
              <a:cxnLst/>
              <a:rect l="l" t="t" r="r" b="b"/>
              <a:pathLst>
                <a:path w="5311101" h="60591">
                  <a:moveTo>
                    <a:pt x="0" y="0"/>
                  </a:moveTo>
                  <a:lnTo>
                    <a:pt x="5311101" y="0"/>
                  </a:lnTo>
                  <a:lnTo>
                    <a:pt x="5311101" y="60591"/>
                  </a:lnTo>
                  <a:lnTo>
                    <a:pt x="0" y="60591"/>
                  </a:lnTo>
                  <a:close/>
                </a:path>
              </a:pathLst>
            </a:custGeom>
            <a:solidFill>
              <a:srgbClr val="10315C"/>
            </a:solidFill>
          </p:spPr>
          <p:txBody>
            <a:bodyPr/>
            <a:lstStyle/>
            <a:p>
              <a:endParaRPr lang="en-GB"/>
            </a:p>
          </p:txBody>
        </p:sp>
        <p:sp>
          <p:nvSpPr>
            <p:cNvPr id="7" name="TextBox 7"/>
            <p:cNvSpPr txBox="1"/>
            <p:nvPr/>
          </p:nvSpPr>
          <p:spPr>
            <a:xfrm>
              <a:off x="0" y="-38100"/>
              <a:ext cx="5311101" cy="98691"/>
            </a:xfrm>
            <a:prstGeom prst="rect">
              <a:avLst/>
            </a:prstGeom>
          </p:spPr>
          <p:txBody>
            <a:bodyPr lIns="50800" tIns="50800" rIns="50800" bIns="50800" rtlCol="0" anchor="ctr"/>
            <a:lstStyle/>
            <a:p>
              <a:pPr algn="ctr">
                <a:lnSpc>
                  <a:spcPts val="2659"/>
                </a:lnSpc>
              </a:pPr>
              <a:endParaRPr/>
            </a:p>
          </p:txBody>
        </p:sp>
      </p:grpSp>
      <p:pic>
        <p:nvPicPr>
          <p:cNvPr id="11" name="Picture 10" descr="Blue text on a black background&#10;&#10;Description automatically generated">
            <a:extLst>
              <a:ext uri="{FF2B5EF4-FFF2-40B4-BE49-F238E27FC236}">
                <a16:creationId xmlns:a16="http://schemas.microsoft.com/office/drawing/2014/main" id="{EBC570D3-A065-6D18-C3F4-4753DD3625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48958" y="9126199"/>
            <a:ext cx="2084247" cy="1004607"/>
          </a:xfrm>
          <a:prstGeom prst="rect">
            <a:avLst/>
          </a:prstGeom>
        </p:spPr>
      </p:pic>
      <p:sp>
        <p:nvSpPr>
          <p:cNvPr id="14" name="TextBox 10">
            <a:extLst>
              <a:ext uri="{FF2B5EF4-FFF2-40B4-BE49-F238E27FC236}">
                <a16:creationId xmlns:a16="http://schemas.microsoft.com/office/drawing/2014/main" id="{445271E1-7F01-2367-EA42-F101F5569D32}"/>
              </a:ext>
            </a:extLst>
          </p:cNvPr>
          <p:cNvSpPr txBox="1"/>
          <p:nvPr/>
        </p:nvSpPr>
        <p:spPr>
          <a:xfrm>
            <a:off x="1028700" y="485553"/>
            <a:ext cx="16230600" cy="1042593"/>
          </a:xfrm>
          <a:prstGeom prst="rect">
            <a:avLst/>
          </a:prstGeom>
        </p:spPr>
        <p:txBody>
          <a:bodyPr lIns="0" tIns="0" rIns="0" bIns="0" rtlCol="0" anchor="t">
            <a:spAutoFit/>
          </a:bodyPr>
          <a:lstStyle/>
          <a:p>
            <a:pPr marL="0" lvl="0" indent="0" algn="l">
              <a:lnSpc>
                <a:spcPts val="9379"/>
              </a:lnSpc>
              <a:spcBef>
                <a:spcPct val="0"/>
              </a:spcBef>
            </a:pPr>
            <a:r>
              <a:rPr lang="en-US" sz="5400" dirty="0">
                <a:solidFill>
                  <a:srgbClr val="FFFFFF"/>
                </a:solidFill>
                <a:latin typeface="Barlow"/>
                <a:ea typeface="Barlow"/>
                <a:cs typeface="Barlow"/>
                <a:sym typeface="Barlow"/>
              </a:rPr>
              <a:t>Probability: Tree Diagram</a:t>
            </a:r>
          </a:p>
        </p:txBody>
      </p:sp>
      <p:sp>
        <p:nvSpPr>
          <p:cNvPr id="16" name="TextBox 8">
            <a:extLst>
              <a:ext uri="{FF2B5EF4-FFF2-40B4-BE49-F238E27FC236}">
                <a16:creationId xmlns:a16="http://schemas.microsoft.com/office/drawing/2014/main" id="{D3E3A487-542C-5695-60A0-26BA21CE84AA}"/>
              </a:ext>
            </a:extLst>
          </p:cNvPr>
          <p:cNvSpPr txBox="1"/>
          <p:nvPr/>
        </p:nvSpPr>
        <p:spPr>
          <a:xfrm>
            <a:off x="381000" y="2602385"/>
            <a:ext cx="8410078" cy="3816942"/>
          </a:xfrm>
          <a:prstGeom prst="rect">
            <a:avLst/>
          </a:prstGeom>
        </p:spPr>
        <p:txBody>
          <a:bodyPr wrap="square" lIns="0" tIns="0" rIns="0" bIns="0" rtlCol="0" anchor="t">
            <a:spAutoFit/>
          </a:bodyPr>
          <a:lstStyle/>
          <a:p>
            <a:pPr algn="ctr">
              <a:lnSpc>
                <a:spcPct val="150000"/>
              </a:lnSpc>
            </a:pPr>
            <a:r>
              <a:rPr lang="en-US" altLang="en-US" sz="2800" dirty="0">
                <a:solidFill>
                  <a:srgbClr val="10315C"/>
                </a:solidFill>
                <a:latin typeface="Poppins" panose="00000500000000000000" pitchFamily="2" charset="0"/>
                <a:cs typeface="Poppins" panose="00000500000000000000" pitchFamily="2" charset="0"/>
              </a:rPr>
              <a:t>A company issues car insurance policies. There are 900 insured individuals. </a:t>
            </a:r>
            <a:r>
              <a:rPr lang="en-US" altLang="en-US" sz="2800" b="1" dirty="0">
                <a:solidFill>
                  <a:srgbClr val="10315C"/>
                </a:solidFill>
                <a:latin typeface="Poppins" panose="00000500000000000000" pitchFamily="2" charset="0"/>
                <a:cs typeface="Poppins" panose="00000500000000000000" pitchFamily="2" charset="0"/>
              </a:rPr>
              <a:t>Fifty-four percent of them are male</a:t>
            </a:r>
            <a:r>
              <a:rPr lang="en-US" altLang="en-US" sz="2800" dirty="0">
                <a:solidFill>
                  <a:srgbClr val="10315C"/>
                </a:solidFill>
                <a:latin typeface="Poppins" panose="00000500000000000000" pitchFamily="2" charset="0"/>
                <a:cs typeface="Poppins" panose="00000500000000000000" pitchFamily="2" charset="0"/>
              </a:rPr>
              <a:t>. If a female is randomly selected from the 900, the probability she is over 25 years old is 0.43. There are 395 total insured individuals over 25 years old.</a:t>
            </a:r>
          </a:p>
        </p:txBody>
      </p:sp>
      <p:sp>
        <p:nvSpPr>
          <p:cNvPr id="19" name="TextBox 8">
            <a:extLst>
              <a:ext uri="{FF2B5EF4-FFF2-40B4-BE49-F238E27FC236}">
                <a16:creationId xmlns:a16="http://schemas.microsoft.com/office/drawing/2014/main" id="{24FC6617-FAFD-6F63-83B6-803D8609AF53}"/>
              </a:ext>
            </a:extLst>
          </p:cNvPr>
          <p:cNvSpPr txBox="1"/>
          <p:nvPr/>
        </p:nvSpPr>
        <p:spPr>
          <a:xfrm>
            <a:off x="154302" y="7035384"/>
            <a:ext cx="9220200" cy="783420"/>
          </a:xfrm>
          <a:prstGeom prst="rect">
            <a:avLst/>
          </a:prstGeom>
        </p:spPr>
        <p:txBody>
          <a:bodyPr wrap="square" lIns="0" tIns="0" rIns="0" bIns="0" rtlCol="0" anchor="t">
            <a:spAutoFit/>
          </a:bodyPr>
          <a:lstStyle/>
          <a:p>
            <a:pPr algn="ctr">
              <a:lnSpc>
                <a:spcPts val="7140"/>
              </a:lnSpc>
            </a:pPr>
            <a:r>
              <a:rPr lang="en-US" sz="2800" dirty="0">
                <a:solidFill>
                  <a:srgbClr val="10315C"/>
                </a:solidFill>
                <a:latin typeface="Poppins"/>
                <a:ea typeface="Poppins"/>
                <a:cs typeface="Poppins"/>
                <a:sym typeface="Poppins"/>
              </a:rPr>
              <a:t>A person under 25 Years old is randomly selected </a:t>
            </a:r>
          </a:p>
        </p:txBody>
      </p:sp>
      <p:sp>
        <p:nvSpPr>
          <p:cNvPr id="20" name="TextBox 8">
            <a:extLst>
              <a:ext uri="{FF2B5EF4-FFF2-40B4-BE49-F238E27FC236}">
                <a16:creationId xmlns:a16="http://schemas.microsoft.com/office/drawing/2014/main" id="{DFB4FDDD-DC4F-5773-476D-E58F4FF44D95}"/>
              </a:ext>
            </a:extLst>
          </p:cNvPr>
          <p:cNvSpPr txBox="1"/>
          <p:nvPr/>
        </p:nvSpPr>
        <p:spPr>
          <a:xfrm>
            <a:off x="381000" y="8539887"/>
            <a:ext cx="17286157" cy="430887"/>
          </a:xfrm>
          <a:prstGeom prst="rect">
            <a:avLst/>
          </a:prstGeom>
        </p:spPr>
        <p:txBody>
          <a:bodyPr wrap="square" lIns="0" tIns="0" rIns="0" bIns="0" rtlCol="0" anchor="t">
            <a:spAutoFit/>
          </a:bodyPr>
          <a:lstStyle/>
          <a:p>
            <a:pPr>
              <a:defRPr/>
            </a:pPr>
            <a:r>
              <a:rPr lang="en-US" altLang="en-US" sz="2800" dirty="0">
                <a:solidFill>
                  <a:srgbClr val="10315C"/>
                </a:solidFill>
                <a:latin typeface="Poppins" panose="00000500000000000000" pitchFamily="2" charset="0"/>
                <a:cs typeface="Poppins" panose="00000500000000000000" pitchFamily="2" charset="0"/>
              </a:rPr>
              <a:t>Calculate the probability that the person selected is male. </a:t>
            </a:r>
          </a:p>
        </p:txBody>
      </p:sp>
      <p:sp>
        <p:nvSpPr>
          <p:cNvPr id="18" name="Flowchart: Extract 17">
            <a:extLst>
              <a:ext uri="{FF2B5EF4-FFF2-40B4-BE49-F238E27FC236}">
                <a16:creationId xmlns:a16="http://schemas.microsoft.com/office/drawing/2014/main" id="{54C2F9FF-6BD3-0864-666F-A05D5B64B030}"/>
              </a:ext>
            </a:extLst>
          </p:cNvPr>
          <p:cNvSpPr/>
          <p:nvPr/>
        </p:nvSpPr>
        <p:spPr>
          <a:xfrm rot="16200000">
            <a:off x="10001043" y="5483051"/>
            <a:ext cx="1681147" cy="1871234"/>
          </a:xfrm>
          <a:prstGeom prst="flowChartExtract">
            <a:avLst/>
          </a:prstGeom>
          <a:noFill/>
          <a:ln w="57150">
            <a:solidFill>
              <a:srgbClr val="57C1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Manrope" pitchFamily="2" charset="0"/>
            </a:endParaRPr>
          </a:p>
        </p:txBody>
      </p:sp>
      <p:sp>
        <p:nvSpPr>
          <p:cNvPr id="21" name="Rectangle 20">
            <a:extLst>
              <a:ext uri="{FF2B5EF4-FFF2-40B4-BE49-F238E27FC236}">
                <a16:creationId xmlns:a16="http://schemas.microsoft.com/office/drawing/2014/main" id="{4C2D42A5-DED3-AE7C-0770-A5E31B39878D}"/>
              </a:ext>
            </a:extLst>
          </p:cNvPr>
          <p:cNvSpPr/>
          <p:nvPr/>
        </p:nvSpPr>
        <p:spPr>
          <a:xfrm>
            <a:off x="11739759" y="5373002"/>
            <a:ext cx="329177" cy="20383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Manrope" pitchFamily="2" charset="0"/>
            </a:endParaRPr>
          </a:p>
        </p:txBody>
      </p:sp>
      <p:sp>
        <p:nvSpPr>
          <p:cNvPr id="23" name="TextBox 22">
            <a:extLst>
              <a:ext uri="{FF2B5EF4-FFF2-40B4-BE49-F238E27FC236}">
                <a16:creationId xmlns:a16="http://schemas.microsoft.com/office/drawing/2014/main" id="{EA1A5222-BD88-CA29-6EA9-EA6305154537}"/>
              </a:ext>
            </a:extLst>
          </p:cNvPr>
          <p:cNvSpPr txBox="1"/>
          <p:nvPr/>
        </p:nvSpPr>
        <p:spPr>
          <a:xfrm>
            <a:off x="11926151" y="5354197"/>
            <a:ext cx="1528997" cy="461665"/>
          </a:xfrm>
          <a:prstGeom prst="rect">
            <a:avLst/>
          </a:prstGeom>
          <a:noFill/>
        </p:spPr>
        <p:txBody>
          <a:bodyPr wrap="square">
            <a:spAutoFit/>
          </a:bodyPr>
          <a:lstStyle/>
          <a:p>
            <a:r>
              <a:rPr lang="en-US" sz="2400" b="1" dirty="0">
                <a:solidFill>
                  <a:srgbClr val="10315C"/>
                </a:solidFill>
                <a:latin typeface="Poppins" panose="00000500000000000000" pitchFamily="2" charset="0"/>
                <a:cs typeface="Poppins" panose="00000500000000000000" pitchFamily="2" charset="0"/>
              </a:rPr>
              <a:t>0.54</a:t>
            </a:r>
            <a:endParaRPr lang="en-GB" sz="2400" b="1" dirty="0"/>
          </a:p>
        </p:txBody>
      </p:sp>
      <p:sp>
        <p:nvSpPr>
          <p:cNvPr id="24" name="TextBox 23">
            <a:extLst>
              <a:ext uri="{FF2B5EF4-FFF2-40B4-BE49-F238E27FC236}">
                <a16:creationId xmlns:a16="http://schemas.microsoft.com/office/drawing/2014/main" id="{83A3CFB1-E821-222D-0814-D855DB314D52}"/>
              </a:ext>
            </a:extLst>
          </p:cNvPr>
          <p:cNvSpPr txBox="1"/>
          <p:nvPr/>
        </p:nvSpPr>
        <p:spPr>
          <a:xfrm>
            <a:off x="11931148" y="7059187"/>
            <a:ext cx="1528997" cy="461665"/>
          </a:xfrm>
          <a:prstGeom prst="rect">
            <a:avLst/>
          </a:prstGeom>
          <a:noFill/>
        </p:spPr>
        <p:txBody>
          <a:bodyPr wrap="square">
            <a:spAutoFit/>
          </a:bodyPr>
          <a:lstStyle/>
          <a:p>
            <a:r>
              <a:rPr lang="en-US" sz="2400" b="1" dirty="0">
                <a:solidFill>
                  <a:srgbClr val="10315C"/>
                </a:solidFill>
                <a:latin typeface="Poppins" panose="00000500000000000000" pitchFamily="2" charset="0"/>
                <a:cs typeface="Poppins" panose="00000500000000000000" pitchFamily="2" charset="0"/>
              </a:rPr>
              <a:t>0.46</a:t>
            </a:r>
            <a:endParaRPr lang="en-GB" sz="2400" b="1" dirty="0"/>
          </a:p>
        </p:txBody>
      </p:sp>
      <p:sp>
        <p:nvSpPr>
          <p:cNvPr id="25" name="TextBox 24">
            <a:extLst>
              <a:ext uri="{FF2B5EF4-FFF2-40B4-BE49-F238E27FC236}">
                <a16:creationId xmlns:a16="http://schemas.microsoft.com/office/drawing/2014/main" id="{9F2025F1-7777-6B8A-02CB-9030976DA898}"/>
              </a:ext>
            </a:extLst>
          </p:cNvPr>
          <p:cNvSpPr txBox="1"/>
          <p:nvPr/>
        </p:nvSpPr>
        <p:spPr>
          <a:xfrm>
            <a:off x="9792632" y="5373002"/>
            <a:ext cx="1528997" cy="461665"/>
          </a:xfrm>
          <a:prstGeom prst="rect">
            <a:avLst/>
          </a:prstGeom>
          <a:noFill/>
        </p:spPr>
        <p:txBody>
          <a:bodyPr wrap="square">
            <a:spAutoFit/>
          </a:bodyPr>
          <a:lstStyle/>
          <a:p>
            <a:r>
              <a:rPr lang="en-US" sz="2400" b="1" dirty="0">
                <a:solidFill>
                  <a:srgbClr val="10315C"/>
                </a:solidFill>
                <a:latin typeface="Poppins" panose="00000500000000000000" pitchFamily="2" charset="0"/>
                <a:cs typeface="Poppins" panose="00000500000000000000" pitchFamily="2" charset="0"/>
              </a:rPr>
              <a:t>Male</a:t>
            </a:r>
            <a:endParaRPr lang="en-GB" sz="2400" b="1" dirty="0"/>
          </a:p>
        </p:txBody>
      </p:sp>
      <p:sp>
        <p:nvSpPr>
          <p:cNvPr id="26" name="TextBox 25">
            <a:extLst>
              <a:ext uri="{FF2B5EF4-FFF2-40B4-BE49-F238E27FC236}">
                <a16:creationId xmlns:a16="http://schemas.microsoft.com/office/drawing/2014/main" id="{F4A8FDFF-F433-2C1F-B4CC-4729F77AA0DD}"/>
              </a:ext>
            </a:extLst>
          </p:cNvPr>
          <p:cNvSpPr txBox="1"/>
          <p:nvPr/>
        </p:nvSpPr>
        <p:spPr>
          <a:xfrm>
            <a:off x="9792632" y="7026984"/>
            <a:ext cx="1528997" cy="461665"/>
          </a:xfrm>
          <a:prstGeom prst="rect">
            <a:avLst/>
          </a:prstGeom>
          <a:noFill/>
        </p:spPr>
        <p:txBody>
          <a:bodyPr wrap="square">
            <a:spAutoFit/>
          </a:bodyPr>
          <a:lstStyle/>
          <a:p>
            <a:r>
              <a:rPr lang="en-US" sz="2400" b="1" dirty="0">
                <a:solidFill>
                  <a:srgbClr val="10315C"/>
                </a:solidFill>
                <a:latin typeface="Poppins" panose="00000500000000000000" pitchFamily="2" charset="0"/>
                <a:cs typeface="Poppins" panose="00000500000000000000" pitchFamily="2" charset="0"/>
              </a:rPr>
              <a:t>Female</a:t>
            </a:r>
            <a:endParaRPr lang="en-GB" sz="2400" b="1" dirty="0"/>
          </a:p>
        </p:txBody>
      </p:sp>
    </p:spTree>
    <p:extLst>
      <p:ext uri="{BB962C8B-B14F-4D97-AF65-F5344CB8AC3E}">
        <p14:creationId xmlns:p14="http://schemas.microsoft.com/office/powerpoint/2010/main" val="356482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2225231"/>
            <a:chOff x="0" y="0"/>
            <a:chExt cx="4994711" cy="586069"/>
          </a:xfrm>
        </p:grpSpPr>
        <p:sp>
          <p:nvSpPr>
            <p:cNvPr id="3" name="Freeform 3"/>
            <p:cNvSpPr/>
            <p:nvPr/>
          </p:nvSpPr>
          <p:spPr>
            <a:xfrm>
              <a:off x="0" y="0"/>
              <a:ext cx="4994711" cy="586069"/>
            </a:xfrm>
            <a:custGeom>
              <a:avLst/>
              <a:gdLst/>
              <a:ahLst/>
              <a:cxnLst/>
              <a:rect l="l" t="t" r="r" b="b"/>
              <a:pathLst>
                <a:path w="4994711" h="586069">
                  <a:moveTo>
                    <a:pt x="0" y="0"/>
                  </a:moveTo>
                  <a:lnTo>
                    <a:pt x="4994711" y="0"/>
                  </a:lnTo>
                  <a:lnTo>
                    <a:pt x="4994711" y="586069"/>
                  </a:lnTo>
                  <a:lnTo>
                    <a:pt x="0" y="586069"/>
                  </a:lnTo>
                  <a:close/>
                </a:path>
              </a:pathLst>
            </a:custGeom>
            <a:solidFill>
              <a:srgbClr val="F27349"/>
            </a:solidFill>
          </p:spPr>
          <p:txBody>
            <a:bodyPr/>
            <a:lstStyle/>
            <a:p>
              <a:endParaRPr lang="en-GB" dirty="0"/>
            </a:p>
          </p:txBody>
        </p:sp>
        <p:sp>
          <p:nvSpPr>
            <p:cNvPr id="4" name="TextBox 4"/>
            <p:cNvSpPr txBox="1"/>
            <p:nvPr/>
          </p:nvSpPr>
          <p:spPr>
            <a:xfrm>
              <a:off x="0" y="-38100"/>
              <a:ext cx="4994711" cy="624169"/>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0" y="1995176"/>
            <a:ext cx="18536649" cy="276467"/>
            <a:chOff x="0" y="0"/>
            <a:chExt cx="5311101" cy="60591"/>
          </a:xfrm>
        </p:grpSpPr>
        <p:sp>
          <p:nvSpPr>
            <p:cNvPr id="6" name="Freeform 6"/>
            <p:cNvSpPr/>
            <p:nvPr/>
          </p:nvSpPr>
          <p:spPr>
            <a:xfrm>
              <a:off x="0" y="0"/>
              <a:ext cx="5311101" cy="60591"/>
            </a:xfrm>
            <a:custGeom>
              <a:avLst/>
              <a:gdLst/>
              <a:ahLst/>
              <a:cxnLst/>
              <a:rect l="l" t="t" r="r" b="b"/>
              <a:pathLst>
                <a:path w="5311101" h="60591">
                  <a:moveTo>
                    <a:pt x="0" y="0"/>
                  </a:moveTo>
                  <a:lnTo>
                    <a:pt x="5311101" y="0"/>
                  </a:lnTo>
                  <a:lnTo>
                    <a:pt x="5311101" y="60591"/>
                  </a:lnTo>
                  <a:lnTo>
                    <a:pt x="0" y="60591"/>
                  </a:lnTo>
                  <a:close/>
                </a:path>
              </a:pathLst>
            </a:custGeom>
            <a:solidFill>
              <a:srgbClr val="10315C"/>
            </a:solidFill>
          </p:spPr>
          <p:txBody>
            <a:bodyPr/>
            <a:lstStyle/>
            <a:p>
              <a:endParaRPr lang="en-GB"/>
            </a:p>
          </p:txBody>
        </p:sp>
        <p:sp>
          <p:nvSpPr>
            <p:cNvPr id="7" name="TextBox 7"/>
            <p:cNvSpPr txBox="1"/>
            <p:nvPr/>
          </p:nvSpPr>
          <p:spPr>
            <a:xfrm>
              <a:off x="0" y="-38100"/>
              <a:ext cx="5311101" cy="98691"/>
            </a:xfrm>
            <a:prstGeom prst="rect">
              <a:avLst/>
            </a:prstGeom>
          </p:spPr>
          <p:txBody>
            <a:bodyPr lIns="50800" tIns="50800" rIns="50800" bIns="50800" rtlCol="0" anchor="ctr"/>
            <a:lstStyle/>
            <a:p>
              <a:pPr algn="ctr">
                <a:lnSpc>
                  <a:spcPts val="2659"/>
                </a:lnSpc>
              </a:pPr>
              <a:endParaRPr/>
            </a:p>
          </p:txBody>
        </p:sp>
      </p:grpSp>
      <p:pic>
        <p:nvPicPr>
          <p:cNvPr id="11" name="Picture 10" descr="Blue text on a black background&#10;&#10;Description automatically generated">
            <a:extLst>
              <a:ext uri="{FF2B5EF4-FFF2-40B4-BE49-F238E27FC236}">
                <a16:creationId xmlns:a16="http://schemas.microsoft.com/office/drawing/2014/main" id="{EBC570D3-A065-6D18-C3F4-4753DD3625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48958" y="9126199"/>
            <a:ext cx="2084247" cy="1004607"/>
          </a:xfrm>
          <a:prstGeom prst="rect">
            <a:avLst/>
          </a:prstGeom>
        </p:spPr>
      </p:pic>
      <p:sp>
        <p:nvSpPr>
          <p:cNvPr id="14" name="TextBox 10">
            <a:extLst>
              <a:ext uri="{FF2B5EF4-FFF2-40B4-BE49-F238E27FC236}">
                <a16:creationId xmlns:a16="http://schemas.microsoft.com/office/drawing/2014/main" id="{445271E1-7F01-2367-EA42-F101F5569D32}"/>
              </a:ext>
            </a:extLst>
          </p:cNvPr>
          <p:cNvSpPr txBox="1"/>
          <p:nvPr/>
        </p:nvSpPr>
        <p:spPr>
          <a:xfrm>
            <a:off x="1028700" y="485553"/>
            <a:ext cx="16230600" cy="2248051"/>
          </a:xfrm>
          <a:prstGeom prst="rect">
            <a:avLst/>
          </a:prstGeom>
        </p:spPr>
        <p:txBody>
          <a:bodyPr lIns="0" tIns="0" rIns="0" bIns="0" rtlCol="0" anchor="t">
            <a:spAutoFit/>
          </a:bodyPr>
          <a:lstStyle/>
          <a:p>
            <a:pPr>
              <a:lnSpc>
                <a:spcPts val="9379"/>
              </a:lnSpc>
              <a:spcBef>
                <a:spcPct val="0"/>
              </a:spcBef>
            </a:pPr>
            <a:r>
              <a:rPr lang="en-US" sz="5400" dirty="0">
                <a:solidFill>
                  <a:srgbClr val="FFFFFF"/>
                </a:solidFill>
                <a:latin typeface="Barlow"/>
                <a:ea typeface="Barlow"/>
                <a:cs typeface="Barlow"/>
                <a:sym typeface="Barlow"/>
              </a:rPr>
              <a:t>Probability: Tree Diagram</a:t>
            </a:r>
          </a:p>
          <a:p>
            <a:pPr marL="0" lvl="0" indent="0" algn="l">
              <a:lnSpc>
                <a:spcPts val="9379"/>
              </a:lnSpc>
              <a:spcBef>
                <a:spcPct val="0"/>
              </a:spcBef>
            </a:pPr>
            <a:endParaRPr lang="en-US" sz="5400" dirty="0">
              <a:solidFill>
                <a:srgbClr val="FFFFFF"/>
              </a:solidFill>
              <a:latin typeface="Barlow"/>
              <a:ea typeface="Barlow"/>
              <a:cs typeface="Barlow"/>
              <a:sym typeface="Barlow"/>
            </a:endParaRPr>
          </a:p>
        </p:txBody>
      </p:sp>
      <p:sp>
        <p:nvSpPr>
          <p:cNvPr id="16" name="TextBox 8">
            <a:extLst>
              <a:ext uri="{FF2B5EF4-FFF2-40B4-BE49-F238E27FC236}">
                <a16:creationId xmlns:a16="http://schemas.microsoft.com/office/drawing/2014/main" id="{D3E3A487-542C-5695-60A0-26BA21CE84AA}"/>
              </a:ext>
            </a:extLst>
          </p:cNvPr>
          <p:cNvSpPr txBox="1"/>
          <p:nvPr/>
        </p:nvSpPr>
        <p:spPr>
          <a:xfrm>
            <a:off x="381000" y="2602385"/>
            <a:ext cx="8410078" cy="3816942"/>
          </a:xfrm>
          <a:prstGeom prst="rect">
            <a:avLst/>
          </a:prstGeom>
        </p:spPr>
        <p:txBody>
          <a:bodyPr wrap="square" lIns="0" tIns="0" rIns="0" bIns="0" rtlCol="0" anchor="t">
            <a:spAutoFit/>
          </a:bodyPr>
          <a:lstStyle/>
          <a:p>
            <a:pPr algn="ctr">
              <a:lnSpc>
                <a:spcPct val="150000"/>
              </a:lnSpc>
            </a:pPr>
            <a:r>
              <a:rPr lang="en-US" altLang="en-US" sz="2800" dirty="0">
                <a:solidFill>
                  <a:srgbClr val="10315C"/>
                </a:solidFill>
                <a:latin typeface="Poppins" panose="00000500000000000000" pitchFamily="2" charset="0"/>
                <a:cs typeface="Poppins" panose="00000500000000000000" pitchFamily="2" charset="0"/>
              </a:rPr>
              <a:t>A company issues car insurance policies. There are 900 insured individuals. </a:t>
            </a:r>
            <a:r>
              <a:rPr lang="en-US" altLang="en-US" sz="2800" strike="sngStrike" dirty="0">
                <a:solidFill>
                  <a:srgbClr val="10315C"/>
                </a:solidFill>
                <a:latin typeface="Poppins" panose="00000500000000000000" pitchFamily="2" charset="0"/>
                <a:cs typeface="Poppins" panose="00000500000000000000" pitchFamily="2" charset="0"/>
              </a:rPr>
              <a:t>Fifty-four percent of them are male</a:t>
            </a:r>
            <a:r>
              <a:rPr lang="en-US" altLang="en-US" sz="2800" b="1" dirty="0">
                <a:solidFill>
                  <a:srgbClr val="10315C"/>
                </a:solidFill>
                <a:latin typeface="Poppins" panose="00000500000000000000" pitchFamily="2" charset="0"/>
                <a:cs typeface="Poppins" panose="00000500000000000000" pitchFamily="2" charset="0"/>
              </a:rPr>
              <a:t>. If a female is randomly selected from the 900</a:t>
            </a:r>
            <a:r>
              <a:rPr lang="en-US" altLang="en-US" sz="2800" dirty="0">
                <a:solidFill>
                  <a:srgbClr val="10315C"/>
                </a:solidFill>
                <a:latin typeface="Poppins" panose="00000500000000000000" pitchFamily="2" charset="0"/>
                <a:cs typeface="Poppins" panose="00000500000000000000" pitchFamily="2" charset="0"/>
              </a:rPr>
              <a:t>, the probability she is over 25 years old is 0.43. There are 395 total insured individuals over 25 years old.</a:t>
            </a:r>
          </a:p>
        </p:txBody>
      </p:sp>
      <p:sp>
        <p:nvSpPr>
          <p:cNvPr id="19" name="TextBox 8">
            <a:extLst>
              <a:ext uri="{FF2B5EF4-FFF2-40B4-BE49-F238E27FC236}">
                <a16:creationId xmlns:a16="http://schemas.microsoft.com/office/drawing/2014/main" id="{24FC6617-FAFD-6F63-83B6-803D8609AF53}"/>
              </a:ext>
            </a:extLst>
          </p:cNvPr>
          <p:cNvSpPr txBox="1"/>
          <p:nvPr/>
        </p:nvSpPr>
        <p:spPr>
          <a:xfrm>
            <a:off x="154302" y="7035384"/>
            <a:ext cx="9220200" cy="783420"/>
          </a:xfrm>
          <a:prstGeom prst="rect">
            <a:avLst/>
          </a:prstGeom>
        </p:spPr>
        <p:txBody>
          <a:bodyPr wrap="square" lIns="0" tIns="0" rIns="0" bIns="0" rtlCol="0" anchor="t">
            <a:spAutoFit/>
          </a:bodyPr>
          <a:lstStyle/>
          <a:p>
            <a:pPr algn="ctr">
              <a:lnSpc>
                <a:spcPts val="7140"/>
              </a:lnSpc>
            </a:pPr>
            <a:r>
              <a:rPr lang="en-US" sz="2800" dirty="0">
                <a:solidFill>
                  <a:srgbClr val="10315C"/>
                </a:solidFill>
                <a:latin typeface="Poppins"/>
                <a:ea typeface="Poppins"/>
                <a:cs typeface="Poppins"/>
                <a:sym typeface="Poppins"/>
              </a:rPr>
              <a:t>A person under 25 Years old is randomly selected </a:t>
            </a:r>
          </a:p>
        </p:txBody>
      </p:sp>
      <p:sp>
        <p:nvSpPr>
          <p:cNvPr id="20" name="TextBox 8">
            <a:extLst>
              <a:ext uri="{FF2B5EF4-FFF2-40B4-BE49-F238E27FC236}">
                <a16:creationId xmlns:a16="http://schemas.microsoft.com/office/drawing/2014/main" id="{DFB4FDDD-DC4F-5773-476D-E58F4FF44D95}"/>
              </a:ext>
            </a:extLst>
          </p:cNvPr>
          <p:cNvSpPr txBox="1"/>
          <p:nvPr/>
        </p:nvSpPr>
        <p:spPr>
          <a:xfrm>
            <a:off x="381000" y="8539887"/>
            <a:ext cx="17286157" cy="430887"/>
          </a:xfrm>
          <a:prstGeom prst="rect">
            <a:avLst/>
          </a:prstGeom>
        </p:spPr>
        <p:txBody>
          <a:bodyPr wrap="square" lIns="0" tIns="0" rIns="0" bIns="0" rtlCol="0" anchor="t">
            <a:spAutoFit/>
          </a:bodyPr>
          <a:lstStyle/>
          <a:p>
            <a:pPr>
              <a:defRPr/>
            </a:pPr>
            <a:r>
              <a:rPr lang="en-US" altLang="en-US" sz="2800" dirty="0">
                <a:solidFill>
                  <a:srgbClr val="10315C"/>
                </a:solidFill>
                <a:latin typeface="Poppins" panose="00000500000000000000" pitchFamily="2" charset="0"/>
                <a:cs typeface="Poppins" panose="00000500000000000000" pitchFamily="2" charset="0"/>
              </a:rPr>
              <a:t>Calculate the probability that the person selected is male. </a:t>
            </a:r>
          </a:p>
        </p:txBody>
      </p:sp>
      <p:sp>
        <p:nvSpPr>
          <p:cNvPr id="18" name="Flowchart: Extract 17">
            <a:extLst>
              <a:ext uri="{FF2B5EF4-FFF2-40B4-BE49-F238E27FC236}">
                <a16:creationId xmlns:a16="http://schemas.microsoft.com/office/drawing/2014/main" id="{54C2F9FF-6BD3-0864-666F-A05D5B64B030}"/>
              </a:ext>
            </a:extLst>
          </p:cNvPr>
          <p:cNvSpPr/>
          <p:nvPr/>
        </p:nvSpPr>
        <p:spPr>
          <a:xfrm rot="16200000">
            <a:off x="10001043" y="5483051"/>
            <a:ext cx="1681147" cy="1871234"/>
          </a:xfrm>
          <a:prstGeom prst="flowChartExtract">
            <a:avLst/>
          </a:prstGeom>
          <a:noFill/>
          <a:ln w="57150">
            <a:solidFill>
              <a:srgbClr val="57C1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Manrope" pitchFamily="2" charset="0"/>
            </a:endParaRPr>
          </a:p>
        </p:txBody>
      </p:sp>
      <p:sp>
        <p:nvSpPr>
          <p:cNvPr id="21" name="Rectangle 20">
            <a:extLst>
              <a:ext uri="{FF2B5EF4-FFF2-40B4-BE49-F238E27FC236}">
                <a16:creationId xmlns:a16="http://schemas.microsoft.com/office/drawing/2014/main" id="{4C2D42A5-DED3-AE7C-0770-A5E31B39878D}"/>
              </a:ext>
            </a:extLst>
          </p:cNvPr>
          <p:cNvSpPr/>
          <p:nvPr/>
        </p:nvSpPr>
        <p:spPr>
          <a:xfrm>
            <a:off x="11739759" y="5373002"/>
            <a:ext cx="329177" cy="20383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Manrope" pitchFamily="2" charset="0"/>
            </a:endParaRPr>
          </a:p>
        </p:txBody>
      </p:sp>
      <p:sp>
        <p:nvSpPr>
          <p:cNvPr id="23" name="TextBox 22">
            <a:extLst>
              <a:ext uri="{FF2B5EF4-FFF2-40B4-BE49-F238E27FC236}">
                <a16:creationId xmlns:a16="http://schemas.microsoft.com/office/drawing/2014/main" id="{EA1A5222-BD88-CA29-6EA9-EA6305154537}"/>
              </a:ext>
            </a:extLst>
          </p:cNvPr>
          <p:cNvSpPr txBox="1"/>
          <p:nvPr/>
        </p:nvSpPr>
        <p:spPr>
          <a:xfrm>
            <a:off x="11926151" y="5354197"/>
            <a:ext cx="1528997" cy="461665"/>
          </a:xfrm>
          <a:prstGeom prst="rect">
            <a:avLst/>
          </a:prstGeom>
          <a:noFill/>
        </p:spPr>
        <p:txBody>
          <a:bodyPr wrap="square">
            <a:spAutoFit/>
          </a:bodyPr>
          <a:lstStyle/>
          <a:p>
            <a:r>
              <a:rPr lang="en-US" sz="2400" b="1" dirty="0">
                <a:solidFill>
                  <a:srgbClr val="10315C"/>
                </a:solidFill>
                <a:latin typeface="Poppins" panose="00000500000000000000" pitchFamily="2" charset="0"/>
                <a:cs typeface="Poppins" panose="00000500000000000000" pitchFamily="2" charset="0"/>
              </a:rPr>
              <a:t>0.54</a:t>
            </a:r>
            <a:endParaRPr lang="en-GB" sz="2400" b="1" dirty="0"/>
          </a:p>
        </p:txBody>
      </p:sp>
      <p:sp>
        <p:nvSpPr>
          <p:cNvPr id="24" name="TextBox 23">
            <a:extLst>
              <a:ext uri="{FF2B5EF4-FFF2-40B4-BE49-F238E27FC236}">
                <a16:creationId xmlns:a16="http://schemas.microsoft.com/office/drawing/2014/main" id="{83A3CFB1-E821-222D-0814-D855DB314D52}"/>
              </a:ext>
            </a:extLst>
          </p:cNvPr>
          <p:cNvSpPr txBox="1"/>
          <p:nvPr/>
        </p:nvSpPr>
        <p:spPr>
          <a:xfrm>
            <a:off x="11931148" y="7059187"/>
            <a:ext cx="1528997" cy="461665"/>
          </a:xfrm>
          <a:prstGeom prst="rect">
            <a:avLst/>
          </a:prstGeom>
          <a:noFill/>
        </p:spPr>
        <p:txBody>
          <a:bodyPr wrap="square">
            <a:spAutoFit/>
          </a:bodyPr>
          <a:lstStyle/>
          <a:p>
            <a:r>
              <a:rPr lang="en-US" sz="2400" b="1" dirty="0">
                <a:solidFill>
                  <a:srgbClr val="10315C"/>
                </a:solidFill>
                <a:latin typeface="Poppins" panose="00000500000000000000" pitchFamily="2" charset="0"/>
                <a:cs typeface="Poppins" panose="00000500000000000000" pitchFamily="2" charset="0"/>
              </a:rPr>
              <a:t>0.46</a:t>
            </a:r>
            <a:endParaRPr lang="en-GB" sz="2400" b="1" dirty="0"/>
          </a:p>
        </p:txBody>
      </p:sp>
      <p:sp>
        <p:nvSpPr>
          <p:cNvPr id="25" name="TextBox 24">
            <a:extLst>
              <a:ext uri="{FF2B5EF4-FFF2-40B4-BE49-F238E27FC236}">
                <a16:creationId xmlns:a16="http://schemas.microsoft.com/office/drawing/2014/main" id="{9F2025F1-7777-6B8A-02CB-9030976DA898}"/>
              </a:ext>
            </a:extLst>
          </p:cNvPr>
          <p:cNvSpPr txBox="1"/>
          <p:nvPr/>
        </p:nvSpPr>
        <p:spPr>
          <a:xfrm>
            <a:off x="9792632" y="5373002"/>
            <a:ext cx="1528997" cy="461665"/>
          </a:xfrm>
          <a:prstGeom prst="rect">
            <a:avLst/>
          </a:prstGeom>
          <a:noFill/>
        </p:spPr>
        <p:txBody>
          <a:bodyPr wrap="square">
            <a:spAutoFit/>
          </a:bodyPr>
          <a:lstStyle/>
          <a:p>
            <a:r>
              <a:rPr lang="en-US" sz="2400" b="1" dirty="0">
                <a:solidFill>
                  <a:srgbClr val="10315C"/>
                </a:solidFill>
                <a:latin typeface="Poppins" panose="00000500000000000000" pitchFamily="2" charset="0"/>
                <a:cs typeface="Poppins" panose="00000500000000000000" pitchFamily="2" charset="0"/>
              </a:rPr>
              <a:t>Male</a:t>
            </a:r>
            <a:endParaRPr lang="en-GB" sz="2400" b="1" dirty="0"/>
          </a:p>
        </p:txBody>
      </p:sp>
      <p:sp>
        <p:nvSpPr>
          <p:cNvPr id="26" name="TextBox 25">
            <a:extLst>
              <a:ext uri="{FF2B5EF4-FFF2-40B4-BE49-F238E27FC236}">
                <a16:creationId xmlns:a16="http://schemas.microsoft.com/office/drawing/2014/main" id="{F4A8FDFF-F433-2C1F-B4CC-4729F77AA0DD}"/>
              </a:ext>
            </a:extLst>
          </p:cNvPr>
          <p:cNvSpPr txBox="1"/>
          <p:nvPr/>
        </p:nvSpPr>
        <p:spPr>
          <a:xfrm>
            <a:off x="9792632" y="7026984"/>
            <a:ext cx="1528997" cy="461665"/>
          </a:xfrm>
          <a:prstGeom prst="rect">
            <a:avLst/>
          </a:prstGeom>
          <a:noFill/>
        </p:spPr>
        <p:txBody>
          <a:bodyPr wrap="square">
            <a:spAutoFit/>
          </a:bodyPr>
          <a:lstStyle/>
          <a:p>
            <a:r>
              <a:rPr lang="en-US" sz="2400" b="1" dirty="0">
                <a:solidFill>
                  <a:srgbClr val="10315C"/>
                </a:solidFill>
                <a:latin typeface="Poppins" panose="00000500000000000000" pitchFamily="2" charset="0"/>
                <a:cs typeface="Poppins" panose="00000500000000000000" pitchFamily="2" charset="0"/>
              </a:rPr>
              <a:t>Female</a:t>
            </a:r>
            <a:endParaRPr lang="en-GB" sz="2400" b="1" dirty="0"/>
          </a:p>
        </p:txBody>
      </p:sp>
      <p:sp>
        <p:nvSpPr>
          <p:cNvPr id="8" name="TextBox 8">
            <a:extLst>
              <a:ext uri="{FF2B5EF4-FFF2-40B4-BE49-F238E27FC236}">
                <a16:creationId xmlns:a16="http://schemas.microsoft.com/office/drawing/2014/main" id="{06ED45D1-5D79-4C8F-B40E-0E98C66B13BF}"/>
              </a:ext>
            </a:extLst>
          </p:cNvPr>
          <p:cNvSpPr txBox="1"/>
          <p:nvPr/>
        </p:nvSpPr>
        <p:spPr>
          <a:xfrm>
            <a:off x="12877800" y="4305423"/>
            <a:ext cx="4648200" cy="861774"/>
          </a:xfrm>
          <a:prstGeom prst="rect">
            <a:avLst/>
          </a:prstGeom>
        </p:spPr>
        <p:txBody>
          <a:bodyPr wrap="square" lIns="0" tIns="0" rIns="0" bIns="0" rtlCol="0" anchor="t">
            <a:spAutoFit/>
          </a:bodyPr>
          <a:lstStyle/>
          <a:p>
            <a:pPr algn="ctr"/>
            <a:r>
              <a:rPr lang="en-US" sz="2800" dirty="0">
                <a:solidFill>
                  <a:srgbClr val="10315C"/>
                </a:solidFill>
                <a:latin typeface="Poppins"/>
                <a:ea typeface="Poppins"/>
                <a:cs typeface="Poppins"/>
                <a:sym typeface="Poppins"/>
              </a:rPr>
              <a:t>The number of males is:</a:t>
            </a:r>
          </a:p>
          <a:p>
            <a:pPr algn="ctr"/>
            <a:r>
              <a:rPr lang="en-US" sz="2800" dirty="0">
                <a:solidFill>
                  <a:srgbClr val="10315C"/>
                </a:solidFill>
                <a:latin typeface="Poppins"/>
                <a:ea typeface="Poppins"/>
                <a:cs typeface="Poppins"/>
                <a:sym typeface="Poppins"/>
              </a:rPr>
              <a:t>0.54(900)=486</a:t>
            </a:r>
          </a:p>
        </p:txBody>
      </p:sp>
      <p:sp>
        <p:nvSpPr>
          <p:cNvPr id="9" name="TextBox 8">
            <a:extLst>
              <a:ext uri="{FF2B5EF4-FFF2-40B4-BE49-F238E27FC236}">
                <a16:creationId xmlns:a16="http://schemas.microsoft.com/office/drawing/2014/main" id="{678BF8AE-376F-96A7-AD2A-B0BF9B9F4F18}"/>
              </a:ext>
            </a:extLst>
          </p:cNvPr>
          <p:cNvSpPr txBox="1"/>
          <p:nvPr/>
        </p:nvSpPr>
        <p:spPr>
          <a:xfrm>
            <a:off x="13155389" y="6495124"/>
            <a:ext cx="4648200" cy="1723549"/>
          </a:xfrm>
          <a:prstGeom prst="rect">
            <a:avLst/>
          </a:prstGeom>
        </p:spPr>
        <p:txBody>
          <a:bodyPr wrap="square" lIns="0" tIns="0" rIns="0" bIns="0" rtlCol="0" anchor="t">
            <a:spAutoFit/>
          </a:bodyPr>
          <a:lstStyle/>
          <a:p>
            <a:pPr algn="ctr"/>
            <a:r>
              <a:rPr lang="en-US" sz="2800" dirty="0">
                <a:solidFill>
                  <a:srgbClr val="10315C"/>
                </a:solidFill>
                <a:latin typeface="Poppins"/>
                <a:ea typeface="Poppins"/>
                <a:cs typeface="Poppins"/>
                <a:sym typeface="Poppins"/>
              </a:rPr>
              <a:t>The number of females is:</a:t>
            </a:r>
          </a:p>
          <a:p>
            <a:pPr algn="ctr"/>
            <a:r>
              <a:rPr lang="en-US" sz="2800" dirty="0">
                <a:solidFill>
                  <a:srgbClr val="10315C"/>
                </a:solidFill>
                <a:latin typeface="Poppins"/>
                <a:ea typeface="Poppins"/>
                <a:cs typeface="Poppins"/>
                <a:sym typeface="Poppins"/>
              </a:rPr>
              <a:t>900-486=414</a:t>
            </a:r>
          </a:p>
          <a:p>
            <a:pPr algn="ctr"/>
            <a:r>
              <a:rPr lang="en-US" sz="2800" dirty="0">
                <a:solidFill>
                  <a:srgbClr val="10315C"/>
                </a:solidFill>
                <a:latin typeface="Poppins"/>
                <a:ea typeface="Poppins"/>
                <a:cs typeface="Poppins"/>
                <a:sym typeface="Poppins"/>
              </a:rPr>
              <a:t>Or</a:t>
            </a:r>
          </a:p>
          <a:p>
            <a:pPr algn="ctr"/>
            <a:r>
              <a:rPr lang="en-US" sz="2800" dirty="0">
                <a:solidFill>
                  <a:srgbClr val="10315C"/>
                </a:solidFill>
                <a:latin typeface="Poppins"/>
                <a:ea typeface="Poppins"/>
                <a:cs typeface="Poppins"/>
                <a:sym typeface="Poppins"/>
              </a:rPr>
              <a:t>0.46(900)=414</a:t>
            </a:r>
          </a:p>
        </p:txBody>
      </p:sp>
    </p:spTree>
    <p:extLst>
      <p:ext uri="{BB962C8B-B14F-4D97-AF65-F5344CB8AC3E}">
        <p14:creationId xmlns:p14="http://schemas.microsoft.com/office/powerpoint/2010/main" val="8820452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2225231"/>
            <a:chOff x="0" y="0"/>
            <a:chExt cx="4994711" cy="586069"/>
          </a:xfrm>
        </p:grpSpPr>
        <p:sp>
          <p:nvSpPr>
            <p:cNvPr id="3" name="Freeform 3"/>
            <p:cNvSpPr/>
            <p:nvPr/>
          </p:nvSpPr>
          <p:spPr>
            <a:xfrm>
              <a:off x="0" y="0"/>
              <a:ext cx="4994711" cy="586069"/>
            </a:xfrm>
            <a:custGeom>
              <a:avLst/>
              <a:gdLst/>
              <a:ahLst/>
              <a:cxnLst/>
              <a:rect l="l" t="t" r="r" b="b"/>
              <a:pathLst>
                <a:path w="4994711" h="586069">
                  <a:moveTo>
                    <a:pt x="0" y="0"/>
                  </a:moveTo>
                  <a:lnTo>
                    <a:pt x="4994711" y="0"/>
                  </a:lnTo>
                  <a:lnTo>
                    <a:pt x="4994711" y="586069"/>
                  </a:lnTo>
                  <a:lnTo>
                    <a:pt x="0" y="586069"/>
                  </a:lnTo>
                  <a:close/>
                </a:path>
              </a:pathLst>
            </a:custGeom>
            <a:solidFill>
              <a:srgbClr val="F27349"/>
            </a:solidFill>
          </p:spPr>
          <p:txBody>
            <a:bodyPr/>
            <a:lstStyle/>
            <a:p>
              <a:endParaRPr lang="en-GB" dirty="0"/>
            </a:p>
          </p:txBody>
        </p:sp>
        <p:sp>
          <p:nvSpPr>
            <p:cNvPr id="4" name="TextBox 4"/>
            <p:cNvSpPr txBox="1"/>
            <p:nvPr/>
          </p:nvSpPr>
          <p:spPr>
            <a:xfrm>
              <a:off x="0" y="-38100"/>
              <a:ext cx="4994711" cy="624169"/>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0" y="1995176"/>
            <a:ext cx="18536649" cy="276467"/>
            <a:chOff x="0" y="0"/>
            <a:chExt cx="5311101" cy="60591"/>
          </a:xfrm>
        </p:grpSpPr>
        <p:sp>
          <p:nvSpPr>
            <p:cNvPr id="6" name="Freeform 6"/>
            <p:cNvSpPr/>
            <p:nvPr/>
          </p:nvSpPr>
          <p:spPr>
            <a:xfrm>
              <a:off x="0" y="0"/>
              <a:ext cx="5311101" cy="60591"/>
            </a:xfrm>
            <a:custGeom>
              <a:avLst/>
              <a:gdLst/>
              <a:ahLst/>
              <a:cxnLst/>
              <a:rect l="l" t="t" r="r" b="b"/>
              <a:pathLst>
                <a:path w="5311101" h="60591">
                  <a:moveTo>
                    <a:pt x="0" y="0"/>
                  </a:moveTo>
                  <a:lnTo>
                    <a:pt x="5311101" y="0"/>
                  </a:lnTo>
                  <a:lnTo>
                    <a:pt x="5311101" y="60591"/>
                  </a:lnTo>
                  <a:lnTo>
                    <a:pt x="0" y="60591"/>
                  </a:lnTo>
                  <a:close/>
                </a:path>
              </a:pathLst>
            </a:custGeom>
            <a:solidFill>
              <a:srgbClr val="10315C"/>
            </a:solidFill>
          </p:spPr>
          <p:txBody>
            <a:bodyPr/>
            <a:lstStyle/>
            <a:p>
              <a:endParaRPr lang="en-GB"/>
            </a:p>
          </p:txBody>
        </p:sp>
        <p:sp>
          <p:nvSpPr>
            <p:cNvPr id="7" name="TextBox 7"/>
            <p:cNvSpPr txBox="1"/>
            <p:nvPr/>
          </p:nvSpPr>
          <p:spPr>
            <a:xfrm>
              <a:off x="0" y="-38100"/>
              <a:ext cx="5311101" cy="98691"/>
            </a:xfrm>
            <a:prstGeom prst="rect">
              <a:avLst/>
            </a:prstGeom>
          </p:spPr>
          <p:txBody>
            <a:bodyPr lIns="50800" tIns="50800" rIns="50800" bIns="50800" rtlCol="0" anchor="ctr"/>
            <a:lstStyle/>
            <a:p>
              <a:pPr algn="ctr">
                <a:lnSpc>
                  <a:spcPts val="2659"/>
                </a:lnSpc>
              </a:pPr>
              <a:endParaRPr/>
            </a:p>
          </p:txBody>
        </p:sp>
      </p:grpSp>
      <p:pic>
        <p:nvPicPr>
          <p:cNvPr id="11" name="Picture 10" descr="Blue text on a black background&#10;&#10;Description automatically generated">
            <a:extLst>
              <a:ext uri="{FF2B5EF4-FFF2-40B4-BE49-F238E27FC236}">
                <a16:creationId xmlns:a16="http://schemas.microsoft.com/office/drawing/2014/main" id="{EBC570D3-A065-6D18-C3F4-4753DD3625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48958" y="9126199"/>
            <a:ext cx="2084247" cy="1004607"/>
          </a:xfrm>
          <a:prstGeom prst="rect">
            <a:avLst/>
          </a:prstGeom>
        </p:spPr>
      </p:pic>
      <p:sp>
        <p:nvSpPr>
          <p:cNvPr id="14" name="TextBox 10">
            <a:extLst>
              <a:ext uri="{FF2B5EF4-FFF2-40B4-BE49-F238E27FC236}">
                <a16:creationId xmlns:a16="http://schemas.microsoft.com/office/drawing/2014/main" id="{445271E1-7F01-2367-EA42-F101F5569D32}"/>
              </a:ext>
            </a:extLst>
          </p:cNvPr>
          <p:cNvSpPr txBox="1"/>
          <p:nvPr/>
        </p:nvSpPr>
        <p:spPr>
          <a:xfrm>
            <a:off x="1028700" y="485553"/>
            <a:ext cx="16230600" cy="1042593"/>
          </a:xfrm>
          <a:prstGeom prst="rect">
            <a:avLst/>
          </a:prstGeom>
        </p:spPr>
        <p:txBody>
          <a:bodyPr lIns="0" tIns="0" rIns="0" bIns="0" rtlCol="0" anchor="t">
            <a:spAutoFit/>
          </a:bodyPr>
          <a:lstStyle/>
          <a:p>
            <a:pPr>
              <a:lnSpc>
                <a:spcPts val="9379"/>
              </a:lnSpc>
              <a:spcBef>
                <a:spcPct val="0"/>
              </a:spcBef>
            </a:pPr>
            <a:r>
              <a:rPr lang="en-US" sz="5400" dirty="0">
                <a:solidFill>
                  <a:srgbClr val="FFFFFF"/>
                </a:solidFill>
                <a:latin typeface="Barlow"/>
                <a:ea typeface="Barlow"/>
                <a:cs typeface="Barlow"/>
                <a:sym typeface="Barlow"/>
              </a:rPr>
              <a:t>Probability: Tree Diagram</a:t>
            </a:r>
          </a:p>
        </p:txBody>
      </p:sp>
      <p:sp>
        <p:nvSpPr>
          <p:cNvPr id="16" name="TextBox 8">
            <a:extLst>
              <a:ext uri="{FF2B5EF4-FFF2-40B4-BE49-F238E27FC236}">
                <a16:creationId xmlns:a16="http://schemas.microsoft.com/office/drawing/2014/main" id="{D3E3A487-542C-5695-60A0-26BA21CE84AA}"/>
              </a:ext>
            </a:extLst>
          </p:cNvPr>
          <p:cNvSpPr txBox="1"/>
          <p:nvPr/>
        </p:nvSpPr>
        <p:spPr>
          <a:xfrm>
            <a:off x="381000" y="2602385"/>
            <a:ext cx="8410078" cy="3816942"/>
          </a:xfrm>
          <a:prstGeom prst="rect">
            <a:avLst/>
          </a:prstGeom>
        </p:spPr>
        <p:txBody>
          <a:bodyPr wrap="square" lIns="0" tIns="0" rIns="0" bIns="0" rtlCol="0" anchor="t">
            <a:spAutoFit/>
          </a:bodyPr>
          <a:lstStyle/>
          <a:p>
            <a:pPr algn="ctr">
              <a:lnSpc>
                <a:spcPct val="150000"/>
              </a:lnSpc>
            </a:pPr>
            <a:r>
              <a:rPr lang="en-US" altLang="en-US" sz="2800" dirty="0">
                <a:solidFill>
                  <a:srgbClr val="10315C"/>
                </a:solidFill>
                <a:latin typeface="Poppins" panose="00000500000000000000" pitchFamily="2" charset="0"/>
                <a:cs typeface="Poppins" panose="00000500000000000000" pitchFamily="2" charset="0"/>
              </a:rPr>
              <a:t>A company issues car insurance policies. There are 900 insured individuals. </a:t>
            </a:r>
            <a:r>
              <a:rPr lang="en-US" altLang="en-US" sz="2800" strike="sngStrike" dirty="0">
                <a:solidFill>
                  <a:srgbClr val="10315C"/>
                </a:solidFill>
                <a:latin typeface="Poppins" panose="00000500000000000000" pitchFamily="2" charset="0"/>
                <a:cs typeface="Poppins" panose="00000500000000000000" pitchFamily="2" charset="0"/>
              </a:rPr>
              <a:t>Fifty-four percent of them are male. If a female is randomly selected from the 900</a:t>
            </a:r>
            <a:r>
              <a:rPr lang="en-US" altLang="en-US" sz="2800" b="1" dirty="0">
                <a:solidFill>
                  <a:srgbClr val="10315C"/>
                </a:solidFill>
                <a:latin typeface="Poppins" panose="00000500000000000000" pitchFamily="2" charset="0"/>
                <a:cs typeface="Poppins" panose="00000500000000000000" pitchFamily="2" charset="0"/>
              </a:rPr>
              <a:t>, the probability she is over 25 years old is 0.43</a:t>
            </a:r>
            <a:r>
              <a:rPr lang="en-US" altLang="en-US" sz="2800" dirty="0">
                <a:solidFill>
                  <a:srgbClr val="10315C"/>
                </a:solidFill>
                <a:latin typeface="Poppins" panose="00000500000000000000" pitchFamily="2" charset="0"/>
                <a:cs typeface="Poppins" panose="00000500000000000000" pitchFamily="2" charset="0"/>
              </a:rPr>
              <a:t>. There are 395 total insured individuals over 25 years old.</a:t>
            </a:r>
          </a:p>
        </p:txBody>
      </p:sp>
      <p:sp>
        <p:nvSpPr>
          <p:cNvPr id="19" name="TextBox 8">
            <a:extLst>
              <a:ext uri="{FF2B5EF4-FFF2-40B4-BE49-F238E27FC236}">
                <a16:creationId xmlns:a16="http://schemas.microsoft.com/office/drawing/2014/main" id="{24FC6617-FAFD-6F63-83B6-803D8609AF53}"/>
              </a:ext>
            </a:extLst>
          </p:cNvPr>
          <p:cNvSpPr txBox="1"/>
          <p:nvPr/>
        </p:nvSpPr>
        <p:spPr>
          <a:xfrm>
            <a:off x="154302" y="7035384"/>
            <a:ext cx="9220200" cy="783420"/>
          </a:xfrm>
          <a:prstGeom prst="rect">
            <a:avLst/>
          </a:prstGeom>
        </p:spPr>
        <p:txBody>
          <a:bodyPr wrap="square" lIns="0" tIns="0" rIns="0" bIns="0" rtlCol="0" anchor="t">
            <a:spAutoFit/>
          </a:bodyPr>
          <a:lstStyle/>
          <a:p>
            <a:pPr algn="ctr">
              <a:lnSpc>
                <a:spcPts val="7140"/>
              </a:lnSpc>
            </a:pPr>
            <a:r>
              <a:rPr lang="en-US" sz="2800" dirty="0">
                <a:solidFill>
                  <a:srgbClr val="10315C"/>
                </a:solidFill>
                <a:latin typeface="Poppins"/>
                <a:ea typeface="Poppins"/>
                <a:cs typeface="Poppins"/>
                <a:sym typeface="Poppins"/>
              </a:rPr>
              <a:t>A person under 25 Years old is randomly selected </a:t>
            </a:r>
          </a:p>
        </p:txBody>
      </p:sp>
      <p:sp>
        <p:nvSpPr>
          <p:cNvPr id="20" name="TextBox 8">
            <a:extLst>
              <a:ext uri="{FF2B5EF4-FFF2-40B4-BE49-F238E27FC236}">
                <a16:creationId xmlns:a16="http://schemas.microsoft.com/office/drawing/2014/main" id="{DFB4FDDD-DC4F-5773-476D-E58F4FF44D95}"/>
              </a:ext>
            </a:extLst>
          </p:cNvPr>
          <p:cNvSpPr txBox="1"/>
          <p:nvPr/>
        </p:nvSpPr>
        <p:spPr>
          <a:xfrm>
            <a:off x="381000" y="8539887"/>
            <a:ext cx="17286157" cy="430887"/>
          </a:xfrm>
          <a:prstGeom prst="rect">
            <a:avLst/>
          </a:prstGeom>
        </p:spPr>
        <p:txBody>
          <a:bodyPr wrap="square" lIns="0" tIns="0" rIns="0" bIns="0" rtlCol="0" anchor="t">
            <a:spAutoFit/>
          </a:bodyPr>
          <a:lstStyle/>
          <a:p>
            <a:pPr>
              <a:defRPr/>
            </a:pPr>
            <a:r>
              <a:rPr lang="en-US" altLang="en-US" sz="2800" dirty="0">
                <a:solidFill>
                  <a:srgbClr val="10315C"/>
                </a:solidFill>
                <a:latin typeface="Poppins" panose="00000500000000000000" pitchFamily="2" charset="0"/>
                <a:cs typeface="Poppins" panose="00000500000000000000" pitchFamily="2" charset="0"/>
              </a:rPr>
              <a:t>Calculate the probability that the person selected is male. </a:t>
            </a:r>
          </a:p>
        </p:txBody>
      </p:sp>
      <p:sp>
        <p:nvSpPr>
          <p:cNvPr id="18" name="Flowchart: Extract 17">
            <a:extLst>
              <a:ext uri="{FF2B5EF4-FFF2-40B4-BE49-F238E27FC236}">
                <a16:creationId xmlns:a16="http://schemas.microsoft.com/office/drawing/2014/main" id="{54C2F9FF-6BD3-0864-666F-A05D5B64B030}"/>
              </a:ext>
            </a:extLst>
          </p:cNvPr>
          <p:cNvSpPr/>
          <p:nvPr/>
        </p:nvSpPr>
        <p:spPr>
          <a:xfrm rot="16200000">
            <a:off x="10001043" y="5483051"/>
            <a:ext cx="1681147" cy="1871234"/>
          </a:xfrm>
          <a:prstGeom prst="flowChartExtract">
            <a:avLst/>
          </a:prstGeom>
          <a:noFill/>
          <a:ln w="57150">
            <a:solidFill>
              <a:srgbClr val="57C1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Manrope" pitchFamily="2" charset="0"/>
            </a:endParaRPr>
          </a:p>
        </p:txBody>
      </p:sp>
      <p:sp>
        <p:nvSpPr>
          <p:cNvPr id="21" name="Rectangle 20">
            <a:extLst>
              <a:ext uri="{FF2B5EF4-FFF2-40B4-BE49-F238E27FC236}">
                <a16:creationId xmlns:a16="http://schemas.microsoft.com/office/drawing/2014/main" id="{4C2D42A5-DED3-AE7C-0770-A5E31B39878D}"/>
              </a:ext>
            </a:extLst>
          </p:cNvPr>
          <p:cNvSpPr/>
          <p:nvPr/>
        </p:nvSpPr>
        <p:spPr>
          <a:xfrm>
            <a:off x="11739759" y="5373002"/>
            <a:ext cx="329177" cy="20383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Manrope" pitchFamily="2" charset="0"/>
            </a:endParaRPr>
          </a:p>
        </p:txBody>
      </p:sp>
      <p:sp>
        <p:nvSpPr>
          <p:cNvPr id="23" name="TextBox 22">
            <a:extLst>
              <a:ext uri="{FF2B5EF4-FFF2-40B4-BE49-F238E27FC236}">
                <a16:creationId xmlns:a16="http://schemas.microsoft.com/office/drawing/2014/main" id="{EA1A5222-BD88-CA29-6EA9-EA6305154537}"/>
              </a:ext>
            </a:extLst>
          </p:cNvPr>
          <p:cNvSpPr txBox="1"/>
          <p:nvPr/>
        </p:nvSpPr>
        <p:spPr>
          <a:xfrm>
            <a:off x="11926151" y="5354197"/>
            <a:ext cx="1528997" cy="461665"/>
          </a:xfrm>
          <a:prstGeom prst="rect">
            <a:avLst/>
          </a:prstGeom>
          <a:noFill/>
        </p:spPr>
        <p:txBody>
          <a:bodyPr wrap="square">
            <a:spAutoFit/>
          </a:bodyPr>
          <a:lstStyle/>
          <a:p>
            <a:r>
              <a:rPr lang="en-US" sz="2400" b="1" dirty="0">
                <a:solidFill>
                  <a:srgbClr val="10315C"/>
                </a:solidFill>
                <a:latin typeface="Poppins" panose="00000500000000000000" pitchFamily="2" charset="0"/>
                <a:cs typeface="Poppins" panose="00000500000000000000" pitchFamily="2" charset="0"/>
              </a:rPr>
              <a:t>0.54</a:t>
            </a:r>
            <a:endParaRPr lang="en-GB" sz="2400" b="1" dirty="0"/>
          </a:p>
        </p:txBody>
      </p:sp>
      <p:sp>
        <p:nvSpPr>
          <p:cNvPr id="24" name="TextBox 23">
            <a:extLst>
              <a:ext uri="{FF2B5EF4-FFF2-40B4-BE49-F238E27FC236}">
                <a16:creationId xmlns:a16="http://schemas.microsoft.com/office/drawing/2014/main" id="{83A3CFB1-E821-222D-0814-D855DB314D52}"/>
              </a:ext>
            </a:extLst>
          </p:cNvPr>
          <p:cNvSpPr txBox="1"/>
          <p:nvPr/>
        </p:nvSpPr>
        <p:spPr>
          <a:xfrm>
            <a:off x="11931148" y="7059187"/>
            <a:ext cx="1528997" cy="461665"/>
          </a:xfrm>
          <a:prstGeom prst="rect">
            <a:avLst/>
          </a:prstGeom>
          <a:noFill/>
        </p:spPr>
        <p:txBody>
          <a:bodyPr wrap="square">
            <a:spAutoFit/>
          </a:bodyPr>
          <a:lstStyle/>
          <a:p>
            <a:r>
              <a:rPr lang="en-US" sz="2400" b="1" dirty="0">
                <a:solidFill>
                  <a:srgbClr val="10315C"/>
                </a:solidFill>
                <a:latin typeface="Poppins" panose="00000500000000000000" pitchFamily="2" charset="0"/>
                <a:cs typeface="Poppins" panose="00000500000000000000" pitchFamily="2" charset="0"/>
              </a:rPr>
              <a:t>0.46</a:t>
            </a:r>
            <a:endParaRPr lang="en-GB" sz="2400" b="1" dirty="0"/>
          </a:p>
        </p:txBody>
      </p:sp>
      <p:sp>
        <p:nvSpPr>
          <p:cNvPr id="25" name="TextBox 24">
            <a:extLst>
              <a:ext uri="{FF2B5EF4-FFF2-40B4-BE49-F238E27FC236}">
                <a16:creationId xmlns:a16="http://schemas.microsoft.com/office/drawing/2014/main" id="{9F2025F1-7777-6B8A-02CB-9030976DA898}"/>
              </a:ext>
            </a:extLst>
          </p:cNvPr>
          <p:cNvSpPr txBox="1"/>
          <p:nvPr/>
        </p:nvSpPr>
        <p:spPr>
          <a:xfrm>
            <a:off x="9792632" y="5373002"/>
            <a:ext cx="1528997" cy="461665"/>
          </a:xfrm>
          <a:prstGeom prst="rect">
            <a:avLst/>
          </a:prstGeom>
          <a:noFill/>
        </p:spPr>
        <p:txBody>
          <a:bodyPr wrap="square">
            <a:spAutoFit/>
          </a:bodyPr>
          <a:lstStyle/>
          <a:p>
            <a:r>
              <a:rPr lang="en-US" sz="2400" dirty="0">
                <a:solidFill>
                  <a:srgbClr val="10315C"/>
                </a:solidFill>
                <a:latin typeface="Poppins" panose="00000500000000000000" pitchFamily="2" charset="0"/>
                <a:cs typeface="Poppins" panose="00000500000000000000" pitchFamily="2" charset="0"/>
              </a:rPr>
              <a:t>Male</a:t>
            </a:r>
            <a:endParaRPr lang="en-GB" sz="2400" dirty="0"/>
          </a:p>
        </p:txBody>
      </p:sp>
      <p:sp>
        <p:nvSpPr>
          <p:cNvPr id="26" name="TextBox 25">
            <a:extLst>
              <a:ext uri="{FF2B5EF4-FFF2-40B4-BE49-F238E27FC236}">
                <a16:creationId xmlns:a16="http://schemas.microsoft.com/office/drawing/2014/main" id="{F4A8FDFF-F433-2C1F-B4CC-4729F77AA0DD}"/>
              </a:ext>
            </a:extLst>
          </p:cNvPr>
          <p:cNvSpPr txBox="1"/>
          <p:nvPr/>
        </p:nvSpPr>
        <p:spPr>
          <a:xfrm>
            <a:off x="9792632" y="7026984"/>
            <a:ext cx="1528997" cy="461665"/>
          </a:xfrm>
          <a:prstGeom prst="rect">
            <a:avLst/>
          </a:prstGeom>
          <a:noFill/>
        </p:spPr>
        <p:txBody>
          <a:bodyPr wrap="square">
            <a:spAutoFit/>
          </a:bodyPr>
          <a:lstStyle/>
          <a:p>
            <a:r>
              <a:rPr lang="en-US" sz="2400" dirty="0">
                <a:solidFill>
                  <a:srgbClr val="10315C"/>
                </a:solidFill>
                <a:latin typeface="Poppins" panose="00000500000000000000" pitchFamily="2" charset="0"/>
                <a:cs typeface="Poppins" panose="00000500000000000000" pitchFamily="2" charset="0"/>
              </a:rPr>
              <a:t>Female</a:t>
            </a:r>
            <a:endParaRPr lang="en-GB" sz="2400" dirty="0"/>
          </a:p>
        </p:txBody>
      </p:sp>
      <p:sp>
        <p:nvSpPr>
          <p:cNvPr id="10" name="Flowchart: Extract 9">
            <a:extLst>
              <a:ext uri="{FF2B5EF4-FFF2-40B4-BE49-F238E27FC236}">
                <a16:creationId xmlns:a16="http://schemas.microsoft.com/office/drawing/2014/main" id="{EC78C447-9B7B-DC33-6069-B1F68C84753C}"/>
              </a:ext>
            </a:extLst>
          </p:cNvPr>
          <p:cNvSpPr/>
          <p:nvPr/>
        </p:nvSpPr>
        <p:spPr>
          <a:xfrm rot="16200000">
            <a:off x="13037702" y="6629443"/>
            <a:ext cx="1681147" cy="1871234"/>
          </a:xfrm>
          <a:prstGeom prst="flowChartExtract">
            <a:avLst/>
          </a:prstGeom>
          <a:noFill/>
          <a:ln w="57150">
            <a:solidFill>
              <a:srgbClr val="57C1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Manrope" pitchFamily="2" charset="0"/>
            </a:endParaRPr>
          </a:p>
        </p:txBody>
      </p:sp>
      <p:sp>
        <p:nvSpPr>
          <p:cNvPr id="12" name="Rectangle 11">
            <a:extLst>
              <a:ext uri="{FF2B5EF4-FFF2-40B4-BE49-F238E27FC236}">
                <a16:creationId xmlns:a16="http://schemas.microsoft.com/office/drawing/2014/main" id="{29C88A7B-9297-3685-3F6C-F9CABAD7FD5E}"/>
              </a:ext>
            </a:extLst>
          </p:cNvPr>
          <p:cNvSpPr/>
          <p:nvPr/>
        </p:nvSpPr>
        <p:spPr>
          <a:xfrm>
            <a:off x="14725196" y="6455154"/>
            <a:ext cx="329177" cy="20383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Manrope" pitchFamily="2" charset="0"/>
            </a:endParaRPr>
          </a:p>
        </p:txBody>
      </p:sp>
      <p:sp>
        <p:nvSpPr>
          <p:cNvPr id="15" name="TextBox 14">
            <a:extLst>
              <a:ext uri="{FF2B5EF4-FFF2-40B4-BE49-F238E27FC236}">
                <a16:creationId xmlns:a16="http://schemas.microsoft.com/office/drawing/2014/main" id="{A5D563FA-2CB9-5B93-0595-01619E7D8E6A}"/>
              </a:ext>
            </a:extLst>
          </p:cNvPr>
          <p:cNvSpPr txBox="1"/>
          <p:nvPr/>
        </p:nvSpPr>
        <p:spPr>
          <a:xfrm>
            <a:off x="13360787" y="6620772"/>
            <a:ext cx="1528997" cy="461665"/>
          </a:xfrm>
          <a:prstGeom prst="rect">
            <a:avLst/>
          </a:prstGeom>
          <a:noFill/>
        </p:spPr>
        <p:txBody>
          <a:bodyPr wrap="square">
            <a:spAutoFit/>
          </a:bodyPr>
          <a:lstStyle/>
          <a:p>
            <a:r>
              <a:rPr lang="en-US" sz="2400" dirty="0">
                <a:solidFill>
                  <a:srgbClr val="10315C"/>
                </a:solidFill>
                <a:latin typeface="Poppins" panose="00000500000000000000" pitchFamily="2" charset="0"/>
                <a:cs typeface="Poppins" panose="00000500000000000000" pitchFamily="2" charset="0"/>
              </a:rPr>
              <a:t>25+</a:t>
            </a:r>
            <a:endParaRPr lang="en-GB" sz="2400" dirty="0"/>
          </a:p>
        </p:txBody>
      </p:sp>
      <p:sp>
        <p:nvSpPr>
          <p:cNvPr id="17" name="TextBox 16">
            <a:extLst>
              <a:ext uri="{FF2B5EF4-FFF2-40B4-BE49-F238E27FC236}">
                <a16:creationId xmlns:a16="http://schemas.microsoft.com/office/drawing/2014/main" id="{BA711029-3A13-93DB-3423-A1E7088B1313}"/>
              </a:ext>
            </a:extLst>
          </p:cNvPr>
          <p:cNvSpPr txBox="1"/>
          <p:nvPr/>
        </p:nvSpPr>
        <p:spPr>
          <a:xfrm>
            <a:off x="13196199" y="7987889"/>
            <a:ext cx="1528997" cy="461665"/>
          </a:xfrm>
          <a:prstGeom prst="rect">
            <a:avLst/>
          </a:prstGeom>
          <a:noFill/>
        </p:spPr>
        <p:txBody>
          <a:bodyPr wrap="square">
            <a:spAutoFit/>
          </a:bodyPr>
          <a:lstStyle/>
          <a:p>
            <a:r>
              <a:rPr lang="en-US" sz="2400" dirty="0">
                <a:solidFill>
                  <a:srgbClr val="10315C"/>
                </a:solidFill>
                <a:latin typeface="Poppins" panose="00000500000000000000" pitchFamily="2" charset="0"/>
                <a:cs typeface="Poppins" panose="00000500000000000000" pitchFamily="2" charset="0"/>
              </a:rPr>
              <a:t>&lt;25</a:t>
            </a:r>
            <a:endParaRPr lang="en-GB" sz="2400" dirty="0"/>
          </a:p>
        </p:txBody>
      </p:sp>
      <p:sp>
        <p:nvSpPr>
          <p:cNvPr id="22" name="TextBox 21">
            <a:extLst>
              <a:ext uri="{FF2B5EF4-FFF2-40B4-BE49-F238E27FC236}">
                <a16:creationId xmlns:a16="http://schemas.microsoft.com/office/drawing/2014/main" id="{5C6CBB0F-DACB-CDEA-E9A5-564871450153}"/>
              </a:ext>
            </a:extLst>
          </p:cNvPr>
          <p:cNvSpPr txBox="1"/>
          <p:nvPr/>
        </p:nvSpPr>
        <p:spPr>
          <a:xfrm>
            <a:off x="15048398" y="6565319"/>
            <a:ext cx="1528997" cy="461665"/>
          </a:xfrm>
          <a:prstGeom prst="rect">
            <a:avLst/>
          </a:prstGeom>
          <a:noFill/>
        </p:spPr>
        <p:txBody>
          <a:bodyPr wrap="square">
            <a:spAutoFit/>
          </a:bodyPr>
          <a:lstStyle/>
          <a:p>
            <a:r>
              <a:rPr lang="en-US" sz="2400" b="1" dirty="0">
                <a:solidFill>
                  <a:srgbClr val="10315C"/>
                </a:solidFill>
                <a:latin typeface="Poppins" panose="00000500000000000000" pitchFamily="2" charset="0"/>
                <a:cs typeface="Poppins" panose="00000500000000000000" pitchFamily="2" charset="0"/>
              </a:rPr>
              <a:t>0.43</a:t>
            </a:r>
            <a:endParaRPr lang="en-GB" sz="2400" b="1" dirty="0"/>
          </a:p>
        </p:txBody>
      </p:sp>
      <p:sp>
        <p:nvSpPr>
          <p:cNvPr id="27" name="TextBox 26">
            <a:extLst>
              <a:ext uri="{FF2B5EF4-FFF2-40B4-BE49-F238E27FC236}">
                <a16:creationId xmlns:a16="http://schemas.microsoft.com/office/drawing/2014/main" id="{EAE9013B-5CA1-D6FB-6A0D-FFD08D659A74}"/>
              </a:ext>
            </a:extLst>
          </p:cNvPr>
          <p:cNvSpPr txBox="1"/>
          <p:nvPr/>
        </p:nvSpPr>
        <p:spPr>
          <a:xfrm>
            <a:off x="15067434" y="8188105"/>
            <a:ext cx="1528997" cy="461665"/>
          </a:xfrm>
          <a:prstGeom prst="rect">
            <a:avLst/>
          </a:prstGeom>
          <a:noFill/>
        </p:spPr>
        <p:txBody>
          <a:bodyPr wrap="square">
            <a:spAutoFit/>
          </a:bodyPr>
          <a:lstStyle/>
          <a:p>
            <a:r>
              <a:rPr lang="en-US" sz="2400" b="1" dirty="0">
                <a:solidFill>
                  <a:srgbClr val="10315C"/>
                </a:solidFill>
                <a:latin typeface="Poppins" panose="00000500000000000000" pitchFamily="2" charset="0"/>
                <a:cs typeface="Poppins" panose="00000500000000000000" pitchFamily="2" charset="0"/>
              </a:rPr>
              <a:t>0.57</a:t>
            </a:r>
            <a:endParaRPr lang="en-GB" sz="2400" b="1" dirty="0"/>
          </a:p>
        </p:txBody>
      </p:sp>
    </p:spTree>
    <p:extLst>
      <p:ext uri="{BB962C8B-B14F-4D97-AF65-F5344CB8AC3E}">
        <p14:creationId xmlns:p14="http://schemas.microsoft.com/office/powerpoint/2010/main" val="587083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0315C"/>
        </a:solidFill>
        <a:effectLst/>
      </p:bgPr>
    </p:bg>
    <p:spTree>
      <p:nvGrpSpPr>
        <p:cNvPr id="1" name=""/>
        <p:cNvGrpSpPr/>
        <p:nvPr/>
      </p:nvGrpSpPr>
      <p:grpSpPr>
        <a:xfrm>
          <a:off x="0" y="0"/>
          <a:ext cx="0" cy="0"/>
          <a:chOff x="0" y="0"/>
          <a:chExt cx="0" cy="0"/>
        </a:xfrm>
      </p:grpSpPr>
      <p:sp>
        <p:nvSpPr>
          <p:cNvPr id="2" name="Freeform 2"/>
          <p:cNvSpPr/>
          <p:nvPr/>
        </p:nvSpPr>
        <p:spPr>
          <a:xfrm>
            <a:off x="12313458" y="-870868"/>
            <a:ext cx="6327581" cy="11545061"/>
          </a:xfrm>
          <a:custGeom>
            <a:avLst/>
            <a:gdLst/>
            <a:ahLst/>
            <a:cxnLst/>
            <a:rect l="l" t="t" r="r" b="b"/>
            <a:pathLst>
              <a:path w="6327581" h="11545061">
                <a:moveTo>
                  <a:pt x="0" y="0"/>
                </a:moveTo>
                <a:lnTo>
                  <a:pt x="6327582" y="0"/>
                </a:lnTo>
                <a:lnTo>
                  <a:pt x="6327582" y="11545061"/>
                </a:lnTo>
                <a:lnTo>
                  <a:pt x="0" y="11545061"/>
                </a:lnTo>
                <a:lnTo>
                  <a:pt x="0" y="0"/>
                </a:lnTo>
                <a:close/>
              </a:path>
            </a:pathLst>
          </a:custGeom>
          <a:blipFill>
            <a:blip r:embed="rId2"/>
            <a:stretch>
              <a:fillRect/>
            </a:stretch>
          </a:blipFill>
        </p:spPr>
        <p:txBody>
          <a:bodyPr/>
          <a:lstStyle/>
          <a:p>
            <a:endParaRPr lang="en-GB"/>
          </a:p>
        </p:txBody>
      </p:sp>
      <p:sp>
        <p:nvSpPr>
          <p:cNvPr id="3" name="Freeform 3"/>
          <p:cNvSpPr/>
          <p:nvPr/>
        </p:nvSpPr>
        <p:spPr>
          <a:xfrm>
            <a:off x="584629" y="673444"/>
            <a:ext cx="3463950" cy="1671356"/>
          </a:xfrm>
          <a:custGeom>
            <a:avLst/>
            <a:gdLst/>
            <a:ahLst/>
            <a:cxnLst/>
            <a:rect l="l" t="t" r="r" b="b"/>
            <a:pathLst>
              <a:path w="3463950" h="1671356">
                <a:moveTo>
                  <a:pt x="0" y="0"/>
                </a:moveTo>
                <a:lnTo>
                  <a:pt x="3463951" y="0"/>
                </a:lnTo>
                <a:lnTo>
                  <a:pt x="3463951" y="1671356"/>
                </a:lnTo>
                <a:lnTo>
                  <a:pt x="0" y="1671356"/>
                </a:lnTo>
                <a:lnTo>
                  <a:pt x="0" y="0"/>
                </a:lnTo>
                <a:close/>
              </a:path>
            </a:pathLst>
          </a:custGeom>
          <a:blipFill>
            <a:blip r:embed="rId3"/>
            <a:stretch>
              <a:fillRect/>
            </a:stretch>
          </a:blipFill>
        </p:spPr>
        <p:txBody>
          <a:bodyPr/>
          <a:lstStyle/>
          <a:p>
            <a:endParaRPr lang="en-GB"/>
          </a:p>
        </p:txBody>
      </p:sp>
      <p:sp>
        <p:nvSpPr>
          <p:cNvPr id="4" name="TextBox 4"/>
          <p:cNvSpPr txBox="1"/>
          <p:nvPr/>
        </p:nvSpPr>
        <p:spPr>
          <a:xfrm>
            <a:off x="355256" y="3940175"/>
            <a:ext cx="11764349" cy="2208938"/>
          </a:xfrm>
          <a:prstGeom prst="rect">
            <a:avLst/>
          </a:prstGeom>
        </p:spPr>
        <p:txBody>
          <a:bodyPr lIns="0" tIns="0" rIns="0" bIns="0" rtlCol="0" anchor="t">
            <a:spAutoFit/>
          </a:bodyPr>
          <a:lstStyle/>
          <a:p>
            <a:pPr marL="0" lvl="0" indent="0" algn="l">
              <a:lnSpc>
                <a:spcPts val="9099"/>
              </a:lnSpc>
              <a:spcBef>
                <a:spcPct val="0"/>
              </a:spcBef>
            </a:pPr>
            <a:r>
              <a:rPr lang="en-US" sz="6499" dirty="0">
                <a:solidFill>
                  <a:srgbClr val="00CDFF"/>
                </a:solidFill>
                <a:latin typeface="Barlow"/>
                <a:ea typeface="Barlow"/>
                <a:cs typeface="Barlow"/>
                <a:sym typeface="Barlow"/>
              </a:rPr>
              <a:t>How is conditional probability used in insurance?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2225231"/>
            <a:chOff x="0" y="0"/>
            <a:chExt cx="4994711" cy="586069"/>
          </a:xfrm>
        </p:grpSpPr>
        <p:sp>
          <p:nvSpPr>
            <p:cNvPr id="3" name="Freeform 3"/>
            <p:cNvSpPr/>
            <p:nvPr/>
          </p:nvSpPr>
          <p:spPr>
            <a:xfrm>
              <a:off x="0" y="0"/>
              <a:ext cx="4994711" cy="586069"/>
            </a:xfrm>
            <a:custGeom>
              <a:avLst/>
              <a:gdLst/>
              <a:ahLst/>
              <a:cxnLst/>
              <a:rect l="l" t="t" r="r" b="b"/>
              <a:pathLst>
                <a:path w="4994711" h="586069">
                  <a:moveTo>
                    <a:pt x="0" y="0"/>
                  </a:moveTo>
                  <a:lnTo>
                    <a:pt x="4994711" y="0"/>
                  </a:lnTo>
                  <a:lnTo>
                    <a:pt x="4994711" y="586069"/>
                  </a:lnTo>
                  <a:lnTo>
                    <a:pt x="0" y="586069"/>
                  </a:lnTo>
                  <a:close/>
                </a:path>
              </a:pathLst>
            </a:custGeom>
            <a:solidFill>
              <a:srgbClr val="F27349"/>
            </a:solidFill>
          </p:spPr>
          <p:txBody>
            <a:bodyPr/>
            <a:lstStyle/>
            <a:p>
              <a:endParaRPr lang="en-GB" dirty="0"/>
            </a:p>
          </p:txBody>
        </p:sp>
        <p:sp>
          <p:nvSpPr>
            <p:cNvPr id="4" name="TextBox 4"/>
            <p:cNvSpPr txBox="1"/>
            <p:nvPr/>
          </p:nvSpPr>
          <p:spPr>
            <a:xfrm>
              <a:off x="0" y="-38100"/>
              <a:ext cx="4994711" cy="624169"/>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0" y="1995176"/>
            <a:ext cx="18536649" cy="276467"/>
            <a:chOff x="0" y="0"/>
            <a:chExt cx="5311101" cy="60591"/>
          </a:xfrm>
        </p:grpSpPr>
        <p:sp>
          <p:nvSpPr>
            <p:cNvPr id="6" name="Freeform 6"/>
            <p:cNvSpPr/>
            <p:nvPr/>
          </p:nvSpPr>
          <p:spPr>
            <a:xfrm>
              <a:off x="0" y="0"/>
              <a:ext cx="5311101" cy="60591"/>
            </a:xfrm>
            <a:custGeom>
              <a:avLst/>
              <a:gdLst/>
              <a:ahLst/>
              <a:cxnLst/>
              <a:rect l="l" t="t" r="r" b="b"/>
              <a:pathLst>
                <a:path w="5311101" h="60591">
                  <a:moveTo>
                    <a:pt x="0" y="0"/>
                  </a:moveTo>
                  <a:lnTo>
                    <a:pt x="5311101" y="0"/>
                  </a:lnTo>
                  <a:lnTo>
                    <a:pt x="5311101" y="60591"/>
                  </a:lnTo>
                  <a:lnTo>
                    <a:pt x="0" y="60591"/>
                  </a:lnTo>
                  <a:close/>
                </a:path>
              </a:pathLst>
            </a:custGeom>
            <a:solidFill>
              <a:srgbClr val="10315C"/>
            </a:solidFill>
          </p:spPr>
          <p:txBody>
            <a:bodyPr/>
            <a:lstStyle/>
            <a:p>
              <a:endParaRPr lang="en-GB"/>
            </a:p>
          </p:txBody>
        </p:sp>
        <p:sp>
          <p:nvSpPr>
            <p:cNvPr id="7" name="TextBox 7"/>
            <p:cNvSpPr txBox="1"/>
            <p:nvPr/>
          </p:nvSpPr>
          <p:spPr>
            <a:xfrm>
              <a:off x="0" y="-38100"/>
              <a:ext cx="5311101" cy="98691"/>
            </a:xfrm>
            <a:prstGeom prst="rect">
              <a:avLst/>
            </a:prstGeom>
          </p:spPr>
          <p:txBody>
            <a:bodyPr lIns="50800" tIns="50800" rIns="50800" bIns="50800" rtlCol="0" anchor="ctr"/>
            <a:lstStyle/>
            <a:p>
              <a:pPr algn="ctr">
                <a:lnSpc>
                  <a:spcPts val="2659"/>
                </a:lnSpc>
              </a:pPr>
              <a:endParaRPr/>
            </a:p>
          </p:txBody>
        </p:sp>
      </p:grpSp>
      <p:sp>
        <p:nvSpPr>
          <p:cNvPr id="14" name="TextBox 10">
            <a:extLst>
              <a:ext uri="{FF2B5EF4-FFF2-40B4-BE49-F238E27FC236}">
                <a16:creationId xmlns:a16="http://schemas.microsoft.com/office/drawing/2014/main" id="{445271E1-7F01-2367-EA42-F101F5569D32}"/>
              </a:ext>
            </a:extLst>
          </p:cNvPr>
          <p:cNvSpPr txBox="1"/>
          <p:nvPr/>
        </p:nvSpPr>
        <p:spPr>
          <a:xfrm>
            <a:off x="1028700" y="485553"/>
            <a:ext cx="16230600" cy="1042593"/>
          </a:xfrm>
          <a:prstGeom prst="rect">
            <a:avLst/>
          </a:prstGeom>
        </p:spPr>
        <p:txBody>
          <a:bodyPr lIns="0" tIns="0" rIns="0" bIns="0" rtlCol="0" anchor="t">
            <a:spAutoFit/>
          </a:bodyPr>
          <a:lstStyle/>
          <a:p>
            <a:pPr>
              <a:lnSpc>
                <a:spcPts val="9379"/>
              </a:lnSpc>
              <a:spcBef>
                <a:spcPct val="0"/>
              </a:spcBef>
            </a:pPr>
            <a:r>
              <a:rPr lang="en-US" sz="5400" dirty="0">
                <a:solidFill>
                  <a:srgbClr val="FFFFFF"/>
                </a:solidFill>
                <a:latin typeface="Barlow"/>
                <a:ea typeface="Barlow"/>
                <a:cs typeface="Barlow"/>
                <a:sym typeface="Barlow"/>
              </a:rPr>
              <a:t>Probability: Tree Diagram</a:t>
            </a:r>
          </a:p>
        </p:txBody>
      </p:sp>
      <p:sp>
        <p:nvSpPr>
          <p:cNvPr id="16" name="TextBox 8">
            <a:extLst>
              <a:ext uri="{FF2B5EF4-FFF2-40B4-BE49-F238E27FC236}">
                <a16:creationId xmlns:a16="http://schemas.microsoft.com/office/drawing/2014/main" id="{D3E3A487-542C-5695-60A0-26BA21CE84AA}"/>
              </a:ext>
            </a:extLst>
          </p:cNvPr>
          <p:cNvSpPr txBox="1"/>
          <p:nvPr/>
        </p:nvSpPr>
        <p:spPr>
          <a:xfrm>
            <a:off x="381000" y="2602385"/>
            <a:ext cx="7010400" cy="1877950"/>
          </a:xfrm>
          <a:prstGeom prst="rect">
            <a:avLst/>
          </a:prstGeom>
        </p:spPr>
        <p:txBody>
          <a:bodyPr wrap="square" lIns="0" tIns="0" rIns="0" bIns="0" rtlCol="0" anchor="t">
            <a:spAutoFit/>
          </a:bodyPr>
          <a:lstStyle/>
          <a:p>
            <a:pPr algn="ctr">
              <a:lnSpc>
                <a:spcPct val="150000"/>
              </a:lnSpc>
            </a:pPr>
            <a:r>
              <a:rPr lang="en-US" altLang="en-US" sz="2800" dirty="0">
                <a:solidFill>
                  <a:srgbClr val="10315C"/>
                </a:solidFill>
                <a:latin typeface="Poppins" panose="00000500000000000000" pitchFamily="2" charset="0"/>
                <a:cs typeface="Poppins" panose="00000500000000000000" pitchFamily="2" charset="0"/>
              </a:rPr>
              <a:t>There are 395 total insured individuals over 25 years old. A </a:t>
            </a:r>
            <a:r>
              <a:rPr lang="en-US" sz="2800" dirty="0">
                <a:solidFill>
                  <a:srgbClr val="10315C"/>
                </a:solidFill>
                <a:latin typeface="Poppins"/>
                <a:ea typeface="Poppins"/>
                <a:cs typeface="Poppins"/>
                <a:sym typeface="Poppins"/>
              </a:rPr>
              <a:t>person under 25 Years old is randomly selected </a:t>
            </a:r>
            <a:endParaRPr lang="en-US" altLang="en-US" sz="2800" dirty="0">
              <a:solidFill>
                <a:srgbClr val="10315C"/>
              </a:solidFill>
              <a:latin typeface="Poppins" panose="00000500000000000000" pitchFamily="2" charset="0"/>
              <a:cs typeface="Poppins" panose="00000500000000000000" pitchFamily="2" charset="0"/>
            </a:endParaRPr>
          </a:p>
        </p:txBody>
      </p:sp>
      <p:sp>
        <p:nvSpPr>
          <p:cNvPr id="18" name="Flowchart: Extract 17">
            <a:extLst>
              <a:ext uri="{FF2B5EF4-FFF2-40B4-BE49-F238E27FC236}">
                <a16:creationId xmlns:a16="http://schemas.microsoft.com/office/drawing/2014/main" id="{54C2F9FF-6BD3-0864-666F-A05D5B64B030}"/>
              </a:ext>
            </a:extLst>
          </p:cNvPr>
          <p:cNvSpPr/>
          <p:nvPr/>
        </p:nvSpPr>
        <p:spPr>
          <a:xfrm rot="16200000">
            <a:off x="10001043" y="2605354"/>
            <a:ext cx="1681147" cy="1871234"/>
          </a:xfrm>
          <a:prstGeom prst="flowChartExtract">
            <a:avLst/>
          </a:prstGeom>
          <a:noFill/>
          <a:ln w="57150">
            <a:solidFill>
              <a:srgbClr val="57C1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Manrope" pitchFamily="2" charset="0"/>
            </a:endParaRPr>
          </a:p>
        </p:txBody>
      </p:sp>
      <p:sp>
        <p:nvSpPr>
          <p:cNvPr id="21" name="Rectangle 20">
            <a:extLst>
              <a:ext uri="{FF2B5EF4-FFF2-40B4-BE49-F238E27FC236}">
                <a16:creationId xmlns:a16="http://schemas.microsoft.com/office/drawing/2014/main" id="{4C2D42A5-DED3-AE7C-0770-A5E31B39878D}"/>
              </a:ext>
            </a:extLst>
          </p:cNvPr>
          <p:cNvSpPr/>
          <p:nvPr/>
        </p:nvSpPr>
        <p:spPr>
          <a:xfrm>
            <a:off x="11739759" y="2495305"/>
            <a:ext cx="329177" cy="20383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Manrope" pitchFamily="2" charset="0"/>
            </a:endParaRPr>
          </a:p>
        </p:txBody>
      </p:sp>
      <p:sp>
        <p:nvSpPr>
          <p:cNvPr id="23" name="TextBox 22">
            <a:extLst>
              <a:ext uri="{FF2B5EF4-FFF2-40B4-BE49-F238E27FC236}">
                <a16:creationId xmlns:a16="http://schemas.microsoft.com/office/drawing/2014/main" id="{EA1A5222-BD88-CA29-6EA9-EA6305154537}"/>
              </a:ext>
            </a:extLst>
          </p:cNvPr>
          <p:cNvSpPr txBox="1"/>
          <p:nvPr/>
        </p:nvSpPr>
        <p:spPr>
          <a:xfrm>
            <a:off x="11926151" y="2476500"/>
            <a:ext cx="1528997" cy="461665"/>
          </a:xfrm>
          <a:prstGeom prst="rect">
            <a:avLst/>
          </a:prstGeom>
          <a:noFill/>
        </p:spPr>
        <p:txBody>
          <a:bodyPr wrap="square">
            <a:spAutoFit/>
          </a:bodyPr>
          <a:lstStyle/>
          <a:p>
            <a:r>
              <a:rPr lang="en-US" sz="2400" b="1" dirty="0">
                <a:solidFill>
                  <a:srgbClr val="10315C"/>
                </a:solidFill>
                <a:latin typeface="Poppins" panose="00000500000000000000" pitchFamily="2" charset="0"/>
                <a:cs typeface="Poppins" panose="00000500000000000000" pitchFamily="2" charset="0"/>
              </a:rPr>
              <a:t>0.54</a:t>
            </a:r>
            <a:endParaRPr lang="en-GB" sz="2400" b="1" dirty="0"/>
          </a:p>
        </p:txBody>
      </p:sp>
      <p:sp>
        <p:nvSpPr>
          <p:cNvPr id="24" name="TextBox 23">
            <a:extLst>
              <a:ext uri="{FF2B5EF4-FFF2-40B4-BE49-F238E27FC236}">
                <a16:creationId xmlns:a16="http://schemas.microsoft.com/office/drawing/2014/main" id="{83A3CFB1-E821-222D-0814-D855DB314D52}"/>
              </a:ext>
            </a:extLst>
          </p:cNvPr>
          <p:cNvSpPr txBox="1"/>
          <p:nvPr/>
        </p:nvSpPr>
        <p:spPr>
          <a:xfrm>
            <a:off x="11931148" y="4181490"/>
            <a:ext cx="1528997" cy="461665"/>
          </a:xfrm>
          <a:prstGeom prst="rect">
            <a:avLst/>
          </a:prstGeom>
          <a:noFill/>
        </p:spPr>
        <p:txBody>
          <a:bodyPr wrap="square">
            <a:spAutoFit/>
          </a:bodyPr>
          <a:lstStyle/>
          <a:p>
            <a:r>
              <a:rPr lang="en-US" sz="2400" b="1" dirty="0">
                <a:solidFill>
                  <a:srgbClr val="10315C"/>
                </a:solidFill>
                <a:latin typeface="Poppins" panose="00000500000000000000" pitchFamily="2" charset="0"/>
                <a:cs typeface="Poppins" panose="00000500000000000000" pitchFamily="2" charset="0"/>
              </a:rPr>
              <a:t>0.46</a:t>
            </a:r>
            <a:endParaRPr lang="en-GB" sz="2400" b="1" dirty="0"/>
          </a:p>
        </p:txBody>
      </p:sp>
      <p:sp>
        <p:nvSpPr>
          <p:cNvPr id="25" name="TextBox 24">
            <a:extLst>
              <a:ext uri="{FF2B5EF4-FFF2-40B4-BE49-F238E27FC236}">
                <a16:creationId xmlns:a16="http://schemas.microsoft.com/office/drawing/2014/main" id="{9F2025F1-7777-6B8A-02CB-9030976DA898}"/>
              </a:ext>
            </a:extLst>
          </p:cNvPr>
          <p:cNvSpPr txBox="1"/>
          <p:nvPr/>
        </p:nvSpPr>
        <p:spPr>
          <a:xfrm>
            <a:off x="9792632" y="2495305"/>
            <a:ext cx="1528997" cy="461665"/>
          </a:xfrm>
          <a:prstGeom prst="rect">
            <a:avLst/>
          </a:prstGeom>
          <a:noFill/>
        </p:spPr>
        <p:txBody>
          <a:bodyPr wrap="square">
            <a:spAutoFit/>
          </a:bodyPr>
          <a:lstStyle/>
          <a:p>
            <a:r>
              <a:rPr lang="en-US" sz="2400" dirty="0">
                <a:solidFill>
                  <a:srgbClr val="10315C"/>
                </a:solidFill>
                <a:latin typeface="Poppins" panose="00000500000000000000" pitchFamily="2" charset="0"/>
                <a:cs typeface="Poppins" panose="00000500000000000000" pitchFamily="2" charset="0"/>
              </a:rPr>
              <a:t>Male</a:t>
            </a:r>
            <a:endParaRPr lang="en-GB" sz="2400" dirty="0"/>
          </a:p>
        </p:txBody>
      </p:sp>
      <p:sp>
        <p:nvSpPr>
          <p:cNvPr id="26" name="TextBox 25">
            <a:extLst>
              <a:ext uri="{FF2B5EF4-FFF2-40B4-BE49-F238E27FC236}">
                <a16:creationId xmlns:a16="http://schemas.microsoft.com/office/drawing/2014/main" id="{F4A8FDFF-F433-2C1F-B4CC-4729F77AA0DD}"/>
              </a:ext>
            </a:extLst>
          </p:cNvPr>
          <p:cNvSpPr txBox="1"/>
          <p:nvPr/>
        </p:nvSpPr>
        <p:spPr>
          <a:xfrm>
            <a:off x="9792632" y="4149287"/>
            <a:ext cx="1528997" cy="461665"/>
          </a:xfrm>
          <a:prstGeom prst="rect">
            <a:avLst/>
          </a:prstGeom>
          <a:noFill/>
        </p:spPr>
        <p:txBody>
          <a:bodyPr wrap="square">
            <a:spAutoFit/>
          </a:bodyPr>
          <a:lstStyle/>
          <a:p>
            <a:r>
              <a:rPr lang="en-US" sz="2400" dirty="0">
                <a:solidFill>
                  <a:srgbClr val="10315C"/>
                </a:solidFill>
                <a:latin typeface="Poppins" panose="00000500000000000000" pitchFamily="2" charset="0"/>
                <a:cs typeface="Poppins" panose="00000500000000000000" pitchFamily="2" charset="0"/>
              </a:rPr>
              <a:t>Female</a:t>
            </a:r>
            <a:endParaRPr lang="en-GB" sz="2400" dirty="0"/>
          </a:p>
        </p:txBody>
      </p:sp>
      <p:sp>
        <p:nvSpPr>
          <p:cNvPr id="10" name="Flowchart: Extract 9">
            <a:extLst>
              <a:ext uri="{FF2B5EF4-FFF2-40B4-BE49-F238E27FC236}">
                <a16:creationId xmlns:a16="http://schemas.microsoft.com/office/drawing/2014/main" id="{EC78C447-9B7B-DC33-6069-B1F68C84753C}"/>
              </a:ext>
            </a:extLst>
          </p:cNvPr>
          <p:cNvSpPr/>
          <p:nvPr/>
        </p:nvSpPr>
        <p:spPr>
          <a:xfrm rot="16200000">
            <a:off x="13037702" y="3751746"/>
            <a:ext cx="1681147" cy="1871234"/>
          </a:xfrm>
          <a:prstGeom prst="flowChartExtract">
            <a:avLst/>
          </a:prstGeom>
          <a:noFill/>
          <a:ln w="57150">
            <a:solidFill>
              <a:srgbClr val="57C1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Manrope" pitchFamily="2" charset="0"/>
            </a:endParaRPr>
          </a:p>
        </p:txBody>
      </p:sp>
      <p:sp>
        <p:nvSpPr>
          <p:cNvPr id="12" name="Rectangle 11">
            <a:extLst>
              <a:ext uri="{FF2B5EF4-FFF2-40B4-BE49-F238E27FC236}">
                <a16:creationId xmlns:a16="http://schemas.microsoft.com/office/drawing/2014/main" id="{29C88A7B-9297-3685-3F6C-F9CABAD7FD5E}"/>
              </a:ext>
            </a:extLst>
          </p:cNvPr>
          <p:cNvSpPr/>
          <p:nvPr/>
        </p:nvSpPr>
        <p:spPr>
          <a:xfrm>
            <a:off x="14725196" y="3958457"/>
            <a:ext cx="329177" cy="20383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Manrope" pitchFamily="2" charset="0"/>
            </a:endParaRPr>
          </a:p>
        </p:txBody>
      </p:sp>
      <p:sp>
        <p:nvSpPr>
          <p:cNvPr id="15" name="TextBox 14">
            <a:extLst>
              <a:ext uri="{FF2B5EF4-FFF2-40B4-BE49-F238E27FC236}">
                <a16:creationId xmlns:a16="http://schemas.microsoft.com/office/drawing/2014/main" id="{A5D563FA-2CB9-5B93-0595-01619E7D8E6A}"/>
              </a:ext>
            </a:extLst>
          </p:cNvPr>
          <p:cNvSpPr txBox="1"/>
          <p:nvPr/>
        </p:nvSpPr>
        <p:spPr>
          <a:xfrm>
            <a:off x="13360787" y="3743075"/>
            <a:ext cx="1528997" cy="461665"/>
          </a:xfrm>
          <a:prstGeom prst="rect">
            <a:avLst/>
          </a:prstGeom>
          <a:noFill/>
        </p:spPr>
        <p:txBody>
          <a:bodyPr wrap="square">
            <a:spAutoFit/>
          </a:bodyPr>
          <a:lstStyle/>
          <a:p>
            <a:r>
              <a:rPr lang="en-US" sz="2400" dirty="0">
                <a:solidFill>
                  <a:srgbClr val="10315C"/>
                </a:solidFill>
                <a:latin typeface="Poppins" panose="00000500000000000000" pitchFamily="2" charset="0"/>
                <a:cs typeface="Poppins" panose="00000500000000000000" pitchFamily="2" charset="0"/>
              </a:rPr>
              <a:t>25+</a:t>
            </a:r>
            <a:endParaRPr lang="en-GB" sz="2400" dirty="0"/>
          </a:p>
        </p:txBody>
      </p:sp>
      <p:sp>
        <p:nvSpPr>
          <p:cNvPr id="17" name="TextBox 16">
            <a:extLst>
              <a:ext uri="{FF2B5EF4-FFF2-40B4-BE49-F238E27FC236}">
                <a16:creationId xmlns:a16="http://schemas.microsoft.com/office/drawing/2014/main" id="{BA711029-3A13-93DB-3423-A1E7088B1313}"/>
              </a:ext>
            </a:extLst>
          </p:cNvPr>
          <p:cNvSpPr txBox="1"/>
          <p:nvPr/>
        </p:nvSpPr>
        <p:spPr>
          <a:xfrm>
            <a:off x="13196199" y="5110192"/>
            <a:ext cx="1528997" cy="461665"/>
          </a:xfrm>
          <a:prstGeom prst="rect">
            <a:avLst/>
          </a:prstGeom>
          <a:noFill/>
        </p:spPr>
        <p:txBody>
          <a:bodyPr wrap="square">
            <a:spAutoFit/>
          </a:bodyPr>
          <a:lstStyle/>
          <a:p>
            <a:r>
              <a:rPr lang="en-US" sz="2400" dirty="0">
                <a:solidFill>
                  <a:srgbClr val="10315C"/>
                </a:solidFill>
                <a:latin typeface="Poppins" panose="00000500000000000000" pitchFamily="2" charset="0"/>
                <a:cs typeface="Poppins" panose="00000500000000000000" pitchFamily="2" charset="0"/>
              </a:rPr>
              <a:t>&lt;25</a:t>
            </a:r>
            <a:endParaRPr lang="en-GB" sz="2400" dirty="0"/>
          </a:p>
        </p:txBody>
      </p:sp>
      <p:sp>
        <p:nvSpPr>
          <p:cNvPr id="22" name="TextBox 21">
            <a:extLst>
              <a:ext uri="{FF2B5EF4-FFF2-40B4-BE49-F238E27FC236}">
                <a16:creationId xmlns:a16="http://schemas.microsoft.com/office/drawing/2014/main" id="{5C6CBB0F-DACB-CDEA-E9A5-564871450153}"/>
              </a:ext>
            </a:extLst>
          </p:cNvPr>
          <p:cNvSpPr txBox="1"/>
          <p:nvPr/>
        </p:nvSpPr>
        <p:spPr>
          <a:xfrm>
            <a:off x="14923116" y="3576832"/>
            <a:ext cx="1528997" cy="461665"/>
          </a:xfrm>
          <a:prstGeom prst="rect">
            <a:avLst/>
          </a:prstGeom>
          <a:noFill/>
        </p:spPr>
        <p:txBody>
          <a:bodyPr wrap="square">
            <a:spAutoFit/>
          </a:bodyPr>
          <a:lstStyle/>
          <a:p>
            <a:r>
              <a:rPr lang="en-US" sz="2400" b="1" dirty="0">
                <a:solidFill>
                  <a:srgbClr val="10315C"/>
                </a:solidFill>
                <a:latin typeface="Poppins" panose="00000500000000000000" pitchFamily="2" charset="0"/>
                <a:cs typeface="Poppins" panose="00000500000000000000" pitchFamily="2" charset="0"/>
              </a:rPr>
              <a:t>0.43</a:t>
            </a:r>
            <a:endParaRPr lang="en-GB" sz="2400" b="1" dirty="0"/>
          </a:p>
        </p:txBody>
      </p:sp>
      <p:sp>
        <p:nvSpPr>
          <p:cNvPr id="27" name="TextBox 26">
            <a:extLst>
              <a:ext uri="{FF2B5EF4-FFF2-40B4-BE49-F238E27FC236}">
                <a16:creationId xmlns:a16="http://schemas.microsoft.com/office/drawing/2014/main" id="{EAE9013B-5CA1-D6FB-6A0D-FFD08D659A74}"/>
              </a:ext>
            </a:extLst>
          </p:cNvPr>
          <p:cNvSpPr txBox="1"/>
          <p:nvPr/>
        </p:nvSpPr>
        <p:spPr>
          <a:xfrm>
            <a:off x="14978737" y="5252656"/>
            <a:ext cx="1528997" cy="461665"/>
          </a:xfrm>
          <a:prstGeom prst="rect">
            <a:avLst/>
          </a:prstGeom>
          <a:noFill/>
        </p:spPr>
        <p:txBody>
          <a:bodyPr wrap="square">
            <a:spAutoFit/>
          </a:bodyPr>
          <a:lstStyle/>
          <a:p>
            <a:r>
              <a:rPr lang="en-US" sz="2400" b="1" dirty="0">
                <a:solidFill>
                  <a:srgbClr val="10315C"/>
                </a:solidFill>
                <a:latin typeface="Poppins" panose="00000500000000000000" pitchFamily="2" charset="0"/>
                <a:cs typeface="Poppins" panose="00000500000000000000" pitchFamily="2" charset="0"/>
              </a:rPr>
              <a:t>0.57</a:t>
            </a:r>
            <a:endParaRPr lang="en-GB" sz="2400" b="1" dirty="0"/>
          </a:p>
        </p:txBody>
      </p:sp>
      <p:sp>
        <p:nvSpPr>
          <p:cNvPr id="8" name="TextBox 8">
            <a:extLst>
              <a:ext uri="{FF2B5EF4-FFF2-40B4-BE49-F238E27FC236}">
                <a16:creationId xmlns:a16="http://schemas.microsoft.com/office/drawing/2014/main" id="{0CF4D99C-8FA6-1CA3-2ED4-C5157C83C5BA}"/>
              </a:ext>
            </a:extLst>
          </p:cNvPr>
          <p:cNvSpPr txBox="1"/>
          <p:nvPr/>
        </p:nvSpPr>
        <p:spPr>
          <a:xfrm>
            <a:off x="444783" y="5815862"/>
            <a:ext cx="8775417" cy="3631763"/>
          </a:xfrm>
          <a:prstGeom prst="rect">
            <a:avLst/>
          </a:prstGeom>
        </p:spPr>
        <p:txBody>
          <a:bodyPr wrap="square" lIns="0" tIns="0" rIns="0" bIns="0" rtlCol="0" anchor="t">
            <a:spAutoFit/>
          </a:bodyPr>
          <a:lstStyle/>
          <a:p>
            <a:pPr>
              <a:defRPr/>
            </a:pPr>
            <a:r>
              <a:rPr lang="en-US" altLang="en-US" sz="2800" dirty="0">
                <a:solidFill>
                  <a:srgbClr val="10315C"/>
                </a:solidFill>
                <a:latin typeface="Poppins" panose="00000500000000000000" pitchFamily="2" charset="0"/>
                <a:cs typeface="Poppins" panose="00000500000000000000" pitchFamily="2" charset="0"/>
              </a:rPr>
              <a:t>Calculate the probability that the person selected is male. </a:t>
            </a:r>
          </a:p>
          <a:p>
            <a:pPr marL="514350" indent="-514350">
              <a:spcAft>
                <a:spcPts val="1200"/>
              </a:spcAft>
              <a:buClr>
                <a:srgbClr val="00CDFF"/>
              </a:buClr>
              <a:buFont typeface="+mj-lt"/>
              <a:buAutoNum type="alphaLcParenR"/>
            </a:pPr>
            <a:r>
              <a:rPr lang="en-US" sz="2800" dirty="0">
                <a:solidFill>
                  <a:srgbClr val="10315C"/>
                </a:solidFill>
                <a:latin typeface="Poppins"/>
                <a:ea typeface="Poppins"/>
                <a:cs typeface="Poppins"/>
                <a:sym typeface="Poppins"/>
              </a:rPr>
              <a:t>0.47</a:t>
            </a:r>
          </a:p>
          <a:p>
            <a:pPr marL="514350" indent="-514350">
              <a:spcAft>
                <a:spcPts val="1200"/>
              </a:spcAft>
              <a:buClr>
                <a:srgbClr val="00CDFF"/>
              </a:buClr>
              <a:buFont typeface="+mj-lt"/>
              <a:buAutoNum type="alphaLcParenR"/>
            </a:pPr>
            <a:r>
              <a:rPr lang="en-US" sz="2800" dirty="0">
                <a:solidFill>
                  <a:srgbClr val="10315C"/>
                </a:solidFill>
                <a:latin typeface="Poppins"/>
                <a:ea typeface="Poppins"/>
                <a:cs typeface="Poppins"/>
                <a:sym typeface="Poppins"/>
              </a:rPr>
              <a:t>0.53</a:t>
            </a:r>
          </a:p>
          <a:p>
            <a:pPr marL="514350" indent="-514350">
              <a:spcAft>
                <a:spcPts val="1200"/>
              </a:spcAft>
              <a:buClr>
                <a:srgbClr val="00CDFF"/>
              </a:buClr>
              <a:buFont typeface="+mj-lt"/>
              <a:buAutoNum type="alphaLcParenR"/>
            </a:pPr>
            <a:r>
              <a:rPr lang="en-US" sz="2800" dirty="0">
                <a:solidFill>
                  <a:srgbClr val="10315C"/>
                </a:solidFill>
                <a:latin typeface="Poppins"/>
                <a:ea typeface="Poppins"/>
                <a:cs typeface="Poppins"/>
                <a:sym typeface="Poppins"/>
              </a:rPr>
              <a:t>0.54</a:t>
            </a:r>
          </a:p>
          <a:p>
            <a:pPr marL="514350" indent="-514350">
              <a:spcAft>
                <a:spcPts val="1200"/>
              </a:spcAft>
              <a:buClr>
                <a:srgbClr val="00CDFF"/>
              </a:buClr>
              <a:buFont typeface="+mj-lt"/>
              <a:buAutoNum type="alphaLcParenR"/>
            </a:pPr>
            <a:r>
              <a:rPr lang="en-US" sz="2800" dirty="0">
                <a:solidFill>
                  <a:srgbClr val="10315C"/>
                </a:solidFill>
                <a:latin typeface="Poppins"/>
                <a:ea typeface="Poppins"/>
                <a:cs typeface="Poppins"/>
                <a:sym typeface="Poppins"/>
              </a:rPr>
              <a:t>0.55</a:t>
            </a:r>
          </a:p>
          <a:p>
            <a:pPr marL="514350" indent="-514350">
              <a:spcAft>
                <a:spcPts val="1200"/>
              </a:spcAft>
              <a:buClr>
                <a:srgbClr val="00CDFF"/>
              </a:buClr>
              <a:buFont typeface="+mj-lt"/>
              <a:buAutoNum type="alphaLcParenR"/>
            </a:pPr>
            <a:r>
              <a:rPr lang="en-US" sz="2800" dirty="0">
                <a:solidFill>
                  <a:srgbClr val="10315C"/>
                </a:solidFill>
                <a:latin typeface="Poppins"/>
                <a:ea typeface="Poppins"/>
                <a:cs typeface="Poppins"/>
                <a:sym typeface="Poppins"/>
              </a:rPr>
              <a:t>0.56</a:t>
            </a:r>
          </a:p>
        </p:txBody>
      </p:sp>
      <p:sp>
        <p:nvSpPr>
          <p:cNvPr id="13" name="TextBox 8">
            <a:extLst>
              <a:ext uri="{FF2B5EF4-FFF2-40B4-BE49-F238E27FC236}">
                <a16:creationId xmlns:a16="http://schemas.microsoft.com/office/drawing/2014/main" id="{610C9AE0-AA92-EF59-16F7-A9E4E56A767A}"/>
              </a:ext>
            </a:extLst>
          </p:cNvPr>
          <p:cNvSpPr txBox="1"/>
          <p:nvPr/>
        </p:nvSpPr>
        <p:spPr>
          <a:xfrm>
            <a:off x="9448800" y="5996153"/>
            <a:ext cx="8704351" cy="4431983"/>
          </a:xfrm>
          <a:prstGeom prst="rect">
            <a:avLst/>
          </a:prstGeom>
        </p:spPr>
        <p:txBody>
          <a:bodyPr wrap="square" lIns="0" tIns="0" rIns="0" bIns="0" rtlCol="0" anchor="t">
            <a:spAutoFit/>
          </a:bodyPr>
          <a:lstStyle/>
          <a:p>
            <a:pPr marL="342900" indent="-342900">
              <a:buClr>
                <a:srgbClr val="57C1DF"/>
              </a:buClr>
              <a:buFont typeface="Arial" panose="020B0604020202020204" pitchFamily="34" charset="0"/>
              <a:buChar char="•"/>
            </a:pPr>
            <a:r>
              <a:rPr lang="en-US" sz="2400" dirty="0">
                <a:solidFill>
                  <a:srgbClr val="10315C"/>
                </a:solidFill>
                <a:latin typeface="Poppins" panose="00000500000000000000" pitchFamily="2" charset="0"/>
                <a:cs typeface="Poppins" panose="00000500000000000000" pitchFamily="2" charset="0"/>
              </a:rPr>
              <a:t>The number over age 25 is 395. </a:t>
            </a:r>
          </a:p>
          <a:p>
            <a:pPr marL="342900" indent="-342900">
              <a:buClr>
                <a:srgbClr val="57C1DF"/>
              </a:buClr>
              <a:buFont typeface="Arial" panose="020B0604020202020204" pitchFamily="34" charset="0"/>
              <a:buChar char="•"/>
            </a:pPr>
            <a:endParaRPr lang="en-US" sz="2400" dirty="0">
              <a:solidFill>
                <a:srgbClr val="10315C"/>
              </a:solidFill>
              <a:latin typeface="Poppins" panose="00000500000000000000" pitchFamily="2" charset="0"/>
              <a:cs typeface="Poppins" panose="00000500000000000000" pitchFamily="2" charset="0"/>
            </a:endParaRPr>
          </a:p>
          <a:p>
            <a:pPr marL="342900" indent="-342900">
              <a:buClr>
                <a:srgbClr val="57C1DF"/>
              </a:buClr>
              <a:buFont typeface="Arial" panose="020B0604020202020204" pitchFamily="34" charset="0"/>
              <a:buChar char="•"/>
            </a:pPr>
            <a:r>
              <a:rPr lang="en-US" sz="2400" dirty="0">
                <a:solidFill>
                  <a:srgbClr val="10315C"/>
                </a:solidFill>
                <a:latin typeface="Poppins" panose="00000500000000000000" pitchFamily="2" charset="0"/>
                <a:cs typeface="Poppins" panose="00000500000000000000" pitchFamily="2" charset="0"/>
              </a:rPr>
              <a:t>Therefore, the number under age 25 is 505.</a:t>
            </a:r>
          </a:p>
          <a:p>
            <a:pPr>
              <a:buClr>
                <a:srgbClr val="57C1DF"/>
              </a:buClr>
            </a:pPr>
            <a:endParaRPr lang="en-US" sz="2400" dirty="0">
              <a:solidFill>
                <a:srgbClr val="10315C"/>
              </a:solidFill>
              <a:latin typeface="Poppins" panose="00000500000000000000" pitchFamily="2" charset="0"/>
              <a:cs typeface="Poppins" panose="00000500000000000000" pitchFamily="2" charset="0"/>
            </a:endParaRPr>
          </a:p>
          <a:p>
            <a:pPr marL="342900" indent="-342900">
              <a:buClr>
                <a:srgbClr val="57C1DF"/>
              </a:buClr>
              <a:buFont typeface="Arial" panose="020B0604020202020204" pitchFamily="34" charset="0"/>
              <a:buChar char="•"/>
            </a:pPr>
            <a:r>
              <a:rPr lang="en-US" sz="2400" dirty="0">
                <a:solidFill>
                  <a:srgbClr val="10315C"/>
                </a:solidFill>
                <a:latin typeface="Poppins" panose="00000500000000000000" pitchFamily="2" charset="0"/>
                <a:cs typeface="Poppins" panose="00000500000000000000" pitchFamily="2" charset="0"/>
              </a:rPr>
              <a:t>The number of females under age 25 is: 414 x 0.57 = 236</a:t>
            </a:r>
          </a:p>
          <a:p>
            <a:pPr marL="342900" indent="-342900">
              <a:buClr>
                <a:srgbClr val="57C1DF"/>
              </a:buClr>
              <a:buFont typeface="Arial" panose="020B0604020202020204" pitchFamily="34" charset="0"/>
              <a:buChar char="•"/>
            </a:pPr>
            <a:endParaRPr lang="en-US" sz="2400" dirty="0">
              <a:solidFill>
                <a:srgbClr val="10315C"/>
              </a:solidFill>
              <a:latin typeface="Poppins" panose="00000500000000000000" pitchFamily="2" charset="0"/>
              <a:cs typeface="Poppins" panose="00000500000000000000" pitchFamily="2" charset="0"/>
            </a:endParaRPr>
          </a:p>
          <a:p>
            <a:pPr marL="342900" indent="-342900">
              <a:buClr>
                <a:srgbClr val="57C1DF"/>
              </a:buClr>
              <a:buFont typeface="Arial" panose="020B0604020202020204" pitchFamily="34" charset="0"/>
              <a:buChar char="•"/>
            </a:pPr>
            <a:r>
              <a:rPr lang="en-US" sz="2400" dirty="0">
                <a:solidFill>
                  <a:srgbClr val="10315C"/>
                </a:solidFill>
                <a:latin typeface="Poppins" panose="00000500000000000000" pitchFamily="2" charset="0"/>
                <a:cs typeface="Poppins" panose="00000500000000000000" pitchFamily="2" charset="0"/>
              </a:rPr>
              <a:t>The number of males under 25 is 505 – 236 = 269 </a:t>
            </a:r>
          </a:p>
          <a:p>
            <a:pPr marL="342900" indent="-342900">
              <a:buClr>
                <a:srgbClr val="57C1DF"/>
              </a:buClr>
              <a:buFont typeface="Arial" panose="020B0604020202020204" pitchFamily="34" charset="0"/>
              <a:buChar char="•"/>
            </a:pPr>
            <a:endParaRPr lang="en-US" sz="2400" dirty="0">
              <a:solidFill>
                <a:srgbClr val="10315C"/>
              </a:solidFill>
              <a:latin typeface="Poppins" panose="00000500000000000000" pitchFamily="2" charset="0"/>
              <a:cs typeface="Poppins" panose="00000500000000000000" pitchFamily="2" charset="0"/>
            </a:endParaRPr>
          </a:p>
          <a:p>
            <a:pPr marL="342900" indent="-342900">
              <a:buClr>
                <a:srgbClr val="57C1DF"/>
              </a:buClr>
              <a:buFont typeface="Arial" panose="020B0604020202020204" pitchFamily="34" charset="0"/>
              <a:buChar char="•"/>
            </a:pPr>
            <a:r>
              <a:rPr lang="en-US" sz="2400" dirty="0">
                <a:solidFill>
                  <a:srgbClr val="10315C"/>
                </a:solidFill>
                <a:latin typeface="Poppins" panose="00000500000000000000" pitchFamily="2" charset="0"/>
                <a:cs typeface="Poppins" panose="00000500000000000000" pitchFamily="2" charset="0"/>
              </a:rPr>
              <a:t>The probability for a male under 25 being randomly selected is: 269/505 =0.533</a:t>
            </a:r>
          </a:p>
          <a:p>
            <a:pPr>
              <a:defRPr/>
            </a:pPr>
            <a:endParaRPr lang="en-US" sz="2400" dirty="0">
              <a:solidFill>
                <a:srgbClr val="10315C"/>
              </a:solidFill>
              <a:latin typeface="Poppins"/>
              <a:ea typeface="Poppins"/>
              <a:cs typeface="Poppins"/>
              <a:sym typeface="Poppins"/>
            </a:endParaRPr>
          </a:p>
        </p:txBody>
      </p:sp>
    </p:spTree>
    <p:extLst>
      <p:ext uri="{BB962C8B-B14F-4D97-AF65-F5344CB8AC3E}">
        <p14:creationId xmlns:p14="http://schemas.microsoft.com/office/powerpoint/2010/main" val="11098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2225231"/>
            <a:chOff x="0" y="0"/>
            <a:chExt cx="4994711" cy="586069"/>
          </a:xfrm>
        </p:grpSpPr>
        <p:sp>
          <p:nvSpPr>
            <p:cNvPr id="3" name="Freeform 3"/>
            <p:cNvSpPr/>
            <p:nvPr/>
          </p:nvSpPr>
          <p:spPr>
            <a:xfrm>
              <a:off x="0" y="0"/>
              <a:ext cx="4994711" cy="586069"/>
            </a:xfrm>
            <a:custGeom>
              <a:avLst/>
              <a:gdLst/>
              <a:ahLst/>
              <a:cxnLst/>
              <a:rect l="l" t="t" r="r" b="b"/>
              <a:pathLst>
                <a:path w="4994711" h="586069">
                  <a:moveTo>
                    <a:pt x="0" y="0"/>
                  </a:moveTo>
                  <a:lnTo>
                    <a:pt x="4994711" y="0"/>
                  </a:lnTo>
                  <a:lnTo>
                    <a:pt x="4994711" y="586069"/>
                  </a:lnTo>
                  <a:lnTo>
                    <a:pt x="0" y="586069"/>
                  </a:lnTo>
                  <a:close/>
                </a:path>
              </a:pathLst>
            </a:custGeom>
            <a:solidFill>
              <a:srgbClr val="F27349"/>
            </a:solidFill>
          </p:spPr>
          <p:txBody>
            <a:bodyPr/>
            <a:lstStyle/>
            <a:p>
              <a:endParaRPr lang="en-GB" dirty="0"/>
            </a:p>
          </p:txBody>
        </p:sp>
        <p:sp>
          <p:nvSpPr>
            <p:cNvPr id="4" name="TextBox 4"/>
            <p:cNvSpPr txBox="1"/>
            <p:nvPr/>
          </p:nvSpPr>
          <p:spPr>
            <a:xfrm>
              <a:off x="0" y="-38100"/>
              <a:ext cx="4994711" cy="624169"/>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0" y="1995176"/>
            <a:ext cx="18536649" cy="276467"/>
            <a:chOff x="0" y="0"/>
            <a:chExt cx="5311101" cy="60591"/>
          </a:xfrm>
        </p:grpSpPr>
        <p:sp>
          <p:nvSpPr>
            <p:cNvPr id="6" name="Freeform 6"/>
            <p:cNvSpPr/>
            <p:nvPr/>
          </p:nvSpPr>
          <p:spPr>
            <a:xfrm>
              <a:off x="0" y="0"/>
              <a:ext cx="5311101" cy="60591"/>
            </a:xfrm>
            <a:custGeom>
              <a:avLst/>
              <a:gdLst/>
              <a:ahLst/>
              <a:cxnLst/>
              <a:rect l="l" t="t" r="r" b="b"/>
              <a:pathLst>
                <a:path w="5311101" h="60591">
                  <a:moveTo>
                    <a:pt x="0" y="0"/>
                  </a:moveTo>
                  <a:lnTo>
                    <a:pt x="5311101" y="0"/>
                  </a:lnTo>
                  <a:lnTo>
                    <a:pt x="5311101" y="60591"/>
                  </a:lnTo>
                  <a:lnTo>
                    <a:pt x="0" y="60591"/>
                  </a:lnTo>
                  <a:close/>
                </a:path>
              </a:pathLst>
            </a:custGeom>
            <a:solidFill>
              <a:srgbClr val="10315C"/>
            </a:solidFill>
          </p:spPr>
          <p:txBody>
            <a:bodyPr/>
            <a:lstStyle/>
            <a:p>
              <a:endParaRPr lang="en-GB"/>
            </a:p>
          </p:txBody>
        </p:sp>
        <p:sp>
          <p:nvSpPr>
            <p:cNvPr id="7" name="TextBox 7"/>
            <p:cNvSpPr txBox="1"/>
            <p:nvPr/>
          </p:nvSpPr>
          <p:spPr>
            <a:xfrm>
              <a:off x="0" y="-38100"/>
              <a:ext cx="5311101" cy="98691"/>
            </a:xfrm>
            <a:prstGeom prst="rect">
              <a:avLst/>
            </a:prstGeom>
          </p:spPr>
          <p:txBody>
            <a:bodyPr lIns="50800" tIns="50800" rIns="50800" bIns="50800" rtlCol="0" anchor="ctr"/>
            <a:lstStyle/>
            <a:p>
              <a:pPr algn="ctr">
                <a:lnSpc>
                  <a:spcPts val="2659"/>
                </a:lnSpc>
              </a:pPr>
              <a:endParaRPr/>
            </a:p>
          </p:txBody>
        </p:sp>
      </p:grpSp>
      <p:pic>
        <p:nvPicPr>
          <p:cNvPr id="11" name="Picture 10" descr="Blue text on a black background&#10;&#10;Description automatically generated">
            <a:extLst>
              <a:ext uri="{FF2B5EF4-FFF2-40B4-BE49-F238E27FC236}">
                <a16:creationId xmlns:a16="http://schemas.microsoft.com/office/drawing/2014/main" id="{EBC570D3-A065-6D18-C3F4-4753DD3625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48958" y="9126199"/>
            <a:ext cx="2084247" cy="1004607"/>
          </a:xfrm>
          <a:prstGeom prst="rect">
            <a:avLst/>
          </a:prstGeom>
        </p:spPr>
      </p:pic>
      <p:sp>
        <p:nvSpPr>
          <p:cNvPr id="13" name="TextBox 12">
            <a:extLst>
              <a:ext uri="{FF2B5EF4-FFF2-40B4-BE49-F238E27FC236}">
                <a16:creationId xmlns:a16="http://schemas.microsoft.com/office/drawing/2014/main" id="{758B241C-B45E-4D60-9B26-C7E061545928}"/>
              </a:ext>
            </a:extLst>
          </p:cNvPr>
          <p:cNvSpPr txBox="1"/>
          <p:nvPr/>
        </p:nvSpPr>
        <p:spPr>
          <a:xfrm>
            <a:off x="-3342993" y="9236972"/>
            <a:ext cx="10079830" cy="893834"/>
          </a:xfrm>
          <a:prstGeom prst="rect">
            <a:avLst/>
          </a:prstGeom>
          <a:noFill/>
        </p:spPr>
        <p:txBody>
          <a:bodyPr wrap="square">
            <a:spAutoFit/>
          </a:bodyPr>
          <a:lstStyle/>
          <a:p>
            <a:pPr marL="0" lvl="0" indent="0" algn="ctr">
              <a:lnSpc>
                <a:spcPts val="6999"/>
              </a:lnSpc>
              <a:spcBef>
                <a:spcPct val="0"/>
              </a:spcBef>
            </a:pPr>
            <a:r>
              <a:rPr lang="en-US" sz="5000" dirty="0">
                <a:solidFill>
                  <a:srgbClr val="00CDFF"/>
                </a:solidFill>
                <a:latin typeface="Barlow"/>
                <a:ea typeface="Barlow"/>
                <a:cs typeface="Barlow"/>
                <a:sym typeface="Barlow"/>
              </a:rPr>
              <a:t>5 Minutes</a:t>
            </a:r>
          </a:p>
        </p:txBody>
      </p:sp>
      <p:sp>
        <p:nvSpPr>
          <p:cNvPr id="16" name="TextBox 8">
            <a:extLst>
              <a:ext uri="{FF2B5EF4-FFF2-40B4-BE49-F238E27FC236}">
                <a16:creationId xmlns:a16="http://schemas.microsoft.com/office/drawing/2014/main" id="{D3E3A487-542C-5695-60A0-26BA21CE84AA}"/>
              </a:ext>
            </a:extLst>
          </p:cNvPr>
          <p:cNvSpPr txBox="1"/>
          <p:nvPr/>
        </p:nvSpPr>
        <p:spPr>
          <a:xfrm>
            <a:off x="154796" y="2942245"/>
            <a:ext cx="18381854" cy="6801477"/>
          </a:xfrm>
          <a:prstGeom prst="rect">
            <a:avLst/>
          </a:prstGeom>
        </p:spPr>
        <p:txBody>
          <a:bodyPr wrap="square" lIns="0" tIns="0" rIns="0" bIns="0" rtlCol="0" anchor="t">
            <a:spAutoFit/>
          </a:bodyPr>
          <a:lstStyle/>
          <a:p>
            <a:pPr>
              <a:defRPr/>
            </a:pPr>
            <a:r>
              <a:rPr lang="en-US" altLang="en-US" sz="2800" dirty="0">
                <a:solidFill>
                  <a:srgbClr val="10315C"/>
                </a:solidFill>
                <a:latin typeface="Poppins" panose="00000500000000000000" pitchFamily="2" charset="0"/>
                <a:cs typeface="Poppins" panose="00000500000000000000" pitchFamily="2" charset="0"/>
              </a:rPr>
              <a:t>An insurance company examines its pool of car insurance customers and gathers the following information:</a:t>
            </a:r>
          </a:p>
          <a:p>
            <a:pPr marL="1123935" lvl="1" indent="-514350">
              <a:buClr>
                <a:srgbClr val="00CDFF"/>
              </a:buClr>
              <a:buFont typeface="+mj-lt"/>
              <a:buAutoNum type="romanLcPeriod"/>
              <a:defRPr/>
            </a:pPr>
            <a:r>
              <a:rPr lang="en-US" altLang="en-US" sz="2800" dirty="0">
                <a:solidFill>
                  <a:srgbClr val="10315C"/>
                </a:solidFill>
                <a:latin typeface="Poppins" panose="00000500000000000000" pitchFamily="2" charset="0"/>
                <a:cs typeface="Poppins" panose="00000500000000000000" pitchFamily="2" charset="0"/>
              </a:rPr>
              <a:t>There are 1600 customers in total.</a:t>
            </a:r>
          </a:p>
          <a:p>
            <a:pPr marL="1123935" lvl="1" indent="-514350">
              <a:buClr>
                <a:srgbClr val="00CDFF"/>
              </a:buClr>
              <a:buFont typeface="+mj-lt"/>
              <a:buAutoNum type="romanLcPeriod"/>
              <a:defRPr/>
            </a:pPr>
            <a:r>
              <a:rPr lang="en-US" altLang="en-US" sz="2800" dirty="0">
                <a:solidFill>
                  <a:srgbClr val="10315C"/>
                </a:solidFill>
                <a:latin typeface="Poppins" panose="00000500000000000000" pitchFamily="2" charset="0"/>
                <a:cs typeface="Poppins" panose="00000500000000000000" pitchFamily="2" charset="0"/>
              </a:rPr>
              <a:t>All customers insure at least one car.</a:t>
            </a:r>
          </a:p>
          <a:p>
            <a:pPr marL="1123935" lvl="1" indent="-514350">
              <a:buClr>
                <a:srgbClr val="00CDFF"/>
              </a:buClr>
              <a:buFont typeface="+mj-lt"/>
              <a:buAutoNum type="romanLcPeriod"/>
              <a:defRPr/>
            </a:pPr>
            <a:r>
              <a:rPr lang="en-US" altLang="en-US" sz="2800" dirty="0">
                <a:solidFill>
                  <a:srgbClr val="10315C"/>
                </a:solidFill>
                <a:latin typeface="Poppins" panose="00000500000000000000" pitchFamily="2" charset="0"/>
                <a:cs typeface="Poppins" panose="00000500000000000000" pitchFamily="2" charset="0"/>
              </a:rPr>
              <a:t>72% of the customers insure more than one car.</a:t>
            </a:r>
          </a:p>
          <a:p>
            <a:pPr marL="1123935" lvl="1" indent="-514350">
              <a:buClr>
                <a:srgbClr val="00CDFF"/>
              </a:buClr>
              <a:buFont typeface="+mj-lt"/>
              <a:buAutoNum type="romanLcPeriod"/>
              <a:defRPr/>
            </a:pPr>
            <a:r>
              <a:rPr lang="en-US" altLang="en-US" sz="2800" dirty="0">
                <a:solidFill>
                  <a:srgbClr val="10315C"/>
                </a:solidFill>
                <a:latin typeface="Poppins" panose="00000500000000000000" pitchFamily="2" charset="0"/>
                <a:cs typeface="Poppins" panose="00000500000000000000" pitchFamily="2" charset="0"/>
              </a:rPr>
              <a:t>Of those customers who insure more than one car, 288 insure a sports car.</a:t>
            </a:r>
          </a:p>
          <a:p>
            <a:pPr>
              <a:defRPr/>
            </a:pPr>
            <a:endParaRPr lang="en-US" altLang="en-US" sz="2800" dirty="0">
              <a:solidFill>
                <a:srgbClr val="10315C"/>
              </a:solidFill>
              <a:latin typeface="Poppins" panose="00000500000000000000" pitchFamily="2" charset="0"/>
              <a:cs typeface="Poppins" panose="00000500000000000000" pitchFamily="2" charset="0"/>
            </a:endParaRPr>
          </a:p>
          <a:p>
            <a:pPr>
              <a:defRPr/>
            </a:pPr>
            <a:r>
              <a:rPr lang="en-US" altLang="en-US" sz="2800" dirty="0">
                <a:solidFill>
                  <a:srgbClr val="10315C"/>
                </a:solidFill>
                <a:latin typeface="Poppins" panose="00000500000000000000" pitchFamily="2" charset="0"/>
                <a:cs typeface="Poppins" panose="00000500000000000000" pitchFamily="2" charset="0"/>
              </a:rPr>
              <a:t>Calculate the probability that a randomly selected customer insures more than one car and none of those cars are a sports car.</a:t>
            </a:r>
          </a:p>
          <a:p>
            <a:pPr marL="1066785" lvl="1" indent="-457200">
              <a:buClr>
                <a:srgbClr val="00CDFF"/>
              </a:buClr>
              <a:buFont typeface="+mj-lt"/>
              <a:buAutoNum type="alphaLcParenR"/>
              <a:defRPr/>
            </a:pPr>
            <a:r>
              <a:rPr lang="en-US" altLang="en-US" sz="2800" dirty="0">
                <a:solidFill>
                  <a:srgbClr val="10315C"/>
                </a:solidFill>
                <a:latin typeface="Poppins" panose="00000500000000000000" pitchFamily="2" charset="0"/>
                <a:cs typeface="Poppins" panose="00000500000000000000" pitchFamily="2" charset="0"/>
              </a:rPr>
              <a:t>0.44</a:t>
            </a:r>
          </a:p>
          <a:p>
            <a:pPr marL="1066785" lvl="1" indent="-457200">
              <a:buClr>
                <a:srgbClr val="00CDFF"/>
              </a:buClr>
              <a:buFont typeface="+mj-lt"/>
              <a:buAutoNum type="alphaLcParenR"/>
              <a:defRPr/>
            </a:pPr>
            <a:r>
              <a:rPr lang="en-US" altLang="en-US" sz="2800" dirty="0">
                <a:solidFill>
                  <a:srgbClr val="10315C"/>
                </a:solidFill>
                <a:latin typeface="Poppins" panose="00000500000000000000" pitchFamily="2" charset="0"/>
                <a:cs typeface="Poppins" panose="00000500000000000000" pitchFamily="2" charset="0"/>
              </a:rPr>
              <a:t>0.60</a:t>
            </a:r>
          </a:p>
          <a:p>
            <a:pPr marL="1066785" lvl="1" indent="-457200">
              <a:buClr>
                <a:srgbClr val="00CDFF"/>
              </a:buClr>
              <a:buFont typeface="+mj-lt"/>
              <a:buAutoNum type="alphaLcParenR"/>
              <a:defRPr/>
            </a:pPr>
            <a:r>
              <a:rPr lang="en-US" altLang="en-US" sz="2800" dirty="0">
                <a:solidFill>
                  <a:srgbClr val="10315C"/>
                </a:solidFill>
                <a:latin typeface="Poppins" panose="00000500000000000000" pitchFamily="2" charset="0"/>
                <a:cs typeface="Poppins" panose="00000500000000000000" pitchFamily="2" charset="0"/>
              </a:rPr>
              <a:t>0.32</a:t>
            </a:r>
          </a:p>
          <a:p>
            <a:pPr marL="1066785" lvl="1" indent="-457200">
              <a:buClr>
                <a:srgbClr val="00CDFF"/>
              </a:buClr>
              <a:buFont typeface="+mj-lt"/>
              <a:buAutoNum type="alphaLcParenR"/>
              <a:defRPr/>
            </a:pPr>
            <a:r>
              <a:rPr lang="en-US" altLang="en-US" sz="2800" dirty="0">
                <a:solidFill>
                  <a:srgbClr val="10315C"/>
                </a:solidFill>
                <a:latin typeface="Poppins" panose="00000500000000000000" pitchFamily="2" charset="0"/>
                <a:cs typeface="Poppins" panose="00000500000000000000" pitchFamily="2" charset="0"/>
              </a:rPr>
              <a:t>0.54</a:t>
            </a:r>
          </a:p>
          <a:p>
            <a:pPr marL="1066785" lvl="1" indent="-457200">
              <a:buClr>
                <a:srgbClr val="00CDFF"/>
              </a:buClr>
              <a:buFont typeface="+mj-lt"/>
              <a:buAutoNum type="alphaLcParenR"/>
              <a:defRPr/>
            </a:pPr>
            <a:r>
              <a:rPr lang="en-US" altLang="en-US" sz="2800" dirty="0">
                <a:solidFill>
                  <a:srgbClr val="10315C"/>
                </a:solidFill>
                <a:latin typeface="Poppins" panose="00000500000000000000" pitchFamily="2" charset="0"/>
                <a:cs typeface="Poppins" panose="00000500000000000000" pitchFamily="2" charset="0"/>
              </a:rPr>
              <a:t>0.92</a:t>
            </a:r>
          </a:p>
          <a:p>
            <a:pPr algn="ctr">
              <a:lnSpc>
                <a:spcPts val="7140"/>
              </a:lnSpc>
            </a:pPr>
            <a:endParaRPr lang="en-US" sz="2400" dirty="0">
              <a:solidFill>
                <a:srgbClr val="10315C"/>
              </a:solidFill>
              <a:latin typeface="Poppins"/>
              <a:ea typeface="Poppins"/>
              <a:cs typeface="Poppins"/>
              <a:sym typeface="Poppins"/>
            </a:endParaRPr>
          </a:p>
        </p:txBody>
      </p:sp>
      <p:sp>
        <p:nvSpPr>
          <p:cNvPr id="8" name="TextBox 10">
            <a:extLst>
              <a:ext uri="{FF2B5EF4-FFF2-40B4-BE49-F238E27FC236}">
                <a16:creationId xmlns:a16="http://schemas.microsoft.com/office/drawing/2014/main" id="{A4E171AA-4F37-8DD8-0A9B-42DD7F57E5BF}"/>
              </a:ext>
            </a:extLst>
          </p:cNvPr>
          <p:cNvSpPr txBox="1"/>
          <p:nvPr/>
        </p:nvSpPr>
        <p:spPr>
          <a:xfrm>
            <a:off x="1028700" y="485553"/>
            <a:ext cx="16230600" cy="1042593"/>
          </a:xfrm>
          <a:prstGeom prst="rect">
            <a:avLst/>
          </a:prstGeom>
        </p:spPr>
        <p:txBody>
          <a:bodyPr lIns="0" tIns="0" rIns="0" bIns="0" rtlCol="0" anchor="t">
            <a:spAutoFit/>
          </a:bodyPr>
          <a:lstStyle/>
          <a:p>
            <a:pPr>
              <a:lnSpc>
                <a:spcPts val="9379"/>
              </a:lnSpc>
              <a:spcBef>
                <a:spcPct val="0"/>
              </a:spcBef>
            </a:pPr>
            <a:r>
              <a:rPr lang="en-US" sz="5400" dirty="0">
                <a:solidFill>
                  <a:srgbClr val="FFFFFF"/>
                </a:solidFill>
                <a:latin typeface="Barlow"/>
                <a:ea typeface="Barlow"/>
                <a:cs typeface="Barlow"/>
                <a:sym typeface="Barlow"/>
              </a:rPr>
              <a:t>Probability: Tree Diagram</a:t>
            </a:r>
          </a:p>
        </p:txBody>
      </p:sp>
    </p:spTree>
    <p:extLst>
      <p:ext uri="{BB962C8B-B14F-4D97-AF65-F5344CB8AC3E}">
        <p14:creationId xmlns:p14="http://schemas.microsoft.com/office/powerpoint/2010/main" val="40433487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2225231"/>
            <a:chOff x="0" y="0"/>
            <a:chExt cx="4994711" cy="586069"/>
          </a:xfrm>
        </p:grpSpPr>
        <p:sp>
          <p:nvSpPr>
            <p:cNvPr id="3" name="Freeform 3"/>
            <p:cNvSpPr/>
            <p:nvPr/>
          </p:nvSpPr>
          <p:spPr>
            <a:xfrm>
              <a:off x="0" y="0"/>
              <a:ext cx="4994711" cy="586069"/>
            </a:xfrm>
            <a:custGeom>
              <a:avLst/>
              <a:gdLst/>
              <a:ahLst/>
              <a:cxnLst/>
              <a:rect l="l" t="t" r="r" b="b"/>
              <a:pathLst>
                <a:path w="4994711" h="586069">
                  <a:moveTo>
                    <a:pt x="0" y="0"/>
                  </a:moveTo>
                  <a:lnTo>
                    <a:pt x="4994711" y="0"/>
                  </a:lnTo>
                  <a:lnTo>
                    <a:pt x="4994711" y="586069"/>
                  </a:lnTo>
                  <a:lnTo>
                    <a:pt x="0" y="586069"/>
                  </a:lnTo>
                  <a:close/>
                </a:path>
              </a:pathLst>
            </a:custGeom>
            <a:solidFill>
              <a:srgbClr val="F27349"/>
            </a:solidFill>
          </p:spPr>
          <p:txBody>
            <a:bodyPr/>
            <a:lstStyle/>
            <a:p>
              <a:endParaRPr lang="en-GB" dirty="0"/>
            </a:p>
          </p:txBody>
        </p:sp>
        <p:sp>
          <p:nvSpPr>
            <p:cNvPr id="4" name="TextBox 4"/>
            <p:cNvSpPr txBox="1"/>
            <p:nvPr/>
          </p:nvSpPr>
          <p:spPr>
            <a:xfrm>
              <a:off x="0" y="-38100"/>
              <a:ext cx="4994711" cy="624169"/>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0" y="1995176"/>
            <a:ext cx="18536649" cy="276467"/>
            <a:chOff x="0" y="0"/>
            <a:chExt cx="5311101" cy="60591"/>
          </a:xfrm>
        </p:grpSpPr>
        <p:sp>
          <p:nvSpPr>
            <p:cNvPr id="6" name="Freeform 6"/>
            <p:cNvSpPr/>
            <p:nvPr/>
          </p:nvSpPr>
          <p:spPr>
            <a:xfrm>
              <a:off x="0" y="0"/>
              <a:ext cx="5311101" cy="60591"/>
            </a:xfrm>
            <a:custGeom>
              <a:avLst/>
              <a:gdLst/>
              <a:ahLst/>
              <a:cxnLst/>
              <a:rect l="l" t="t" r="r" b="b"/>
              <a:pathLst>
                <a:path w="5311101" h="60591">
                  <a:moveTo>
                    <a:pt x="0" y="0"/>
                  </a:moveTo>
                  <a:lnTo>
                    <a:pt x="5311101" y="0"/>
                  </a:lnTo>
                  <a:lnTo>
                    <a:pt x="5311101" y="60591"/>
                  </a:lnTo>
                  <a:lnTo>
                    <a:pt x="0" y="60591"/>
                  </a:lnTo>
                  <a:close/>
                </a:path>
              </a:pathLst>
            </a:custGeom>
            <a:solidFill>
              <a:srgbClr val="10315C"/>
            </a:solidFill>
          </p:spPr>
          <p:txBody>
            <a:bodyPr/>
            <a:lstStyle/>
            <a:p>
              <a:endParaRPr lang="en-GB"/>
            </a:p>
          </p:txBody>
        </p:sp>
        <p:sp>
          <p:nvSpPr>
            <p:cNvPr id="7" name="TextBox 7"/>
            <p:cNvSpPr txBox="1"/>
            <p:nvPr/>
          </p:nvSpPr>
          <p:spPr>
            <a:xfrm>
              <a:off x="0" y="-38100"/>
              <a:ext cx="5311101" cy="98691"/>
            </a:xfrm>
            <a:prstGeom prst="rect">
              <a:avLst/>
            </a:prstGeom>
          </p:spPr>
          <p:txBody>
            <a:bodyPr lIns="50800" tIns="50800" rIns="50800" bIns="50800" rtlCol="0" anchor="ctr"/>
            <a:lstStyle/>
            <a:p>
              <a:pPr algn="ctr">
                <a:lnSpc>
                  <a:spcPts val="2659"/>
                </a:lnSpc>
              </a:pPr>
              <a:endParaRPr/>
            </a:p>
          </p:txBody>
        </p:sp>
      </p:grpSp>
      <p:sp>
        <p:nvSpPr>
          <p:cNvPr id="14" name="TextBox 10">
            <a:extLst>
              <a:ext uri="{FF2B5EF4-FFF2-40B4-BE49-F238E27FC236}">
                <a16:creationId xmlns:a16="http://schemas.microsoft.com/office/drawing/2014/main" id="{445271E1-7F01-2367-EA42-F101F5569D32}"/>
              </a:ext>
            </a:extLst>
          </p:cNvPr>
          <p:cNvSpPr txBox="1"/>
          <p:nvPr/>
        </p:nvSpPr>
        <p:spPr>
          <a:xfrm>
            <a:off x="1028700" y="485553"/>
            <a:ext cx="16230600" cy="1042593"/>
          </a:xfrm>
          <a:prstGeom prst="rect">
            <a:avLst/>
          </a:prstGeom>
        </p:spPr>
        <p:txBody>
          <a:bodyPr lIns="0" tIns="0" rIns="0" bIns="0" rtlCol="0" anchor="t">
            <a:spAutoFit/>
          </a:bodyPr>
          <a:lstStyle/>
          <a:p>
            <a:pPr>
              <a:lnSpc>
                <a:spcPts val="9379"/>
              </a:lnSpc>
              <a:spcBef>
                <a:spcPct val="0"/>
              </a:spcBef>
            </a:pPr>
            <a:r>
              <a:rPr lang="en-US" sz="5400" dirty="0">
                <a:solidFill>
                  <a:srgbClr val="FFFFFF"/>
                </a:solidFill>
                <a:latin typeface="Barlow"/>
                <a:ea typeface="Barlow"/>
                <a:cs typeface="Barlow"/>
                <a:sym typeface="Barlow"/>
              </a:rPr>
              <a:t>Probability: Tree Diagram</a:t>
            </a:r>
          </a:p>
        </p:txBody>
      </p:sp>
      <p:sp>
        <p:nvSpPr>
          <p:cNvPr id="18" name="Flowchart: Extract 17">
            <a:extLst>
              <a:ext uri="{FF2B5EF4-FFF2-40B4-BE49-F238E27FC236}">
                <a16:creationId xmlns:a16="http://schemas.microsoft.com/office/drawing/2014/main" id="{54C2F9FF-6BD3-0864-666F-A05D5B64B030}"/>
              </a:ext>
            </a:extLst>
          </p:cNvPr>
          <p:cNvSpPr/>
          <p:nvPr/>
        </p:nvSpPr>
        <p:spPr>
          <a:xfrm rot="16200000">
            <a:off x="10001043" y="2605354"/>
            <a:ext cx="1681147" cy="1871234"/>
          </a:xfrm>
          <a:prstGeom prst="flowChartExtract">
            <a:avLst/>
          </a:prstGeom>
          <a:noFill/>
          <a:ln w="57150">
            <a:solidFill>
              <a:srgbClr val="57C1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Manrope" pitchFamily="2" charset="0"/>
            </a:endParaRPr>
          </a:p>
        </p:txBody>
      </p:sp>
      <p:sp>
        <p:nvSpPr>
          <p:cNvPr id="21" name="Rectangle 20">
            <a:extLst>
              <a:ext uri="{FF2B5EF4-FFF2-40B4-BE49-F238E27FC236}">
                <a16:creationId xmlns:a16="http://schemas.microsoft.com/office/drawing/2014/main" id="{4C2D42A5-DED3-AE7C-0770-A5E31B39878D}"/>
              </a:ext>
            </a:extLst>
          </p:cNvPr>
          <p:cNvSpPr/>
          <p:nvPr/>
        </p:nvSpPr>
        <p:spPr>
          <a:xfrm>
            <a:off x="11739759" y="2495305"/>
            <a:ext cx="329177" cy="20383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Manrope" pitchFamily="2" charset="0"/>
            </a:endParaRPr>
          </a:p>
        </p:txBody>
      </p:sp>
      <p:sp>
        <p:nvSpPr>
          <p:cNvPr id="23" name="TextBox 22">
            <a:extLst>
              <a:ext uri="{FF2B5EF4-FFF2-40B4-BE49-F238E27FC236}">
                <a16:creationId xmlns:a16="http://schemas.microsoft.com/office/drawing/2014/main" id="{EA1A5222-BD88-CA29-6EA9-EA6305154537}"/>
              </a:ext>
            </a:extLst>
          </p:cNvPr>
          <p:cNvSpPr txBox="1"/>
          <p:nvPr/>
        </p:nvSpPr>
        <p:spPr>
          <a:xfrm>
            <a:off x="11926151" y="2476500"/>
            <a:ext cx="1528997" cy="461665"/>
          </a:xfrm>
          <a:prstGeom prst="rect">
            <a:avLst/>
          </a:prstGeom>
          <a:noFill/>
        </p:spPr>
        <p:txBody>
          <a:bodyPr wrap="square">
            <a:spAutoFit/>
          </a:bodyPr>
          <a:lstStyle/>
          <a:p>
            <a:r>
              <a:rPr lang="en-US" sz="2400" b="1" dirty="0">
                <a:solidFill>
                  <a:srgbClr val="10315C"/>
                </a:solidFill>
                <a:latin typeface="Poppins" panose="00000500000000000000" pitchFamily="2" charset="0"/>
                <a:cs typeface="Poppins" panose="00000500000000000000" pitchFamily="2" charset="0"/>
              </a:rPr>
              <a:t>0.28</a:t>
            </a:r>
            <a:endParaRPr lang="en-GB" sz="2400" b="1" dirty="0"/>
          </a:p>
        </p:txBody>
      </p:sp>
      <p:sp>
        <p:nvSpPr>
          <p:cNvPr id="24" name="TextBox 23">
            <a:extLst>
              <a:ext uri="{FF2B5EF4-FFF2-40B4-BE49-F238E27FC236}">
                <a16:creationId xmlns:a16="http://schemas.microsoft.com/office/drawing/2014/main" id="{83A3CFB1-E821-222D-0814-D855DB314D52}"/>
              </a:ext>
            </a:extLst>
          </p:cNvPr>
          <p:cNvSpPr txBox="1"/>
          <p:nvPr/>
        </p:nvSpPr>
        <p:spPr>
          <a:xfrm>
            <a:off x="11931148" y="4181490"/>
            <a:ext cx="1528997" cy="461665"/>
          </a:xfrm>
          <a:prstGeom prst="rect">
            <a:avLst/>
          </a:prstGeom>
          <a:noFill/>
        </p:spPr>
        <p:txBody>
          <a:bodyPr wrap="square">
            <a:spAutoFit/>
          </a:bodyPr>
          <a:lstStyle/>
          <a:p>
            <a:r>
              <a:rPr lang="en-US" sz="2400" b="1" dirty="0">
                <a:solidFill>
                  <a:srgbClr val="10315C"/>
                </a:solidFill>
                <a:latin typeface="Poppins" panose="00000500000000000000" pitchFamily="2" charset="0"/>
                <a:cs typeface="Poppins" panose="00000500000000000000" pitchFamily="2" charset="0"/>
              </a:rPr>
              <a:t>0.72</a:t>
            </a:r>
            <a:endParaRPr lang="en-GB" sz="2400" b="1" dirty="0"/>
          </a:p>
        </p:txBody>
      </p:sp>
      <p:sp>
        <p:nvSpPr>
          <p:cNvPr id="25" name="TextBox 24">
            <a:extLst>
              <a:ext uri="{FF2B5EF4-FFF2-40B4-BE49-F238E27FC236}">
                <a16:creationId xmlns:a16="http://schemas.microsoft.com/office/drawing/2014/main" id="{9F2025F1-7777-6B8A-02CB-9030976DA898}"/>
              </a:ext>
            </a:extLst>
          </p:cNvPr>
          <p:cNvSpPr txBox="1"/>
          <p:nvPr/>
        </p:nvSpPr>
        <p:spPr>
          <a:xfrm>
            <a:off x="10176845" y="2525378"/>
            <a:ext cx="1528997" cy="461665"/>
          </a:xfrm>
          <a:prstGeom prst="rect">
            <a:avLst/>
          </a:prstGeom>
          <a:noFill/>
        </p:spPr>
        <p:txBody>
          <a:bodyPr wrap="square">
            <a:spAutoFit/>
          </a:bodyPr>
          <a:lstStyle/>
          <a:p>
            <a:r>
              <a:rPr lang="en-US" sz="2400" dirty="0">
                <a:solidFill>
                  <a:srgbClr val="10315C"/>
                </a:solidFill>
                <a:latin typeface="Poppins" panose="00000500000000000000" pitchFamily="2" charset="0"/>
                <a:cs typeface="Poppins" panose="00000500000000000000" pitchFamily="2" charset="0"/>
              </a:rPr>
              <a:t>1</a:t>
            </a:r>
            <a:endParaRPr lang="en-GB" sz="2400" dirty="0"/>
          </a:p>
        </p:txBody>
      </p:sp>
      <p:sp>
        <p:nvSpPr>
          <p:cNvPr id="26" name="TextBox 25">
            <a:extLst>
              <a:ext uri="{FF2B5EF4-FFF2-40B4-BE49-F238E27FC236}">
                <a16:creationId xmlns:a16="http://schemas.microsoft.com/office/drawing/2014/main" id="{F4A8FDFF-F433-2C1F-B4CC-4729F77AA0DD}"/>
              </a:ext>
            </a:extLst>
          </p:cNvPr>
          <p:cNvSpPr txBox="1"/>
          <p:nvPr/>
        </p:nvSpPr>
        <p:spPr>
          <a:xfrm>
            <a:off x="10153391" y="4016291"/>
            <a:ext cx="1528997" cy="461665"/>
          </a:xfrm>
          <a:prstGeom prst="rect">
            <a:avLst/>
          </a:prstGeom>
          <a:noFill/>
        </p:spPr>
        <p:txBody>
          <a:bodyPr wrap="square">
            <a:spAutoFit/>
          </a:bodyPr>
          <a:lstStyle/>
          <a:p>
            <a:r>
              <a:rPr lang="en-US" sz="2400" dirty="0">
                <a:solidFill>
                  <a:srgbClr val="10315C"/>
                </a:solidFill>
                <a:latin typeface="Poppins" panose="00000500000000000000" pitchFamily="2" charset="0"/>
                <a:cs typeface="Poppins" panose="00000500000000000000" pitchFamily="2" charset="0"/>
              </a:rPr>
              <a:t>1&lt;</a:t>
            </a:r>
            <a:endParaRPr lang="en-GB" sz="2400" dirty="0"/>
          </a:p>
        </p:txBody>
      </p:sp>
      <p:sp>
        <p:nvSpPr>
          <p:cNvPr id="10" name="Flowchart: Extract 9">
            <a:extLst>
              <a:ext uri="{FF2B5EF4-FFF2-40B4-BE49-F238E27FC236}">
                <a16:creationId xmlns:a16="http://schemas.microsoft.com/office/drawing/2014/main" id="{EC78C447-9B7B-DC33-6069-B1F68C84753C}"/>
              </a:ext>
            </a:extLst>
          </p:cNvPr>
          <p:cNvSpPr/>
          <p:nvPr/>
        </p:nvSpPr>
        <p:spPr>
          <a:xfrm rot="16200000">
            <a:off x="13037702" y="3751746"/>
            <a:ext cx="1681147" cy="1871234"/>
          </a:xfrm>
          <a:prstGeom prst="flowChartExtract">
            <a:avLst/>
          </a:prstGeom>
          <a:noFill/>
          <a:ln w="57150">
            <a:solidFill>
              <a:srgbClr val="57C1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Manrope" pitchFamily="2" charset="0"/>
            </a:endParaRPr>
          </a:p>
        </p:txBody>
      </p:sp>
      <p:sp>
        <p:nvSpPr>
          <p:cNvPr id="12" name="Rectangle 11">
            <a:extLst>
              <a:ext uri="{FF2B5EF4-FFF2-40B4-BE49-F238E27FC236}">
                <a16:creationId xmlns:a16="http://schemas.microsoft.com/office/drawing/2014/main" id="{29C88A7B-9297-3685-3F6C-F9CABAD7FD5E}"/>
              </a:ext>
            </a:extLst>
          </p:cNvPr>
          <p:cNvSpPr/>
          <p:nvPr/>
        </p:nvSpPr>
        <p:spPr>
          <a:xfrm>
            <a:off x="14725196" y="3958457"/>
            <a:ext cx="329177" cy="20383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Manrope" pitchFamily="2" charset="0"/>
            </a:endParaRPr>
          </a:p>
        </p:txBody>
      </p:sp>
      <p:sp>
        <p:nvSpPr>
          <p:cNvPr id="15" name="TextBox 14">
            <a:extLst>
              <a:ext uri="{FF2B5EF4-FFF2-40B4-BE49-F238E27FC236}">
                <a16:creationId xmlns:a16="http://schemas.microsoft.com/office/drawing/2014/main" id="{A5D563FA-2CB9-5B93-0595-01619E7D8E6A}"/>
              </a:ext>
            </a:extLst>
          </p:cNvPr>
          <p:cNvSpPr txBox="1"/>
          <p:nvPr/>
        </p:nvSpPr>
        <p:spPr>
          <a:xfrm>
            <a:off x="12443289" y="3729559"/>
            <a:ext cx="1847499" cy="461665"/>
          </a:xfrm>
          <a:prstGeom prst="rect">
            <a:avLst/>
          </a:prstGeom>
          <a:noFill/>
        </p:spPr>
        <p:txBody>
          <a:bodyPr wrap="square">
            <a:spAutoFit/>
          </a:bodyPr>
          <a:lstStyle/>
          <a:p>
            <a:r>
              <a:rPr lang="en-US" sz="2400" dirty="0">
                <a:solidFill>
                  <a:srgbClr val="10315C"/>
                </a:solidFill>
                <a:latin typeface="Poppins" panose="00000500000000000000" pitchFamily="2" charset="0"/>
                <a:cs typeface="Poppins" panose="00000500000000000000" pitchFamily="2" charset="0"/>
              </a:rPr>
              <a:t>Sports car</a:t>
            </a:r>
            <a:endParaRPr lang="en-GB" sz="2400" dirty="0"/>
          </a:p>
        </p:txBody>
      </p:sp>
      <p:sp>
        <p:nvSpPr>
          <p:cNvPr id="17" name="TextBox 16">
            <a:extLst>
              <a:ext uri="{FF2B5EF4-FFF2-40B4-BE49-F238E27FC236}">
                <a16:creationId xmlns:a16="http://schemas.microsoft.com/office/drawing/2014/main" id="{BA711029-3A13-93DB-3423-A1E7088B1313}"/>
              </a:ext>
            </a:extLst>
          </p:cNvPr>
          <p:cNvSpPr txBox="1"/>
          <p:nvPr/>
        </p:nvSpPr>
        <p:spPr>
          <a:xfrm>
            <a:off x="11907539" y="5159822"/>
            <a:ext cx="2380796" cy="461665"/>
          </a:xfrm>
          <a:prstGeom prst="rect">
            <a:avLst/>
          </a:prstGeom>
          <a:noFill/>
        </p:spPr>
        <p:txBody>
          <a:bodyPr wrap="square">
            <a:spAutoFit/>
          </a:bodyPr>
          <a:lstStyle/>
          <a:p>
            <a:r>
              <a:rPr lang="en-US" sz="2400" dirty="0">
                <a:solidFill>
                  <a:srgbClr val="10315C"/>
                </a:solidFill>
                <a:latin typeface="Poppins" panose="00000500000000000000" pitchFamily="2" charset="0"/>
                <a:cs typeface="Poppins" panose="00000500000000000000" pitchFamily="2" charset="0"/>
              </a:rPr>
              <a:t>No sports car</a:t>
            </a:r>
            <a:endParaRPr lang="en-GB" sz="2400" dirty="0"/>
          </a:p>
        </p:txBody>
      </p:sp>
      <p:sp>
        <p:nvSpPr>
          <p:cNvPr id="22" name="TextBox 21">
            <a:extLst>
              <a:ext uri="{FF2B5EF4-FFF2-40B4-BE49-F238E27FC236}">
                <a16:creationId xmlns:a16="http://schemas.microsoft.com/office/drawing/2014/main" id="{5C6CBB0F-DACB-CDEA-E9A5-564871450153}"/>
              </a:ext>
            </a:extLst>
          </p:cNvPr>
          <p:cNvSpPr txBox="1"/>
          <p:nvPr/>
        </p:nvSpPr>
        <p:spPr>
          <a:xfrm>
            <a:off x="14923116" y="3576832"/>
            <a:ext cx="1528997" cy="461665"/>
          </a:xfrm>
          <a:prstGeom prst="rect">
            <a:avLst/>
          </a:prstGeom>
          <a:noFill/>
        </p:spPr>
        <p:txBody>
          <a:bodyPr wrap="square">
            <a:spAutoFit/>
          </a:bodyPr>
          <a:lstStyle/>
          <a:p>
            <a:r>
              <a:rPr lang="en-US" sz="2400" b="1" dirty="0">
                <a:solidFill>
                  <a:srgbClr val="10315C"/>
                </a:solidFill>
                <a:latin typeface="Poppins" panose="00000500000000000000" pitchFamily="2" charset="0"/>
                <a:cs typeface="Poppins" panose="00000500000000000000" pitchFamily="2" charset="0"/>
              </a:rPr>
              <a:t>0.25</a:t>
            </a:r>
            <a:endParaRPr lang="en-GB" sz="2400" b="1" dirty="0"/>
          </a:p>
        </p:txBody>
      </p:sp>
      <p:sp>
        <p:nvSpPr>
          <p:cNvPr id="27" name="TextBox 26">
            <a:extLst>
              <a:ext uri="{FF2B5EF4-FFF2-40B4-BE49-F238E27FC236}">
                <a16:creationId xmlns:a16="http://schemas.microsoft.com/office/drawing/2014/main" id="{EAE9013B-5CA1-D6FB-6A0D-FFD08D659A74}"/>
              </a:ext>
            </a:extLst>
          </p:cNvPr>
          <p:cNvSpPr txBox="1"/>
          <p:nvPr/>
        </p:nvSpPr>
        <p:spPr>
          <a:xfrm>
            <a:off x="14978737" y="5252656"/>
            <a:ext cx="1528997" cy="461665"/>
          </a:xfrm>
          <a:prstGeom prst="rect">
            <a:avLst/>
          </a:prstGeom>
          <a:noFill/>
        </p:spPr>
        <p:txBody>
          <a:bodyPr wrap="square">
            <a:spAutoFit/>
          </a:bodyPr>
          <a:lstStyle/>
          <a:p>
            <a:r>
              <a:rPr lang="en-US" sz="2400" b="1" dirty="0">
                <a:solidFill>
                  <a:srgbClr val="10315C"/>
                </a:solidFill>
                <a:latin typeface="Poppins" panose="00000500000000000000" pitchFamily="2" charset="0"/>
                <a:cs typeface="Poppins" panose="00000500000000000000" pitchFamily="2" charset="0"/>
              </a:rPr>
              <a:t>0.75</a:t>
            </a:r>
            <a:endParaRPr lang="en-GB" sz="2400" b="1" dirty="0"/>
          </a:p>
        </p:txBody>
      </p:sp>
      <p:sp>
        <p:nvSpPr>
          <p:cNvPr id="13" name="TextBox 8">
            <a:extLst>
              <a:ext uri="{FF2B5EF4-FFF2-40B4-BE49-F238E27FC236}">
                <a16:creationId xmlns:a16="http://schemas.microsoft.com/office/drawing/2014/main" id="{610C9AE0-AA92-EF59-16F7-A9E4E56A767A}"/>
              </a:ext>
            </a:extLst>
          </p:cNvPr>
          <p:cNvSpPr txBox="1"/>
          <p:nvPr/>
        </p:nvSpPr>
        <p:spPr>
          <a:xfrm>
            <a:off x="10419002" y="6549909"/>
            <a:ext cx="5528274" cy="738664"/>
          </a:xfrm>
          <a:prstGeom prst="rect">
            <a:avLst/>
          </a:prstGeom>
        </p:spPr>
        <p:txBody>
          <a:bodyPr wrap="square" lIns="0" tIns="0" rIns="0" bIns="0" rtlCol="0" anchor="t">
            <a:spAutoFit/>
          </a:bodyPr>
          <a:lstStyle/>
          <a:p>
            <a:pPr marL="342900" indent="-342900" algn="ctr">
              <a:buFont typeface="Arial" panose="020B0604020202020204" pitchFamily="34" charset="0"/>
              <a:buChar char="•"/>
              <a:defRPr/>
            </a:pPr>
            <a:r>
              <a:rPr lang="en-US" sz="2400" dirty="0">
                <a:solidFill>
                  <a:srgbClr val="10315C"/>
                </a:solidFill>
                <a:latin typeface="Poppins"/>
                <a:ea typeface="Poppins"/>
                <a:cs typeface="Poppins"/>
                <a:sym typeface="Poppins"/>
              </a:rPr>
              <a:t>There are 1600 customers in total.  1600x0.72=1152</a:t>
            </a:r>
          </a:p>
        </p:txBody>
      </p:sp>
      <p:sp>
        <p:nvSpPr>
          <p:cNvPr id="9" name="TextBox 8">
            <a:extLst>
              <a:ext uri="{FF2B5EF4-FFF2-40B4-BE49-F238E27FC236}">
                <a16:creationId xmlns:a16="http://schemas.microsoft.com/office/drawing/2014/main" id="{7BA385F9-1E79-2225-D0AC-AE64659099D9}"/>
              </a:ext>
            </a:extLst>
          </p:cNvPr>
          <p:cNvSpPr txBox="1"/>
          <p:nvPr/>
        </p:nvSpPr>
        <p:spPr>
          <a:xfrm>
            <a:off x="193017" y="2525378"/>
            <a:ext cx="8989204" cy="8525026"/>
          </a:xfrm>
          <a:prstGeom prst="rect">
            <a:avLst/>
          </a:prstGeom>
        </p:spPr>
        <p:txBody>
          <a:bodyPr wrap="square" lIns="0" tIns="0" rIns="0" bIns="0" rtlCol="0" anchor="t">
            <a:spAutoFit/>
          </a:bodyPr>
          <a:lstStyle/>
          <a:p>
            <a:pPr>
              <a:defRPr/>
            </a:pPr>
            <a:r>
              <a:rPr lang="en-US" altLang="en-US" sz="2800" dirty="0">
                <a:solidFill>
                  <a:srgbClr val="10315C"/>
                </a:solidFill>
                <a:latin typeface="Poppins" panose="00000500000000000000" pitchFamily="2" charset="0"/>
                <a:cs typeface="Poppins" panose="00000500000000000000" pitchFamily="2" charset="0"/>
              </a:rPr>
              <a:t>An insurance company examines its pool of car insurance customers and gathers the following information:</a:t>
            </a:r>
          </a:p>
          <a:p>
            <a:pPr marL="1123935" lvl="1" indent="-514350">
              <a:buClr>
                <a:srgbClr val="00CDFF"/>
              </a:buClr>
              <a:buFont typeface="+mj-lt"/>
              <a:buAutoNum type="romanLcPeriod"/>
              <a:defRPr/>
            </a:pPr>
            <a:r>
              <a:rPr lang="en-US" altLang="en-US" sz="2800" dirty="0">
                <a:solidFill>
                  <a:srgbClr val="10315C"/>
                </a:solidFill>
                <a:latin typeface="Poppins" panose="00000500000000000000" pitchFamily="2" charset="0"/>
                <a:cs typeface="Poppins" panose="00000500000000000000" pitchFamily="2" charset="0"/>
              </a:rPr>
              <a:t>There are 1600 customers in total.</a:t>
            </a:r>
          </a:p>
          <a:p>
            <a:pPr marL="1123935" lvl="1" indent="-514350">
              <a:buClr>
                <a:srgbClr val="00CDFF"/>
              </a:buClr>
              <a:buFont typeface="+mj-lt"/>
              <a:buAutoNum type="romanLcPeriod"/>
              <a:defRPr/>
            </a:pPr>
            <a:r>
              <a:rPr lang="en-US" altLang="en-US" sz="2800" dirty="0">
                <a:solidFill>
                  <a:srgbClr val="10315C"/>
                </a:solidFill>
                <a:latin typeface="Poppins" panose="00000500000000000000" pitchFamily="2" charset="0"/>
                <a:cs typeface="Poppins" panose="00000500000000000000" pitchFamily="2" charset="0"/>
              </a:rPr>
              <a:t>All customers insure at least one car.</a:t>
            </a:r>
          </a:p>
          <a:p>
            <a:pPr marL="1123935" lvl="1" indent="-514350">
              <a:buClr>
                <a:srgbClr val="00CDFF"/>
              </a:buClr>
              <a:buFont typeface="+mj-lt"/>
              <a:buAutoNum type="romanLcPeriod"/>
              <a:defRPr/>
            </a:pPr>
            <a:r>
              <a:rPr lang="en-US" altLang="en-US" sz="2800" dirty="0">
                <a:solidFill>
                  <a:srgbClr val="10315C"/>
                </a:solidFill>
                <a:latin typeface="Poppins" panose="00000500000000000000" pitchFamily="2" charset="0"/>
                <a:cs typeface="Poppins" panose="00000500000000000000" pitchFamily="2" charset="0"/>
              </a:rPr>
              <a:t>72% of the customers insure more than one car.</a:t>
            </a:r>
          </a:p>
          <a:p>
            <a:pPr marL="1123935" lvl="1" indent="-514350">
              <a:buClr>
                <a:srgbClr val="00CDFF"/>
              </a:buClr>
              <a:buFont typeface="+mj-lt"/>
              <a:buAutoNum type="romanLcPeriod"/>
              <a:defRPr/>
            </a:pPr>
            <a:r>
              <a:rPr lang="en-US" altLang="en-US" sz="2800" dirty="0">
                <a:solidFill>
                  <a:srgbClr val="10315C"/>
                </a:solidFill>
                <a:latin typeface="Poppins" panose="00000500000000000000" pitchFamily="2" charset="0"/>
                <a:cs typeface="Poppins" panose="00000500000000000000" pitchFamily="2" charset="0"/>
              </a:rPr>
              <a:t>Of those customers who insure more than one car, 288 insure a sports car.</a:t>
            </a:r>
          </a:p>
          <a:p>
            <a:pPr>
              <a:defRPr/>
            </a:pPr>
            <a:endParaRPr lang="en-US" altLang="en-US" sz="2800" dirty="0">
              <a:solidFill>
                <a:srgbClr val="10315C"/>
              </a:solidFill>
              <a:latin typeface="Poppins" panose="00000500000000000000" pitchFamily="2" charset="0"/>
              <a:cs typeface="Poppins" panose="00000500000000000000" pitchFamily="2" charset="0"/>
            </a:endParaRPr>
          </a:p>
          <a:p>
            <a:pPr>
              <a:defRPr/>
            </a:pPr>
            <a:r>
              <a:rPr lang="en-US" altLang="en-US" sz="2800" dirty="0">
                <a:solidFill>
                  <a:srgbClr val="10315C"/>
                </a:solidFill>
                <a:latin typeface="Poppins" panose="00000500000000000000" pitchFamily="2" charset="0"/>
                <a:cs typeface="Poppins" panose="00000500000000000000" pitchFamily="2" charset="0"/>
              </a:rPr>
              <a:t>Calculate the probability that a randomly selected customer insures more than one car and none of those cars are a sports car.</a:t>
            </a:r>
          </a:p>
          <a:p>
            <a:pPr marL="1066785" lvl="1" indent="-457200">
              <a:buClr>
                <a:srgbClr val="00CDFF"/>
              </a:buClr>
              <a:buFont typeface="+mj-lt"/>
              <a:buAutoNum type="alphaLcParenR"/>
              <a:defRPr/>
            </a:pPr>
            <a:r>
              <a:rPr lang="en-US" altLang="en-US" sz="2800" dirty="0">
                <a:solidFill>
                  <a:srgbClr val="10315C"/>
                </a:solidFill>
                <a:latin typeface="Poppins" panose="00000500000000000000" pitchFamily="2" charset="0"/>
                <a:cs typeface="Poppins" panose="00000500000000000000" pitchFamily="2" charset="0"/>
              </a:rPr>
              <a:t>0.44</a:t>
            </a:r>
          </a:p>
          <a:p>
            <a:pPr marL="1066785" lvl="1" indent="-457200">
              <a:buClr>
                <a:srgbClr val="00CDFF"/>
              </a:buClr>
              <a:buFont typeface="+mj-lt"/>
              <a:buAutoNum type="alphaLcParenR"/>
              <a:defRPr/>
            </a:pPr>
            <a:r>
              <a:rPr lang="en-US" altLang="en-US" sz="2800" dirty="0">
                <a:solidFill>
                  <a:srgbClr val="10315C"/>
                </a:solidFill>
                <a:latin typeface="Poppins" panose="00000500000000000000" pitchFamily="2" charset="0"/>
                <a:cs typeface="Poppins" panose="00000500000000000000" pitchFamily="2" charset="0"/>
              </a:rPr>
              <a:t>0.60</a:t>
            </a:r>
          </a:p>
          <a:p>
            <a:pPr marL="1066785" lvl="1" indent="-457200">
              <a:buClr>
                <a:srgbClr val="00CDFF"/>
              </a:buClr>
              <a:buFont typeface="+mj-lt"/>
              <a:buAutoNum type="alphaLcParenR"/>
              <a:defRPr/>
            </a:pPr>
            <a:r>
              <a:rPr lang="en-US" altLang="en-US" sz="2800" dirty="0">
                <a:solidFill>
                  <a:srgbClr val="10315C"/>
                </a:solidFill>
                <a:latin typeface="Poppins" panose="00000500000000000000" pitchFamily="2" charset="0"/>
                <a:cs typeface="Poppins" panose="00000500000000000000" pitchFamily="2" charset="0"/>
              </a:rPr>
              <a:t>0.32</a:t>
            </a:r>
          </a:p>
          <a:p>
            <a:pPr marL="1066785" lvl="1" indent="-457200">
              <a:buClr>
                <a:srgbClr val="00CDFF"/>
              </a:buClr>
              <a:buFont typeface="+mj-lt"/>
              <a:buAutoNum type="alphaLcParenR"/>
              <a:defRPr/>
            </a:pPr>
            <a:r>
              <a:rPr lang="en-US" altLang="en-US" sz="2800" dirty="0">
                <a:solidFill>
                  <a:srgbClr val="10315C"/>
                </a:solidFill>
                <a:latin typeface="Poppins" panose="00000500000000000000" pitchFamily="2" charset="0"/>
                <a:cs typeface="Poppins" panose="00000500000000000000" pitchFamily="2" charset="0"/>
              </a:rPr>
              <a:t>0.54</a:t>
            </a:r>
          </a:p>
          <a:p>
            <a:pPr marL="1066785" lvl="1" indent="-457200">
              <a:buClr>
                <a:srgbClr val="00CDFF"/>
              </a:buClr>
              <a:buFont typeface="+mj-lt"/>
              <a:buAutoNum type="alphaLcParenR"/>
              <a:defRPr/>
            </a:pPr>
            <a:r>
              <a:rPr lang="en-US" altLang="en-US" sz="2800" dirty="0">
                <a:solidFill>
                  <a:srgbClr val="10315C"/>
                </a:solidFill>
                <a:latin typeface="Poppins" panose="00000500000000000000" pitchFamily="2" charset="0"/>
                <a:cs typeface="Poppins" panose="00000500000000000000" pitchFamily="2" charset="0"/>
              </a:rPr>
              <a:t>0.92</a:t>
            </a:r>
          </a:p>
          <a:p>
            <a:pPr algn="ctr">
              <a:lnSpc>
                <a:spcPts val="7140"/>
              </a:lnSpc>
            </a:pPr>
            <a:endParaRPr lang="en-US" sz="2400" dirty="0">
              <a:solidFill>
                <a:srgbClr val="10315C"/>
              </a:solidFill>
              <a:latin typeface="Poppins"/>
              <a:ea typeface="Poppins"/>
              <a:cs typeface="Poppins"/>
              <a:sym typeface="Poppins"/>
            </a:endParaRPr>
          </a:p>
        </p:txBody>
      </p:sp>
      <p:sp>
        <p:nvSpPr>
          <p:cNvPr id="11" name="TextBox 8">
            <a:extLst>
              <a:ext uri="{FF2B5EF4-FFF2-40B4-BE49-F238E27FC236}">
                <a16:creationId xmlns:a16="http://schemas.microsoft.com/office/drawing/2014/main" id="{2687C4F6-6AC8-330B-8FFB-0E361BE186CD}"/>
              </a:ext>
            </a:extLst>
          </p:cNvPr>
          <p:cNvSpPr txBox="1"/>
          <p:nvPr/>
        </p:nvSpPr>
        <p:spPr>
          <a:xfrm>
            <a:off x="10333800" y="7596692"/>
            <a:ext cx="5528274" cy="1107996"/>
          </a:xfrm>
          <a:prstGeom prst="rect">
            <a:avLst/>
          </a:prstGeom>
        </p:spPr>
        <p:txBody>
          <a:bodyPr wrap="square" lIns="0" tIns="0" rIns="0" bIns="0" rtlCol="0" anchor="t">
            <a:spAutoFit/>
          </a:bodyPr>
          <a:lstStyle/>
          <a:p>
            <a:pPr marL="342900" indent="-342900" algn="ctr">
              <a:buFont typeface="Arial" panose="020B0604020202020204" pitchFamily="34" charset="0"/>
              <a:buChar char="•"/>
              <a:defRPr/>
            </a:pPr>
            <a:r>
              <a:rPr lang="en-US" sz="2400" dirty="0">
                <a:solidFill>
                  <a:srgbClr val="10315C"/>
                </a:solidFill>
                <a:latin typeface="Poppins"/>
                <a:ea typeface="Poppins"/>
                <a:cs typeface="Poppins"/>
                <a:sym typeface="Poppins"/>
              </a:rPr>
              <a:t>The number of these customers that insure a sports car is 288. 288</a:t>
            </a:r>
            <a:r>
              <a:rPr lang="en-GB" sz="2400" dirty="0">
                <a:solidFill>
                  <a:srgbClr val="10315C"/>
                </a:solidFill>
                <a:latin typeface="Poppins" panose="00000500000000000000" pitchFamily="2" charset="0"/>
                <a:cs typeface="Poppins" panose="00000500000000000000" pitchFamily="2" charset="0"/>
              </a:rPr>
              <a:t> ÷ 1152=0.25</a:t>
            </a:r>
            <a:endParaRPr lang="en-US" sz="2400" dirty="0">
              <a:solidFill>
                <a:srgbClr val="10315C"/>
              </a:solidFill>
              <a:latin typeface="Poppins"/>
              <a:ea typeface="Poppins"/>
              <a:cs typeface="Poppins"/>
              <a:sym typeface="Poppins"/>
            </a:endParaRPr>
          </a:p>
        </p:txBody>
      </p:sp>
      <p:sp>
        <p:nvSpPr>
          <p:cNvPr id="19" name="TextBox 8">
            <a:extLst>
              <a:ext uri="{FF2B5EF4-FFF2-40B4-BE49-F238E27FC236}">
                <a16:creationId xmlns:a16="http://schemas.microsoft.com/office/drawing/2014/main" id="{39610143-9430-EE92-2850-C7D0AED0D707}"/>
              </a:ext>
            </a:extLst>
          </p:cNvPr>
          <p:cNvSpPr txBox="1"/>
          <p:nvPr/>
        </p:nvSpPr>
        <p:spPr>
          <a:xfrm>
            <a:off x="9140210" y="9087605"/>
            <a:ext cx="5528274" cy="369332"/>
          </a:xfrm>
          <a:prstGeom prst="rect">
            <a:avLst/>
          </a:prstGeom>
        </p:spPr>
        <p:txBody>
          <a:bodyPr wrap="square" lIns="0" tIns="0" rIns="0" bIns="0" rtlCol="0" anchor="t">
            <a:spAutoFit/>
          </a:bodyPr>
          <a:lstStyle/>
          <a:p>
            <a:pPr marL="342900" indent="-342900" algn="ctr">
              <a:buFont typeface="Arial" panose="020B0604020202020204" pitchFamily="34" charset="0"/>
              <a:buChar char="•"/>
              <a:defRPr/>
            </a:pPr>
            <a:r>
              <a:rPr lang="en-US" sz="2400" dirty="0">
                <a:solidFill>
                  <a:srgbClr val="10315C"/>
                </a:solidFill>
                <a:latin typeface="Poppins"/>
                <a:ea typeface="Poppins"/>
                <a:cs typeface="Poppins"/>
                <a:sym typeface="Poppins"/>
              </a:rPr>
              <a:t>0.72x0.75=0.54</a:t>
            </a:r>
          </a:p>
        </p:txBody>
      </p:sp>
    </p:spTree>
    <p:extLst>
      <p:ext uri="{BB962C8B-B14F-4D97-AF65-F5344CB8AC3E}">
        <p14:creationId xmlns:p14="http://schemas.microsoft.com/office/powerpoint/2010/main" val="305923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P spid="23" grpId="0"/>
      <p:bldP spid="24" grpId="0"/>
      <p:bldP spid="25" grpId="0"/>
      <p:bldP spid="26" grpId="0"/>
      <p:bldP spid="10" grpId="0" animBg="1"/>
      <p:bldP spid="15" grpId="0"/>
      <p:bldP spid="17" grpId="0"/>
      <p:bldP spid="22" grpId="0"/>
      <p:bldP spid="27" grpId="0"/>
      <p:bldP spid="11" grpId="0"/>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10315C"/>
        </a:solidFill>
        <a:effectLst/>
      </p:bgPr>
    </p:bg>
    <p:spTree>
      <p:nvGrpSpPr>
        <p:cNvPr id="1" name=""/>
        <p:cNvGrpSpPr/>
        <p:nvPr/>
      </p:nvGrpSpPr>
      <p:grpSpPr>
        <a:xfrm>
          <a:off x="0" y="0"/>
          <a:ext cx="0" cy="0"/>
          <a:chOff x="0" y="0"/>
          <a:chExt cx="0" cy="0"/>
        </a:xfrm>
      </p:grpSpPr>
      <p:sp>
        <p:nvSpPr>
          <p:cNvPr id="2" name="Freeform 2"/>
          <p:cNvSpPr/>
          <p:nvPr/>
        </p:nvSpPr>
        <p:spPr>
          <a:xfrm>
            <a:off x="12313458" y="-870868"/>
            <a:ext cx="6327581" cy="11545061"/>
          </a:xfrm>
          <a:custGeom>
            <a:avLst/>
            <a:gdLst/>
            <a:ahLst/>
            <a:cxnLst/>
            <a:rect l="l" t="t" r="r" b="b"/>
            <a:pathLst>
              <a:path w="6327581" h="11545061">
                <a:moveTo>
                  <a:pt x="0" y="0"/>
                </a:moveTo>
                <a:lnTo>
                  <a:pt x="6327582" y="0"/>
                </a:lnTo>
                <a:lnTo>
                  <a:pt x="6327582" y="11545061"/>
                </a:lnTo>
                <a:lnTo>
                  <a:pt x="0" y="11545061"/>
                </a:lnTo>
                <a:lnTo>
                  <a:pt x="0" y="0"/>
                </a:lnTo>
                <a:close/>
              </a:path>
            </a:pathLst>
          </a:custGeom>
          <a:blipFill>
            <a:blip r:embed="rId2"/>
            <a:stretch>
              <a:fillRect/>
            </a:stretch>
          </a:blipFill>
        </p:spPr>
        <p:txBody>
          <a:bodyPr/>
          <a:lstStyle/>
          <a:p>
            <a:endParaRPr lang="en-GB"/>
          </a:p>
        </p:txBody>
      </p:sp>
      <p:sp>
        <p:nvSpPr>
          <p:cNvPr id="3" name="TextBox 3"/>
          <p:cNvSpPr txBox="1"/>
          <p:nvPr/>
        </p:nvSpPr>
        <p:spPr>
          <a:xfrm>
            <a:off x="362302" y="3777713"/>
            <a:ext cx="10587625" cy="2208938"/>
          </a:xfrm>
          <a:prstGeom prst="rect">
            <a:avLst/>
          </a:prstGeom>
        </p:spPr>
        <p:txBody>
          <a:bodyPr lIns="0" tIns="0" rIns="0" bIns="0" rtlCol="0" anchor="t">
            <a:spAutoFit/>
          </a:bodyPr>
          <a:lstStyle/>
          <a:p>
            <a:pPr marL="0" lvl="0" indent="0" algn="l">
              <a:lnSpc>
                <a:spcPts val="9099"/>
              </a:lnSpc>
              <a:spcBef>
                <a:spcPct val="0"/>
              </a:spcBef>
            </a:pPr>
            <a:r>
              <a:rPr lang="en-US" sz="6499" dirty="0">
                <a:solidFill>
                  <a:srgbClr val="00CDFF"/>
                </a:solidFill>
                <a:latin typeface="Barlow"/>
                <a:ea typeface="Barlow"/>
                <a:cs typeface="Barlow"/>
                <a:sym typeface="Barlow"/>
              </a:rPr>
              <a:t>Conditional probability with two categories</a:t>
            </a:r>
          </a:p>
        </p:txBody>
      </p:sp>
      <p:sp>
        <p:nvSpPr>
          <p:cNvPr id="4" name="Freeform 4"/>
          <p:cNvSpPr/>
          <p:nvPr/>
        </p:nvSpPr>
        <p:spPr>
          <a:xfrm>
            <a:off x="584629" y="673444"/>
            <a:ext cx="3463950" cy="1671356"/>
          </a:xfrm>
          <a:custGeom>
            <a:avLst/>
            <a:gdLst/>
            <a:ahLst/>
            <a:cxnLst/>
            <a:rect l="l" t="t" r="r" b="b"/>
            <a:pathLst>
              <a:path w="3463950" h="1671356">
                <a:moveTo>
                  <a:pt x="0" y="0"/>
                </a:moveTo>
                <a:lnTo>
                  <a:pt x="3463951" y="0"/>
                </a:lnTo>
                <a:lnTo>
                  <a:pt x="3463951" y="1671356"/>
                </a:lnTo>
                <a:lnTo>
                  <a:pt x="0" y="1671356"/>
                </a:lnTo>
                <a:lnTo>
                  <a:pt x="0" y="0"/>
                </a:lnTo>
                <a:close/>
              </a:path>
            </a:pathLst>
          </a:custGeom>
          <a:blipFill>
            <a:blip r:embed="rId3"/>
            <a:stretch>
              <a:fillRect/>
            </a:stretch>
          </a:blipFill>
        </p:spPr>
        <p:txBody>
          <a:bodyPr/>
          <a:lstStyle/>
          <a:p>
            <a:endParaRPr lang="en-GB"/>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2225231"/>
            <a:chOff x="0" y="0"/>
            <a:chExt cx="4994711" cy="586069"/>
          </a:xfrm>
        </p:grpSpPr>
        <p:sp>
          <p:nvSpPr>
            <p:cNvPr id="3" name="Freeform 3"/>
            <p:cNvSpPr/>
            <p:nvPr/>
          </p:nvSpPr>
          <p:spPr>
            <a:xfrm>
              <a:off x="0" y="0"/>
              <a:ext cx="4994711" cy="586069"/>
            </a:xfrm>
            <a:custGeom>
              <a:avLst/>
              <a:gdLst/>
              <a:ahLst/>
              <a:cxnLst/>
              <a:rect l="l" t="t" r="r" b="b"/>
              <a:pathLst>
                <a:path w="4994711" h="586069">
                  <a:moveTo>
                    <a:pt x="0" y="0"/>
                  </a:moveTo>
                  <a:lnTo>
                    <a:pt x="4994711" y="0"/>
                  </a:lnTo>
                  <a:lnTo>
                    <a:pt x="4994711" y="586069"/>
                  </a:lnTo>
                  <a:lnTo>
                    <a:pt x="0" y="586069"/>
                  </a:lnTo>
                  <a:close/>
                </a:path>
              </a:pathLst>
            </a:custGeom>
            <a:solidFill>
              <a:srgbClr val="F27349"/>
            </a:solidFill>
          </p:spPr>
          <p:txBody>
            <a:bodyPr/>
            <a:lstStyle/>
            <a:p>
              <a:endParaRPr lang="en-GB" dirty="0"/>
            </a:p>
          </p:txBody>
        </p:sp>
        <p:sp>
          <p:nvSpPr>
            <p:cNvPr id="4" name="TextBox 4"/>
            <p:cNvSpPr txBox="1"/>
            <p:nvPr/>
          </p:nvSpPr>
          <p:spPr>
            <a:xfrm>
              <a:off x="0" y="-38100"/>
              <a:ext cx="4994711" cy="624169"/>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0" y="1995176"/>
            <a:ext cx="18536649" cy="276467"/>
            <a:chOff x="0" y="0"/>
            <a:chExt cx="5311101" cy="60591"/>
          </a:xfrm>
        </p:grpSpPr>
        <p:sp>
          <p:nvSpPr>
            <p:cNvPr id="6" name="Freeform 6"/>
            <p:cNvSpPr/>
            <p:nvPr/>
          </p:nvSpPr>
          <p:spPr>
            <a:xfrm>
              <a:off x="0" y="0"/>
              <a:ext cx="5311101" cy="60591"/>
            </a:xfrm>
            <a:custGeom>
              <a:avLst/>
              <a:gdLst/>
              <a:ahLst/>
              <a:cxnLst/>
              <a:rect l="l" t="t" r="r" b="b"/>
              <a:pathLst>
                <a:path w="5311101" h="60591">
                  <a:moveTo>
                    <a:pt x="0" y="0"/>
                  </a:moveTo>
                  <a:lnTo>
                    <a:pt x="5311101" y="0"/>
                  </a:lnTo>
                  <a:lnTo>
                    <a:pt x="5311101" y="60591"/>
                  </a:lnTo>
                  <a:lnTo>
                    <a:pt x="0" y="60591"/>
                  </a:lnTo>
                  <a:close/>
                </a:path>
              </a:pathLst>
            </a:custGeom>
            <a:solidFill>
              <a:srgbClr val="10315C"/>
            </a:solidFill>
          </p:spPr>
          <p:txBody>
            <a:bodyPr/>
            <a:lstStyle/>
            <a:p>
              <a:endParaRPr lang="en-GB"/>
            </a:p>
          </p:txBody>
        </p:sp>
        <p:sp>
          <p:nvSpPr>
            <p:cNvPr id="7" name="TextBox 7"/>
            <p:cNvSpPr txBox="1"/>
            <p:nvPr/>
          </p:nvSpPr>
          <p:spPr>
            <a:xfrm>
              <a:off x="0" y="-38100"/>
              <a:ext cx="5311101" cy="98691"/>
            </a:xfrm>
            <a:prstGeom prst="rect">
              <a:avLst/>
            </a:prstGeom>
          </p:spPr>
          <p:txBody>
            <a:bodyPr lIns="50800" tIns="50800" rIns="50800" bIns="50800" rtlCol="0" anchor="ctr"/>
            <a:lstStyle/>
            <a:p>
              <a:pPr algn="ctr">
                <a:lnSpc>
                  <a:spcPts val="2659"/>
                </a:lnSpc>
              </a:pPr>
              <a:endParaRPr/>
            </a:p>
          </p:txBody>
        </p:sp>
      </p:grpSp>
      <p:pic>
        <p:nvPicPr>
          <p:cNvPr id="11" name="Picture 10" descr="Blue text on a black background&#10;&#10;Description automatically generated">
            <a:extLst>
              <a:ext uri="{FF2B5EF4-FFF2-40B4-BE49-F238E27FC236}">
                <a16:creationId xmlns:a16="http://schemas.microsoft.com/office/drawing/2014/main" id="{EBC570D3-A065-6D18-C3F4-4753DD3625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48958" y="9126199"/>
            <a:ext cx="2084247" cy="1004607"/>
          </a:xfrm>
          <a:prstGeom prst="rect">
            <a:avLst/>
          </a:prstGeom>
        </p:spPr>
      </p:pic>
      <p:sp>
        <p:nvSpPr>
          <p:cNvPr id="13" name="TextBox 12">
            <a:extLst>
              <a:ext uri="{FF2B5EF4-FFF2-40B4-BE49-F238E27FC236}">
                <a16:creationId xmlns:a16="http://schemas.microsoft.com/office/drawing/2014/main" id="{758B241C-B45E-4D60-9B26-C7E061545928}"/>
              </a:ext>
            </a:extLst>
          </p:cNvPr>
          <p:cNvSpPr txBox="1"/>
          <p:nvPr/>
        </p:nvSpPr>
        <p:spPr>
          <a:xfrm>
            <a:off x="-3342993" y="9236972"/>
            <a:ext cx="10079830" cy="893834"/>
          </a:xfrm>
          <a:prstGeom prst="rect">
            <a:avLst/>
          </a:prstGeom>
          <a:noFill/>
        </p:spPr>
        <p:txBody>
          <a:bodyPr wrap="square">
            <a:spAutoFit/>
          </a:bodyPr>
          <a:lstStyle/>
          <a:p>
            <a:pPr marL="0" lvl="0" indent="0" algn="ctr">
              <a:lnSpc>
                <a:spcPts val="6999"/>
              </a:lnSpc>
              <a:spcBef>
                <a:spcPct val="0"/>
              </a:spcBef>
            </a:pPr>
            <a:r>
              <a:rPr lang="en-US" sz="5000" dirty="0">
                <a:solidFill>
                  <a:srgbClr val="00CDFF"/>
                </a:solidFill>
                <a:latin typeface="Barlow"/>
                <a:ea typeface="Barlow"/>
                <a:cs typeface="Barlow"/>
                <a:sym typeface="Barlow"/>
              </a:rPr>
              <a:t>5 Minutes</a:t>
            </a:r>
          </a:p>
        </p:txBody>
      </p:sp>
      <p:sp>
        <p:nvSpPr>
          <p:cNvPr id="14" name="TextBox 10">
            <a:extLst>
              <a:ext uri="{FF2B5EF4-FFF2-40B4-BE49-F238E27FC236}">
                <a16:creationId xmlns:a16="http://schemas.microsoft.com/office/drawing/2014/main" id="{445271E1-7F01-2367-EA42-F101F5569D32}"/>
              </a:ext>
            </a:extLst>
          </p:cNvPr>
          <p:cNvSpPr txBox="1"/>
          <p:nvPr/>
        </p:nvSpPr>
        <p:spPr>
          <a:xfrm>
            <a:off x="304800" y="485553"/>
            <a:ext cx="17526000" cy="1042593"/>
          </a:xfrm>
          <a:prstGeom prst="rect">
            <a:avLst/>
          </a:prstGeom>
        </p:spPr>
        <p:txBody>
          <a:bodyPr wrap="square" lIns="0" tIns="0" rIns="0" bIns="0" rtlCol="0" anchor="t">
            <a:spAutoFit/>
          </a:bodyPr>
          <a:lstStyle/>
          <a:p>
            <a:pPr marL="0" lvl="0" indent="0" algn="l">
              <a:lnSpc>
                <a:spcPts val="9379"/>
              </a:lnSpc>
              <a:spcBef>
                <a:spcPct val="0"/>
              </a:spcBef>
            </a:pPr>
            <a:r>
              <a:rPr lang="en-US" sz="5400" dirty="0">
                <a:solidFill>
                  <a:srgbClr val="FFFFFF"/>
                </a:solidFill>
                <a:latin typeface="Barlow"/>
                <a:ea typeface="Barlow"/>
                <a:cs typeface="Barlow"/>
                <a:sym typeface="Barlow"/>
              </a:rPr>
              <a:t>Activity: Think – Pair – Share which method you would use.</a:t>
            </a:r>
          </a:p>
        </p:txBody>
      </p:sp>
      <p:sp>
        <p:nvSpPr>
          <p:cNvPr id="8" name="TextBox 2">
            <a:extLst>
              <a:ext uri="{FF2B5EF4-FFF2-40B4-BE49-F238E27FC236}">
                <a16:creationId xmlns:a16="http://schemas.microsoft.com/office/drawing/2014/main" id="{63F5C1DA-3210-D1C5-0AF1-1AE575215DFB}"/>
              </a:ext>
            </a:extLst>
          </p:cNvPr>
          <p:cNvSpPr txBox="1">
            <a:spLocks noChangeArrowheads="1"/>
          </p:cNvSpPr>
          <p:nvPr/>
        </p:nvSpPr>
        <p:spPr bwMode="auto">
          <a:xfrm>
            <a:off x="836693" y="2458703"/>
            <a:ext cx="15192278" cy="7355860"/>
          </a:xfrm>
          <a:prstGeom prst="rect">
            <a:avLst/>
          </a:prstGeom>
          <a:noFill/>
          <a:ln>
            <a:noFill/>
          </a:ln>
        </p:spPr>
        <p:txBody>
          <a:bodyPr wrap="square">
            <a:spAutoFit/>
          </a:bodyPr>
          <a:lstStyle>
            <a:defPPr>
              <a:defRPr lang="en-US"/>
            </a:defPPr>
            <a:lvl1pPr algn="l" defTabSz="609585" rtl="0" eaLnBrk="0" fontAlgn="base" hangingPunct="0">
              <a:spcBef>
                <a:spcPct val="0"/>
              </a:spcBef>
              <a:spcAft>
                <a:spcPct val="0"/>
              </a:spcAft>
              <a:defRPr sz="3200" kern="1200">
                <a:solidFill>
                  <a:schemeClr val="tx1"/>
                </a:solidFill>
                <a:latin typeface="Calibri" panose="020F0502020204030204" pitchFamily="34" charset="0"/>
                <a:ea typeface="ヒラギノ角ゴ Pro W3" charset="-128"/>
                <a:cs typeface="+mn-cs"/>
              </a:defRPr>
            </a:lvl1pPr>
            <a:lvl2pPr marL="609585" algn="l" defTabSz="609585" rtl="0" eaLnBrk="0" fontAlgn="base" hangingPunct="0">
              <a:spcBef>
                <a:spcPct val="0"/>
              </a:spcBef>
              <a:spcAft>
                <a:spcPct val="0"/>
              </a:spcAft>
              <a:defRPr sz="3200" kern="1200">
                <a:solidFill>
                  <a:schemeClr val="tx1"/>
                </a:solidFill>
                <a:latin typeface="Calibri" panose="020F0502020204030204" pitchFamily="34" charset="0"/>
                <a:ea typeface="ヒラギノ角ゴ Pro W3" charset="-128"/>
                <a:cs typeface="+mn-cs"/>
              </a:defRPr>
            </a:lvl2pPr>
            <a:lvl3pPr marL="1219170" algn="l" defTabSz="609585" rtl="0" eaLnBrk="0" fontAlgn="base" hangingPunct="0">
              <a:spcBef>
                <a:spcPct val="0"/>
              </a:spcBef>
              <a:spcAft>
                <a:spcPct val="0"/>
              </a:spcAft>
              <a:defRPr sz="3200" kern="1200">
                <a:solidFill>
                  <a:schemeClr val="tx1"/>
                </a:solidFill>
                <a:latin typeface="Calibri" panose="020F0502020204030204" pitchFamily="34" charset="0"/>
                <a:ea typeface="ヒラギノ角ゴ Pro W3" charset="-128"/>
                <a:cs typeface="+mn-cs"/>
              </a:defRPr>
            </a:lvl3pPr>
            <a:lvl4pPr marL="1828754" algn="l" defTabSz="609585" rtl="0" eaLnBrk="0" fontAlgn="base" hangingPunct="0">
              <a:spcBef>
                <a:spcPct val="0"/>
              </a:spcBef>
              <a:spcAft>
                <a:spcPct val="0"/>
              </a:spcAft>
              <a:defRPr sz="3200" kern="1200">
                <a:solidFill>
                  <a:schemeClr val="tx1"/>
                </a:solidFill>
                <a:latin typeface="Calibri" panose="020F0502020204030204" pitchFamily="34" charset="0"/>
                <a:ea typeface="ヒラギノ角ゴ Pro W3" charset="-128"/>
                <a:cs typeface="+mn-cs"/>
              </a:defRPr>
            </a:lvl4pPr>
            <a:lvl5pPr marL="2438339" algn="l" defTabSz="609585" rtl="0" eaLnBrk="0" fontAlgn="base" hangingPunct="0">
              <a:spcBef>
                <a:spcPct val="0"/>
              </a:spcBef>
              <a:spcAft>
                <a:spcPct val="0"/>
              </a:spcAft>
              <a:defRPr sz="3200" kern="1200">
                <a:solidFill>
                  <a:schemeClr val="tx1"/>
                </a:solidFill>
                <a:latin typeface="Calibri" panose="020F0502020204030204" pitchFamily="34" charset="0"/>
                <a:ea typeface="ヒラギノ角ゴ Pro W3" charset="-128"/>
                <a:cs typeface="+mn-cs"/>
              </a:defRPr>
            </a:lvl5pPr>
            <a:lvl6pPr marL="3047924" algn="l" defTabSz="1219170" rtl="0" eaLnBrk="1" latinLnBrk="0" hangingPunct="1">
              <a:defRPr sz="3200" kern="1200">
                <a:solidFill>
                  <a:schemeClr val="tx1"/>
                </a:solidFill>
                <a:latin typeface="Calibri" panose="020F0502020204030204" pitchFamily="34" charset="0"/>
                <a:ea typeface="ヒラギノ角ゴ Pro W3" charset="-128"/>
                <a:cs typeface="+mn-cs"/>
              </a:defRPr>
            </a:lvl6pPr>
            <a:lvl7pPr marL="3657509" algn="l" defTabSz="1219170" rtl="0" eaLnBrk="1" latinLnBrk="0" hangingPunct="1">
              <a:defRPr sz="3200" kern="1200">
                <a:solidFill>
                  <a:schemeClr val="tx1"/>
                </a:solidFill>
                <a:latin typeface="Calibri" panose="020F0502020204030204" pitchFamily="34" charset="0"/>
                <a:ea typeface="ヒラギノ角ゴ Pro W3" charset="-128"/>
                <a:cs typeface="+mn-cs"/>
              </a:defRPr>
            </a:lvl7pPr>
            <a:lvl8pPr marL="4267093" algn="l" defTabSz="1219170" rtl="0" eaLnBrk="1" latinLnBrk="0" hangingPunct="1">
              <a:defRPr sz="3200" kern="1200">
                <a:solidFill>
                  <a:schemeClr val="tx1"/>
                </a:solidFill>
                <a:latin typeface="Calibri" panose="020F0502020204030204" pitchFamily="34" charset="0"/>
                <a:ea typeface="ヒラギノ角ゴ Pro W3" charset="-128"/>
                <a:cs typeface="+mn-cs"/>
              </a:defRPr>
            </a:lvl8pPr>
            <a:lvl9pPr marL="4876678" algn="l" defTabSz="1219170" rtl="0" eaLnBrk="1" latinLnBrk="0" hangingPunct="1">
              <a:defRPr sz="3200" kern="1200">
                <a:solidFill>
                  <a:schemeClr val="tx1"/>
                </a:solidFill>
                <a:latin typeface="Calibri" panose="020F0502020204030204" pitchFamily="34" charset="0"/>
                <a:ea typeface="ヒラギノ角ゴ Pro W3" charset="-128"/>
                <a:cs typeface="+mn-cs"/>
              </a:defRPr>
            </a:lvl9pPr>
          </a:lstStyle>
          <a:p>
            <a:pPr marL="0" indent="0">
              <a:defRPr/>
            </a:pPr>
            <a:r>
              <a:rPr lang="en-US" altLang="en-US" dirty="0">
                <a:solidFill>
                  <a:srgbClr val="10315C"/>
                </a:solidFill>
                <a:latin typeface="Poppins" panose="00000500000000000000" pitchFamily="2" charset="0"/>
                <a:cs typeface="Poppins" panose="00000500000000000000" pitchFamily="2" charset="0"/>
              </a:rPr>
              <a:t>An actuary compiles the following information about a portfolio of 2500 life insurance policies:</a:t>
            </a:r>
          </a:p>
          <a:p>
            <a:pPr marL="514350" indent="-514350">
              <a:buClr>
                <a:srgbClr val="00CDFF"/>
              </a:buClr>
              <a:buFont typeface="+mj-lt"/>
              <a:buAutoNum type="romanLcPeriod"/>
              <a:defRPr/>
            </a:pPr>
            <a:r>
              <a:rPr lang="en-US" altLang="en-US" dirty="0">
                <a:solidFill>
                  <a:srgbClr val="10315C"/>
                </a:solidFill>
                <a:latin typeface="Poppins" panose="00000500000000000000" pitchFamily="2" charset="0"/>
                <a:cs typeface="Poppins" panose="00000500000000000000" pitchFamily="2" charset="0"/>
              </a:rPr>
              <a:t>There are 150 more policies on males than there are on females.</a:t>
            </a:r>
          </a:p>
          <a:p>
            <a:pPr marL="514350" indent="-514350">
              <a:buClr>
                <a:srgbClr val="00CDFF"/>
              </a:buClr>
              <a:buSzPct val="100000"/>
              <a:buFont typeface="+mj-lt"/>
              <a:buAutoNum type="romanLcPeriod"/>
              <a:defRPr/>
            </a:pPr>
            <a:r>
              <a:rPr lang="en-US" altLang="en-US" dirty="0">
                <a:solidFill>
                  <a:srgbClr val="10315C"/>
                </a:solidFill>
                <a:latin typeface="Poppins" panose="00000500000000000000" pitchFamily="2" charset="0"/>
                <a:cs typeface="Poppins" panose="00000500000000000000" pitchFamily="2" charset="0"/>
              </a:rPr>
              <a:t>There are 100 more policies on female nonsmokers than there are on male nonsmokers.</a:t>
            </a:r>
          </a:p>
          <a:p>
            <a:pPr marL="514350" indent="-514350">
              <a:buClr>
                <a:srgbClr val="00CDFF"/>
              </a:buClr>
              <a:buFont typeface="+mj-lt"/>
              <a:buAutoNum type="romanLcPeriod"/>
              <a:defRPr/>
            </a:pPr>
            <a:r>
              <a:rPr lang="en-US" altLang="en-US" dirty="0">
                <a:solidFill>
                  <a:srgbClr val="10315C"/>
                </a:solidFill>
                <a:latin typeface="Poppins" panose="00000500000000000000" pitchFamily="2" charset="0"/>
                <a:cs typeface="Poppins" panose="00000500000000000000" pitchFamily="2" charset="0"/>
              </a:rPr>
              <a:t>There are 350 policies on smokers.</a:t>
            </a:r>
          </a:p>
          <a:p>
            <a:pPr marL="0" indent="0">
              <a:defRPr/>
            </a:pPr>
            <a:endParaRPr lang="en-US" altLang="en-US" dirty="0">
              <a:solidFill>
                <a:srgbClr val="10315C"/>
              </a:solidFill>
              <a:latin typeface="Poppins" panose="00000500000000000000" pitchFamily="2" charset="0"/>
              <a:cs typeface="Poppins" panose="00000500000000000000" pitchFamily="2" charset="0"/>
            </a:endParaRPr>
          </a:p>
          <a:p>
            <a:pPr marL="0" indent="0">
              <a:defRPr/>
            </a:pPr>
            <a:r>
              <a:rPr lang="en-US" altLang="en-US" dirty="0">
                <a:solidFill>
                  <a:srgbClr val="10315C"/>
                </a:solidFill>
                <a:latin typeface="Poppins" panose="00000500000000000000" pitchFamily="2" charset="0"/>
                <a:cs typeface="Poppins" panose="00000500000000000000" pitchFamily="2" charset="0"/>
              </a:rPr>
              <a:t>Calculate the probability of randomly selecting a policy on a female smoker within this portfolio.</a:t>
            </a:r>
          </a:p>
          <a:p>
            <a:pPr marL="457200" indent="-457200">
              <a:buClr>
                <a:srgbClr val="00CDFF"/>
              </a:buClr>
              <a:buFont typeface="+mj-lt"/>
              <a:buAutoNum type="alphaLcParenR"/>
              <a:defRPr/>
            </a:pPr>
            <a:r>
              <a:rPr lang="en-US" altLang="en-US" dirty="0">
                <a:solidFill>
                  <a:srgbClr val="10315C"/>
                </a:solidFill>
                <a:latin typeface="Poppins" panose="00000500000000000000" pitchFamily="2" charset="0"/>
                <a:cs typeface="Poppins" panose="00000500000000000000" pitchFamily="2" charset="0"/>
              </a:rPr>
              <a:t>0.2</a:t>
            </a:r>
          </a:p>
          <a:p>
            <a:pPr marL="457200" indent="-457200">
              <a:buClr>
                <a:srgbClr val="00CDFF"/>
              </a:buClr>
              <a:buFont typeface="+mj-lt"/>
              <a:buAutoNum type="alphaLcParenR"/>
              <a:defRPr/>
            </a:pPr>
            <a:r>
              <a:rPr lang="en-US" altLang="en-US" dirty="0">
                <a:solidFill>
                  <a:srgbClr val="10315C"/>
                </a:solidFill>
                <a:latin typeface="Poppins" panose="00000500000000000000" pitchFamily="2" charset="0"/>
                <a:cs typeface="Poppins" panose="00000500000000000000" pitchFamily="2" charset="0"/>
              </a:rPr>
              <a:t>0.5</a:t>
            </a:r>
          </a:p>
          <a:p>
            <a:pPr marL="457200" indent="-457200">
              <a:buClr>
                <a:srgbClr val="00CDFF"/>
              </a:buClr>
              <a:buFont typeface="+mj-lt"/>
              <a:buAutoNum type="alphaLcParenR"/>
              <a:defRPr/>
            </a:pPr>
            <a:r>
              <a:rPr lang="en-US" altLang="en-US" dirty="0">
                <a:solidFill>
                  <a:srgbClr val="10315C"/>
                </a:solidFill>
                <a:latin typeface="Poppins" panose="00000500000000000000" pitchFamily="2" charset="0"/>
                <a:cs typeface="Poppins" panose="00000500000000000000" pitchFamily="2" charset="0"/>
              </a:rPr>
              <a:t>0.32</a:t>
            </a:r>
          </a:p>
          <a:p>
            <a:pPr marL="457200" indent="-457200">
              <a:buClr>
                <a:srgbClr val="00CDFF"/>
              </a:buClr>
              <a:buFont typeface="+mj-lt"/>
              <a:buAutoNum type="alphaLcParenR"/>
              <a:defRPr/>
            </a:pPr>
            <a:r>
              <a:rPr lang="en-US" altLang="en-US" dirty="0">
                <a:solidFill>
                  <a:srgbClr val="10315C"/>
                </a:solidFill>
                <a:latin typeface="Poppins" panose="00000500000000000000" pitchFamily="2" charset="0"/>
                <a:cs typeface="Poppins" panose="00000500000000000000" pitchFamily="2" charset="0"/>
              </a:rPr>
              <a:t>0.09</a:t>
            </a:r>
          </a:p>
          <a:p>
            <a:pPr marL="457200" indent="-457200">
              <a:buClr>
                <a:srgbClr val="00CDFF"/>
              </a:buClr>
              <a:buFont typeface="+mj-lt"/>
              <a:buAutoNum type="alphaLcParenR"/>
              <a:defRPr/>
            </a:pPr>
            <a:r>
              <a:rPr lang="en-US" altLang="en-US" dirty="0">
                <a:solidFill>
                  <a:srgbClr val="10315C"/>
                </a:solidFill>
                <a:latin typeface="Poppins" panose="00000500000000000000" pitchFamily="2" charset="0"/>
                <a:cs typeface="Poppins" panose="00000500000000000000" pitchFamily="2" charset="0"/>
              </a:rPr>
              <a:t>0.02</a:t>
            </a:r>
          </a:p>
          <a:p>
            <a:pPr marL="0" indent="0">
              <a:defRPr/>
            </a:pPr>
            <a:endParaRPr lang="en-US" altLang="en-US" sz="2800" dirty="0">
              <a:latin typeface="Manrope" pitchFamily="2" charset="0"/>
              <a:cs typeface="Arial" panose="020B0604020202020204" pitchFamily="34" charset="0"/>
            </a:endParaRPr>
          </a:p>
        </p:txBody>
      </p:sp>
    </p:spTree>
    <p:extLst>
      <p:ext uri="{BB962C8B-B14F-4D97-AF65-F5344CB8AC3E}">
        <p14:creationId xmlns:p14="http://schemas.microsoft.com/office/powerpoint/2010/main" val="15805728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2225231"/>
            <a:chOff x="0" y="0"/>
            <a:chExt cx="4994711" cy="586069"/>
          </a:xfrm>
        </p:grpSpPr>
        <p:sp>
          <p:nvSpPr>
            <p:cNvPr id="3" name="Freeform 3"/>
            <p:cNvSpPr/>
            <p:nvPr/>
          </p:nvSpPr>
          <p:spPr>
            <a:xfrm>
              <a:off x="0" y="0"/>
              <a:ext cx="4994711" cy="586069"/>
            </a:xfrm>
            <a:custGeom>
              <a:avLst/>
              <a:gdLst/>
              <a:ahLst/>
              <a:cxnLst/>
              <a:rect l="l" t="t" r="r" b="b"/>
              <a:pathLst>
                <a:path w="4994711" h="586069">
                  <a:moveTo>
                    <a:pt x="0" y="0"/>
                  </a:moveTo>
                  <a:lnTo>
                    <a:pt x="4994711" y="0"/>
                  </a:lnTo>
                  <a:lnTo>
                    <a:pt x="4994711" y="586069"/>
                  </a:lnTo>
                  <a:lnTo>
                    <a:pt x="0" y="586069"/>
                  </a:lnTo>
                  <a:close/>
                </a:path>
              </a:pathLst>
            </a:custGeom>
            <a:solidFill>
              <a:srgbClr val="F27349"/>
            </a:solidFill>
          </p:spPr>
          <p:txBody>
            <a:bodyPr/>
            <a:lstStyle/>
            <a:p>
              <a:endParaRPr lang="en-GB" dirty="0"/>
            </a:p>
          </p:txBody>
        </p:sp>
        <p:sp>
          <p:nvSpPr>
            <p:cNvPr id="4" name="TextBox 4"/>
            <p:cNvSpPr txBox="1"/>
            <p:nvPr/>
          </p:nvSpPr>
          <p:spPr>
            <a:xfrm>
              <a:off x="0" y="-38100"/>
              <a:ext cx="4994711" cy="624169"/>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0" y="1995176"/>
            <a:ext cx="18536649" cy="276467"/>
            <a:chOff x="0" y="0"/>
            <a:chExt cx="5311101" cy="60591"/>
          </a:xfrm>
        </p:grpSpPr>
        <p:sp>
          <p:nvSpPr>
            <p:cNvPr id="6" name="Freeform 6"/>
            <p:cNvSpPr/>
            <p:nvPr/>
          </p:nvSpPr>
          <p:spPr>
            <a:xfrm>
              <a:off x="0" y="0"/>
              <a:ext cx="5311101" cy="60591"/>
            </a:xfrm>
            <a:custGeom>
              <a:avLst/>
              <a:gdLst/>
              <a:ahLst/>
              <a:cxnLst/>
              <a:rect l="l" t="t" r="r" b="b"/>
              <a:pathLst>
                <a:path w="5311101" h="60591">
                  <a:moveTo>
                    <a:pt x="0" y="0"/>
                  </a:moveTo>
                  <a:lnTo>
                    <a:pt x="5311101" y="0"/>
                  </a:lnTo>
                  <a:lnTo>
                    <a:pt x="5311101" y="60591"/>
                  </a:lnTo>
                  <a:lnTo>
                    <a:pt x="0" y="60591"/>
                  </a:lnTo>
                  <a:close/>
                </a:path>
              </a:pathLst>
            </a:custGeom>
            <a:solidFill>
              <a:srgbClr val="10315C"/>
            </a:solidFill>
          </p:spPr>
          <p:txBody>
            <a:bodyPr/>
            <a:lstStyle/>
            <a:p>
              <a:endParaRPr lang="en-GB"/>
            </a:p>
          </p:txBody>
        </p:sp>
        <p:sp>
          <p:nvSpPr>
            <p:cNvPr id="7" name="TextBox 7"/>
            <p:cNvSpPr txBox="1"/>
            <p:nvPr/>
          </p:nvSpPr>
          <p:spPr>
            <a:xfrm>
              <a:off x="0" y="-38100"/>
              <a:ext cx="5311101" cy="98691"/>
            </a:xfrm>
            <a:prstGeom prst="rect">
              <a:avLst/>
            </a:prstGeom>
          </p:spPr>
          <p:txBody>
            <a:bodyPr lIns="50800" tIns="50800" rIns="50800" bIns="50800" rtlCol="0" anchor="ctr"/>
            <a:lstStyle/>
            <a:p>
              <a:pPr algn="ctr">
                <a:lnSpc>
                  <a:spcPts val="2659"/>
                </a:lnSpc>
              </a:pPr>
              <a:endParaRPr/>
            </a:p>
          </p:txBody>
        </p:sp>
      </p:grpSp>
      <p:pic>
        <p:nvPicPr>
          <p:cNvPr id="11" name="Picture 10" descr="Blue text on a black background&#10;&#10;Description automatically generated">
            <a:extLst>
              <a:ext uri="{FF2B5EF4-FFF2-40B4-BE49-F238E27FC236}">
                <a16:creationId xmlns:a16="http://schemas.microsoft.com/office/drawing/2014/main" id="{EBC570D3-A065-6D18-C3F4-4753DD3625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48958" y="9126199"/>
            <a:ext cx="2084247" cy="1004607"/>
          </a:xfrm>
          <a:prstGeom prst="rect">
            <a:avLst/>
          </a:prstGeom>
        </p:spPr>
      </p:pic>
      <p:sp>
        <p:nvSpPr>
          <p:cNvPr id="14" name="TextBox 10">
            <a:extLst>
              <a:ext uri="{FF2B5EF4-FFF2-40B4-BE49-F238E27FC236}">
                <a16:creationId xmlns:a16="http://schemas.microsoft.com/office/drawing/2014/main" id="{445271E1-7F01-2367-EA42-F101F5569D32}"/>
              </a:ext>
            </a:extLst>
          </p:cNvPr>
          <p:cNvSpPr txBox="1"/>
          <p:nvPr/>
        </p:nvSpPr>
        <p:spPr>
          <a:xfrm>
            <a:off x="304800" y="485553"/>
            <a:ext cx="17526000" cy="1042593"/>
          </a:xfrm>
          <a:prstGeom prst="rect">
            <a:avLst/>
          </a:prstGeom>
        </p:spPr>
        <p:txBody>
          <a:bodyPr wrap="square" lIns="0" tIns="0" rIns="0" bIns="0" rtlCol="0" anchor="t">
            <a:spAutoFit/>
          </a:bodyPr>
          <a:lstStyle/>
          <a:p>
            <a:pPr marL="0" lvl="0" indent="0" algn="l">
              <a:lnSpc>
                <a:spcPts val="9379"/>
              </a:lnSpc>
              <a:spcBef>
                <a:spcPct val="0"/>
              </a:spcBef>
            </a:pPr>
            <a:r>
              <a:rPr lang="en-US" sz="5400" dirty="0">
                <a:solidFill>
                  <a:srgbClr val="FFFFFF"/>
                </a:solidFill>
                <a:latin typeface="Barlow"/>
                <a:ea typeface="Barlow"/>
                <a:cs typeface="Barlow"/>
                <a:sym typeface="Barlow"/>
              </a:rPr>
              <a:t>Probability: Two-way Table</a:t>
            </a:r>
          </a:p>
        </p:txBody>
      </p:sp>
      <p:graphicFrame>
        <p:nvGraphicFramePr>
          <p:cNvPr id="9" name="Table 8">
            <a:extLst>
              <a:ext uri="{FF2B5EF4-FFF2-40B4-BE49-F238E27FC236}">
                <a16:creationId xmlns:a16="http://schemas.microsoft.com/office/drawing/2014/main" id="{7FE9105E-0E34-67D1-70CA-8A32813CBF51}"/>
              </a:ext>
            </a:extLst>
          </p:cNvPr>
          <p:cNvGraphicFramePr>
            <a:graphicFrameLocks noGrp="1"/>
          </p:cNvGraphicFramePr>
          <p:nvPr>
            <p:extLst>
              <p:ext uri="{D42A27DB-BD31-4B8C-83A1-F6EECF244321}">
                <p14:modId xmlns:p14="http://schemas.microsoft.com/office/powerpoint/2010/main" val="883184145"/>
              </p:ext>
            </p:extLst>
          </p:nvPr>
        </p:nvGraphicFramePr>
        <p:xfrm>
          <a:off x="3048000" y="2759444"/>
          <a:ext cx="11208872" cy="4391960"/>
        </p:xfrm>
        <a:graphic>
          <a:graphicData uri="http://schemas.openxmlformats.org/drawingml/2006/table">
            <a:tbl>
              <a:tblPr firstRow="1" firstCol="1" bandRow="1">
                <a:tableStyleId>{5C22544A-7EE6-4342-B048-85BDC9FD1C3A}</a:tableStyleId>
              </a:tblPr>
              <a:tblGrid>
                <a:gridCol w="2460929">
                  <a:extLst>
                    <a:ext uri="{9D8B030D-6E8A-4147-A177-3AD203B41FA5}">
                      <a16:colId xmlns:a16="http://schemas.microsoft.com/office/drawing/2014/main" val="315378328"/>
                    </a:ext>
                  </a:extLst>
                </a:gridCol>
                <a:gridCol w="2876613">
                  <a:extLst>
                    <a:ext uri="{9D8B030D-6E8A-4147-A177-3AD203B41FA5}">
                      <a16:colId xmlns:a16="http://schemas.microsoft.com/office/drawing/2014/main" val="3481637629"/>
                    </a:ext>
                  </a:extLst>
                </a:gridCol>
                <a:gridCol w="2935665">
                  <a:extLst>
                    <a:ext uri="{9D8B030D-6E8A-4147-A177-3AD203B41FA5}">
                      <a16:colId xmlns:a16="http://schemas.microsoft.com/office/drawing/2014/main" val="4077474737"/>
                    </a:ext>
                  </a:extLst>
                </a:gridCol>
                <a:gridCol w="2935665">
                  <a:extLst>
                    <a:ext uri="{9D8B030D-6E8A-4147-A177-3AD203B41FA5}">
                      <a16:colId xmlns:a16="http://schemas.microsoft.com/office/drawing/2014/main" val="1814771020"/>
                    </a:ext>
                  </a:extLst>
                </a:gridCol>
              </a:tblGrid>
              <a:tr h="1097990">
                <a:tc>
                  <a:txBody>
                    <a:bodyPr/>
                    <a:lstStyle/>
                    <a:p>
                      <a:pPr algn="ctr"/>
                      <a:endParaRPr lang="en-GB" sz="2400" dirty="0">
                        <a:ln>
                          <a:solidFill>
                            <a:srgbClr val="10315C"/>
                          </a:solidFill>
                        </a:ln>
                        <a:solidFill>
                          <a:srgbClr val="10315C"/>
                        </a:solidFill>
                        <a:latin typeface="Manrope" pitchFamily="2" charset="0"/>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0" dirty="0">
                          <a:ln>
                            <a:solidFill>
                              <a:srgbClr val="10315C"/>
                            </a:solidFill>
                          </a:ln>
                          <a:solidFill>
                            <a:srgbClr val="10315C"/>
                          </a:solidFill>
                          <a:latin typeface="Manrope SemiBold" pitchFamily="2" charset="0"/>
                        </a:rPr>
                        <a:t>Smoker</a:t>
                      </a:r>
                    </a:p>
                  </a:txBody>
                  <a:tcPr anchor="ctr">
                    <a:lnB w="12700" cap="flat" cmpd="sng" algn="ctr">
                      <a:solidFill>
                        <a:srgbClr val="10315C"/>
                      </a:solidFill>
                      <a:prstDash val="solid"/>
                      <a:round/>
                      <a:headEnd type="none" w="med" len="med"/>
                      <a:tailEnd type="none" w="med" len="med"/>
                    </a:lnB>
                    <a:solidFill>
                      <a:srgbClr val="00CD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0" dirty="0">
                          <a:ln>
                            <a:solidFill>
                              <a:srgbClr val="10315C"/>
                            </a:solidFill>
                          </a:ln>
                          <a:solidFill>
                            <a:srgbClr val="10315C"/>
                          </a:solidFill>
                          <a:latin typeface="Manrope SemiBold" pitchFamily="2" charset="0"/>
                        </a:rPr>
                        <a:t>Non-smoker</a:t>
                      </a:r>
                    </a:p>
                  </a:txBody>
                  <a:tcPr anchor="ctr">
                    <a:lnR w="28575" cap="flat" cmpd="sng" algn="ctr">
                      <a:solidFill>
                        <a:schemeClr val="bg1"/>
                      </a:solidFill>
                      <a:prstDash val="solid"/>
                      <a:round/>
                      <a:headEnd type="none" w="med" len="med"/>
                      <a:tailEnd type="none" w="med" len="med"/>
                    </a:lnR>
                    <a:lnB w="12700" cap="flat" cmpd="sng" algn="ctr">
                      <a:solidFill>
                        <a:srgbClr val="10315C"/>
                      </a:solidFill>
                      <a:prstDash val="solid"/>
                      <a:round/>
                      <a:headEnd type="none" w="med" len="med"/>
                      <a:tailEnd type="none" w="med" len="med"/>
                    </a:lnB>
                    <a:solidFill>
                      <a:srgbClr val="00CD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ln>
                            <a:solidFill>
                              <a:srgbClr val="10315C"/>
                            </a:solidFill>
                          </a:ln>
                          <a:solidFill>
                            <a:srgbClr val="10315C"/>
                          </a:solidFill>
                          <a:latin typeface="Manrope" pitchFamily="2" charset="0"/>
                        </a:rPr>
                        <a:t>+</a:t>
                      </a:r>
                      <a:endParaRPr lang="en-GB" sz="2400" dirty="0">
                        <a:ln>
                          <a:solidFill>
                            <a:srgbClr val="10315C"/>
                          </a:solidFill>
                        </a:ln>
                        <a:solidFill>
                          <a:srgbClr val="10315C"/>
                        </a:solidFill>
                        <a:latin typeface="Manrope" pitchFamily="2" charset="0"/>
                      </a:endParaRPr>
                    </a:p>
                  </a:txBody>
                  <a:tcPr anchor="ctr">
                    <a:lnL w="28575" cap="flat" cmpd="sng" algn="ctr">
                      <a:solidFill>
                        <a:schemeClr val="bg1"/>
                      </a:solidFill>
                      <a:prstDash val="solid"/>
                      <a:round/>
                      <a:headEnd type="none" w="med" len="med"/>
                      <a:tailEnd type="none" w="med" len="med"/>
                    </a:lnL>
                    <a:lnB w="12700" cap="flat" cmpd="sng" algn="ctr">
                      <a:solidFill>
                        <a:srgbClr val="10315C"/>
                      </a:solidFill>
                      <a:prstDash val="solid"/>
                      <a:round/>
                      <a:headEnd type="none" w="med" len="med"/>
                      <a:tailEnd type="none" w="med" len="med"/>
                    </a:lnB>
                    <a:solidFill>
                      <a:srgbClr val="00CDFF"/>
                    </a:solidFill>
                  </a:tcPr>
                </a:tc>
                <a:extLst>
                  <a:ext uri="{0D108BD9-81ED-4DB2-BD59-A6C34878D82A}">
                    <a16:rowId xmlns:a16="http://schemas.microsoft.com/office/drawing/2014/main" val="898521278"/>
                  </a:ext>
                </a:extLst>
              </a:tr>
              <a:tr h="1097990">
                <a:tc>
                  <a:txBody>
                    <a:bodyPr/>
                    <a:lstStyle/>
                    <a:p>
                      <a:pPr algn="ctr"/>
                      <a:r>
                        <a:rPr lang="en-GB" sz="2400" b="0" dirty="0">
                          <a:ln>
                            <a:solidFill>
                              <a:srgbClr val="10315C"/>
                            </a:solidFill>
                          </a:ln>
                          <a:solidFill>
                            <a:srgbClr val="10315C"/>
                          </a:solidFill>
                          <a:latin typeface="Manrope SemiBold" pitchFamily="2" charset="0"/>
                        </a:rPr>
                        <a:t>Male</a:t>
                      </a:r>
                    </a:p>
                  </a:txBody>
                  <a:tcPr anchor="ctr">
                    <a:lnR w="12700" cap="flat" cmpd="sng" algn="ctr">
                      <a:solidFill>
                        <a:srgbClr val="10315C"/>
                      </a:solidFill>
                      <a:prstDash val="solid"/>
                      <a:round/>
                      <a:headEnd type="none" w="med" len="med"/>
                      <a:tailEnd type="none" w="med" len="med"/>
                    </a:lnR>
                    <a:solidFill>
                      <a:srgbClr val="00CDFF"/>
                    </a:solidFill>
                  </a:tcPr>
                </a:tc>
                <a:tc>
                  <a:txBody>
                    <a:bodyPr/>
                    <a:lstStyle/>
                    <a:p>
                      <a:pPr algn="ctr"/>
                      <a:r>
                        <a:rPr lang="en-GB" sz="2400" dirty="0">
                          <a:ln>
                            <a:solidFill>
                              <a:srgbClr val="10315C"/>
                            </a:solidFill>
                          </a:ln>
                          <a:solidFill>
                            <a:srgbClr val="10315C"/>
                          </a:solidFill>
                          <a:latin typeface="Manrope Light" pitchFamily="2" charset="0"/>
                        </a:rPr>
                        <a:t>350 - y</a:t>
                      </a:r>
                    </a:p>
                  </a:txBody>
                  <a:tcPr anchor="ctr">
                    <a:lnL w="12700" cap="flat" cmpd="sng" algn="ctr">
                      <a:solidFill>
                        <a:srgbClr val="10315C"/>
                      </a:solidFill>
                      <a:prstDash val="solid"/>
                      <a:round/>
                      <a:headEnd type="none" w="med" len="med"/>
                      <a:tailEnd type="none" w="med" len="med"/>
                    </a:lnL>
                    <a:lnR w="12700" cap="flat" cmpd="sng" algn="ctr">
                      <a:solidFill>
                        <a:srgbClr val="10315C"/>
                      </a:solidFill>
                      <a:prstDash val="solid"/>
                      <a:round/>
                      <a:headEnd type="none" w="med" len="med"/>
                      <a:tailEnd type="none" w="med" len="med"/>
                    </a:lnR>
                    <a:lnT w="12700" cap="flat" cmpd="sng" algn="ctr">
                      <a:solidFill>
                        <a:srgbClr val="10315C"/>
                      </a:solidFill>
                      <a:prstDash val="solid"/>
                      <a:round/>
                      <a:headEnd type="none" w="med" len="med"/>
                      <a:tailEnd type="none" w="med" len="med"/>
                    </a:lnT>
                    <a:lnB w="12700" cap="flat" cmpd="sng" algn="ctr">
                      <a:solidFill>
                        <a:srgbClr val="10315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dirty="0">
                          <a:ln>
                            <a:solidFill>
                              <a:srgbClr val="10315C"/>
                            </a:solidFill>
                          </a:ln>
                          <a:solidFill>
                            <a:srgbClr val="10315C"/>
                          </a:solidFill>
                          <a:latin typeface="Manrope Light" pitchFamily="2" charset="0"/>
                        </a:rPr>
                        <a:t>x</a:t>
                      </a:r>
                    </a:p>
                  </a:txBody>
                  <a:tcPr anchor="ctr">
                    <a:lnL w="12700" cap="flat" cmpd="sng" algn="ctr">
                      <a:solidFill>
                        <a:srgbClr val="10315C"/>
                      </a:solidFill>
                      <a:prstDash val="solid"/>
                      <a:round/>
                      <a:headEnd type="none" w="med" len="med"/>
                      <a:tailEnd type="none" w="med" len="med"/>
                    </a:lnL>
                    <a:lnR w="12700" cap="flat" cmpd="sng" algn="ctr">
                      <a:solidFill>
                        <a:srgbClr val="10315C"/>
                      </a:solidFill>
                      <a:prstDash val="solid"/>
                      <a:round/>
                      <a:headEnd type="none" w="med" len="med"/>
                      <a:tailEnd type="none" w="med" len="med"/>
                    </a:lnR>
                    <a:lnT w="12700" cap="flat" cmpd="sng" algn="ctr">
                      <a:solidFill>
                        <a:srgbClr val="10315C"/>
                      </a:solidFill>
                      <a:prstDash val="solid"/>
                      <a:round/>
                      <a:headEnd type="none" w="med" len="med"/>
                      <a:tailEnd type="none" w="med" len="med"/>
                    </a:lnT>
                    <a:lnB w="12700" cap="flat" cmpd="sng" algn="ctr">
                      <a:solidFill>
                        <a:srgbClr val="10315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dirty="0">
                          <a:ln>
                            <a:solidFill>
                              <a:srgbClr val="10315C"/>
                            </a:solidFill>
                          </a:ln>
                          <a:solidFill>
                            <a:srgbClr val="10315C"/>
                          </a:solidFill>
                          <a:latin typeface="Manrope Light" pitchFamily="2" charset="0"/>
                        </a:rPr>
                        <a:t>350 – y + x</a:t>
                      </a:r>
                    </a:p>
                  </a:txBody>
                  <a:tcPr anchor="ctr">
                    <a:lnL w="12700" cap="flat" cmpd="sng" algn="ctr">
                      <a:solidFill>
                        <a:srgbClr val="10315C"/>
                      </a:solidFill>
                      <a:prstDash val="solid"/>
                      <a:round/>
                      <a:headEnd type="none" w="med" len="med"/>
                      <a:tailEnd type="none" w="med" len="med"/>
                    </a:lnL>
                    <a:lnR w="12700" cap="flat" cmpd="sng" algn="ctr">
                      <a:solidFill>
                        <a:srgbClr val="10315C"/>
                      </a:solidFill>
                      <a:prstDash val="solid"/>
                      <a:round/>
                      <a:headEnd type="none" w="med" len="med"/>
                      <a:tailEnd type="none" w="med" len="med"/>
                    </a:lnR>
                    <a:lnT w="12700" cap="flat" cmpd="sng" algn="ctr">
                      <a:solidFill>
                        <a:srgbClr val="10315C"/>
                      </a:solidFill>
                      <a:prstDash val="solid"/>
                      <a:round/>
                      <a:headEnd type="none" w="med" len="med"/>
                      <a:tailEnd type="none" w="med" len="med"/>
                    </a:lnT>
                    <a:lnB w="12700" cap="flat" cmpd="sng" algn="ctr">
                      <a:solidFill>
                        <a:srgbClr val="10315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10199653"/>
                  </a:ext>
                </a:extLst>
              </a:tr>
              <a:tr h="1097990">
                <a:tc>
                  <a:txBody>
                    <a:bodyPr/>
                    <a:lstStyle/>
                    <a:p>
                      <a:pPr algn="ctr"/>
                      <a:r>
                        <a:rPr lang="en-GB" sz="2400" b="0" dirty="0">
                          <a:ln>
                            <a:solidFill>
                              <a:srgbClr val="10315C"/>
                            </a:solidFill>
                          </a:ln>
                          <a:solidFill>
                            <a:srgbClr val="10315C"/>
                          </a:solidFill>
                          <a:latin typeface="Manrope SemiBold" pitchFamily="2" charset="0"/>
                        </a:rPr>
                        <a:t>Female</a:t>
                      </a:r>
                    </a:p>
                  </a:txBody>
                  <a:tcPr anchor="ctr">
                    <a:lnR w="12700" cap="flat" cmpd="sng" algn="ctr">
                      <a:solidFill>
                        <a:srgbClr val="10315C"/>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rgbClr val="00CDFF"/>
                    </a:solidFill>
                  </a:tcPr>
                </a:tc>
                <a:tc>
                  <a:txBody>
                    <a:bodyPr/>
                    <a:lstStyle/>
                    <a:p>
                      <a:pPr algn="ctr"/>
                      <a:r>
                        <a:rPr lang="en-GB" sz="2400" dirty="0">
                          <a:ln>
                            <a:solidFill>
                              <a:srgbClr val="10315C"/>
                            </a:solidFill>
                          </a:ln>
                          <a:solidFill>
                            <a:srgbClr val="10315C"/>
                          </a:solidFill>
                          <a:latin typeface="Manrope Light" pitchFamily="2" charset="0"/>
                        </a:rPr>
                        <a:t>y</a:t>
                      </a:r>
                    </a:p>
                  </a:txBody>
                  <a:tcPr anchor="ctr">
                    <a:lnL w="12700" cap="flat" cmpd="sng" algn="ctr">
                      <a:solidFill>
                        <a:srgbClr val="10315C"/>
                      </a:solidFill>
                      <a:prstDash val="solid"/>
                      <a:round/>
                      <a:headEnd type="none" w="med" len="med"/>
                      <a:tailEnd type="none" w="med" len="med"/>
                    </a:lnL>
                    <a:lnR w="12700" cap="flat" cmpd="sng" algn="ctr">
                      <a:solidFill>
                        <a:srgbClr val="10315C"/>
                      </a:solidFill>
                      <a:prstDash val="solid"/>
                      <a:round/>
                      <a:headEnd type="none" w="med" len="med"/>
                      <a:tailEnd type="none" w="med" len="med"/>
                    </a:lnR>
                    <a:lnT w="12700" cap="flat" cmpd="sng" algn="ctr">
                      <a:solidFill>
                        <a:srgbClr val="10315C"/>
                      </a:solidFill>
                      <a:prstDash val="solid"/>
                      <a:round/>
                      <a:headEnd type="none" w="med" len="med"/>
                      <a:tailEnd type="none" w="med" len="med"/>
                    </a:lnT>
                    <a:lnB w="12700" cap="flat" cmpd="sng" algn="ctr">
                      <a:solidFill>
                        <a:srgbClr val="10315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dirty="0">
                          <a:ln>
                            <a:solidFill>
                              <a:srgbClr val="10315C"/>
                            </a:solidFill>
                          </a:ln>
                          <a:solidFill>
                            <a:srgbClr val="10315C"/>
                          </a:solidFill>
                          <a:latin typeface="Manrope Light" pitchFamily="2" charset="0"/>
                        </a:rPr>
                        <a:t>100 + x</a:t>
                      </a:r>
                    </a:p>
                  </a:txBody>
                  <a:tcPr anchor="ctr">
                    <a:lnL w="12700" cap="flat" cmpd="sng" algn="ctr">
                      <a:solidFill>
                        <a:srgbClr val="10315C"/>
                      </a:solidFill>
                      <a:prstDash val="solid"/>
                      <a:round/>
                      <a:headEnd type="none" w="med" len="med"/>
                      <a:tailEnd type="none" w="med" len="med"/>
                    </a:lnL>
                    <a:lnR w="12700" cap="flat" cmpd="sng" algn="ctr">
                      <a:solidFill>
                        <a:srgbClr val="10315C"/>
                      </a:solidFill>
                      <a:prstDash val="solid"/>
                      <a:round/>
                      <a:headEnd type="none" w="med" len="med"/>
                      <a:tailEnd type="none" w="med" len="med"/>
                    </a:lnR>
                    <a:lnT w="12700" cap="flat" cmpd="sng" algn="ctr">
                      <a:solidFill>
                        <a:srgbClr val="10315C"/>
                      </a:solidFill>
                      <a:prstDash val="solid"/>
                      <a:round/>
                      <a:headEnd type="none" w="med" len="med"/>
                      <a:tailEnd type="none" w="med" len="med"/>
                    </a:lnT>
                    <a:lnB w="12700" cap="flat" cmpd="sng" algn="ctr">
                      <a:solidFill>
                        <a:srgbClr val="10315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dirty="0">
                          <a:ln>
                            <a:solidFill>
                              <a:srgbClr val="10315C"/>
                            </a:solidFill>
                          </a:ln>
                          <a:solidFill>
                            <a:srgbClr val="10315C"/>
                          </a:solidFill>
                          <a:latin typeface="Manrope Light" pitchFamily="2" charset="0"/>
                        </a:rPr>
                        <a:t>100 + x + y</a:t>
                      </a:r>
                    </a:p>
                  </a:txBody>
                  <a:tcPr anchor="ctr">
                    <a:lnL w="12700" cap="flat" cmpd="sng" algn="ctr">
                      <a:solidFill>
                        <a:srgbClr val="10315C"/>
                      </a:solidFill>
                      <a:prstDash val="solid"/>
                      <a:round/>
                      <a:headEnd type="none" w="med" len="med"/>
                      <a:tailEnd type="none" w="med" len="med"/>
                    </a:lnL>
                    <a:lnR w="12700" cap="flat" cmpd="sng" algn="ctr">
                      <a:solidFill>
                        <a:srgbClr val="10315C"/>
                      </a:solidFill>
                      <a:prstDash val="solid"/>
                      <a:round/>
                      <a:headEnd type="none" w="med" len="med"/>
                      <a:tailEnd type="none" w="med" len="med"/>
                    </a:lnR>
                    <a:lnT w="12700" cap="flat" cmpd="sng" algn="ctr">
                      <a:solidFill>
                        <a:srgbClr val="10315C"/>
                      </a:solidFill>
                      <a:prstDash val="solid"/>
                      <a:round/>
                      <a:headEnd type="none" w="med" len="med"/>
                      <a:tailEnd type="none" w="med" len="med"/>
                    </a:lnT>
                    <a:lnB w="12700" cap="flat" cmpd="sng" algn="ctr">
                      <a:solidFill>
                        <a:srgbClr val="10315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73506166"/>
                  </a:ext>
                </a:extLst>
              </a:tr>
              <a:tr h="1097990">
                <a:tc>
                  <a:txBody>
                    <a:bodyPr/>
                    <a:lstStyle/>
                    <a:p>
                      <a:pPr algn="ctr"/>
                      <a:r>
                        <a:rPr lang="en-GB" sz="2400" b="1" dirty="0">
                          <a:ln>
                            <a:solidFill>
                              <a:srgbClr val="10315C"/>
                            </a:solidFill>
                          </a:ln>
                          <a:solidFill>
                            <a:srgbClr val="10315C"/>
                          </a:solidFill>
                          <a:latin typeface="Manrope" pitchFamily="2" charset="0"/>
                        </a:rPr>
                        <a:t>+</a:t>
                      </a:r>
                    </a:p>
                  </a:txBody>
                  <a:tcPr anchor="ctr">
                    <a:lnR w="12700" cap="flat" cmpd="sng" algn="ctr">
                      <a:solidFill>
                        <a:srgbClr val="10315C"/>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00CDFF"/>
                    </a:solidFill>
                  </a:tcPr>
                </a:tc>
                <a:tc>
                  <a:txBody>
                    <a:bodyPr/>
                    <a:lstStyle/>
                    <a:p>
                      <a:pPr algn="ctr"/>
                      <a:r>
                        <a:rPr lang="en-GB" sz="2400" dirty="0">
                          <a:ln>
                            <a:solidFill>
                              <a:srgbClr val="10315C"/>
                            </a:solidFill>
                          </a:ln>
                          <a:solidFill>
                            <a:srgbClr val="10315C"/>
                          </a:solidFill>
                          <a:latin typeface="Manrope Light" pitchFamily="2" charset="0"/>
                        </a:rPr>
                        <a:t>350</a:t>
                      </a:r>
                    </a:p>
                  </a:txBody>
                  <a:tcPr anchor="ctr">
                    <a:lnL w="12700" cap="flat" cmpd="sng" algn="ctr">
                      <a:solidFill>
                        <a:srgbClr val="10315C"/>
                      </a:solidFill>
                      <a:prstDash val="solid"/>
                      <a:round/>
                      <a:headEnd type="none" w="med" len="med"/>
                      <a:tailEnd type="none" w="med" len="med"/>
                    </a:lnL>
                    <a:lnR w="12700" cap="flat" cmpd="sng" algn="ctr">
                      <a:solidFill>
                        <a:srgbClr val="10315C"/>
                      </a:solidFill>
                      <a:prstDash val="solid"/>
                      <a:round/>
                      <a:headEnd type="none" w="med" len="med"/>
                      <a:tailEnd type="none" w="med" len="med"/>
                    </a:lnR>
                    <a:lnT w="12700" cap="flat" cmpd="sng" algn="ctr">
                      <a:solidFill>
                        <a:srgbClr val="10315C"/>
                      </a:solidFill>
                      <a:prstDash val="solid"/>
                      <a:round/>
                      <a:headEnd type="none" w="med" len="med"/>
                      <a:tailEnd type="none" w="med" len="med"/>
                    </a:lnT>
                    <a:lnB w="12700" cap="flat" cmpd="sng" algn="ctr">
                      <a:solidFill>
                        <a:srgbClr val="10315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400" dirty="0">
                        <a:ln>
                          <a:solidFill>
                            <a:srgbClr val="10315C"/>
                          </a:solidFill>
                        </a:ln>
                        <a:solidFill>
                          <a:srgbClr val="10315C"/>
                        </a:solidFill>
                        <a:latin typeface="Manrope Light" pitchFamily="2" charset="0"/>
                      </a:endParaRPr>
                    </a:p>
                  </a:txBody>
                  <a:tcPr anchor="ctr">
                    <a:lnL w="12700" cap="flat" cmpd="sng" algn="ctr">
                      <a:solidFill>
                        <a:srgbClr val="10315C"/>
                      </a:solidFill>
                      <a:prstDash val="solid"/>
                      <a:round/>
                      <a:headEnd type="none" w="med" len="med"/>
                      <a:tailEnd type="none" w="med" len="med"/>
                    </a:lnL>
                    <a:lnR w="12700" cap="flat" cmpd="sng" algn="ctr">
                      <a:solidFill>
                        <a:srgbClr val="10315C"/>
                      </a:solidFill>
                      <a:prstDash val="solid"/>
                      <a:round/>
                      <a:headEnd type="none" w="med" len="med"/>
                      <a:tailEnd type="none" w="med" len="med"/>
                    </a:lnR>
                    <a:lnT w="12700" cap="flat" cmpd="sng" algn="ctr">
                      <a:solidFill>
                        <a:srgbClr val="10315C"/>
                      </a:solidFill>
                      <a:prstDash val="solid"/>
                      <a:round/>
                      <a:headEnd type="none" w="med" len="med"/>
                      <a:tailEnd type="none" w="med" len="med"/>
                    </a:lnT>
                    <a:lnB w="12700" cap="flat" cmpd="sng" algn="ctr">
                      <a:solidFill>
                        <a:srgbClr val="10315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dirty="0">
                          <a:ln>
                            <a:solidFill>
                              <a:srgbClr val="10315C"/>
                            </a:solidFill>
                          </a:ln>
                          <a:solidFill>
                            <a:srgbClr val="10315C"/>
                          </a:solidFill>
                          <a:latin typeface="Manrope Light" pitchFamily="2" charset="0"/>
                        </a:rPr>
                        <a:t> </a:t>
                      </a:r>
                    </a:p>
                  </a:txBody>
                  <a:tcPr anchor="ctr">
                    <a:lnL w="12700" cap="flat" cmpd="sng" algn="ctr">
                      <a:solidFill>
                        <a:srgbClr val="10315C"/>
                      </a:solidFill>
                      <a:prstDash val="solid"/>
                      <a:round/>
                      <a:headEnd type="none" w="med" len="med"/>
                      <a:tailEnd type="none" w="med" len="med"/>
                    </a:lnL>
                    <a:lnR w="12700" cap="flat" cmpd="sng" algn="ctr">
                      <a:solidFill>
                        <a:srgbClr val="10315C"/>
                      </a:solidFill>
                      <a:prstDash val="solid"/>
                      <a:round/>
                      <a:headEnd type="none" w="med" len="med"/>
                      <a:tailEnd type="none" w="med" len="med"/>
                    </a:lnR>
                    <a:lnT w="12700" cap="flat" cmpd="sng" algn="ctr">
                      <a:solidFill>
                        <a:srgbClr val="10315C"/>
                      </a:solidFill>
                      <a:prstDash val="solid"/>
                      <a:round/>
                      <a:headEnd type="none" w="med" len="med"/>
                      <a:tailEnd type="none" w="med" len="med"/>
                    </a:lnT>
                    <a:lnB w="12700" cap="flat" cmpd="sng" algn="ctr">
                      <a:solidFill>
                        <a:srgbClr val="10315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18548012"/>
                  </a:ext>
                </a:extLst>
              </a:tr>
            </a:tbl>
          </a:graphicData>
        </a:graphic>
      </p:graphicFrame>
      <p:sp>
        <p:nvSpPr>
          <p:cNvPr id="10" name="TextBox 8">
            <a:extLst>
              <a:ext uri="{FF2B5EF4-FFF2-40B4-BE49-F238E27FC236}">
                <a16:creationId xmlns:a16="http://schemas.microsoft.com/office/drawing/2014/main" id="{2A4F8BBB-19B5-1614-8263-60C90433C26C}"/>
              </a:ext>
            </a:extLst>
          </p:cNvPr>
          <p:cNvSpPr txBox="1"/>
          <p:nvPr/>
        </p:nvSpPr>
        <p:spPr>
          <a:xfrm>
            <a:off x="6019800" y="7922492"/>
            <a:ext cx="5528274" cy="369332"/>
          </a:xfrm>
          <a:prstGeom prst="rect">
            <a:avLst/>
          </a:prstGeom>
        </p:spPr>
        <p:txBody>
          <a:bodyPr wrap="square" lIns="0" tIns="0" rIns="0" bIns="0" rtlCol="0" anchor="t">
            <a:spAutoFit/>
          </a:bodyPr>
          <a:lstStyle/>
          <a:p>
            <a:pPr algn="ctr">
              <a:defRPr/>
            </a:pPr>
            <a:r>
              <a:rPr lang="en-US" sz="2400" dirty="0">
                <a:solidFill>
                  <a:srgbClr val="10315C"/>
                </a:solidFill>
                <a:latin typeface="Poppins"/>
                <a:ea typeface="Poppins"/>
                <a:cs typeface="Poppins"/>
                <a:sym typeface="Poppins"/>
              </a:rPr>
              <a:t>350 – Y + X = 150 + 100 + X + Y</a:t>
            </a:r>
          </a:p>
        </p:txBody>
      </p:sp>
      <p:sp>
        <p:nvSpPr>
          <p:cNvPr id="12" name="TextBox 8">
            <a:extLst>
              <a:ext uri="{FF2B5EF4-FFF2-40B4-BE49-F238E27FC236}">
                <a16:creationId xmlns:a16="http://schemas.microsoft.com/office/drawing/2014/main" id="{DDB2B030-212F-AF47-568C-7B7E4FEB6F60}"/>
              </a:ext>
            </a:extLst>
          </p:cNvPr>
          <p:cNvSpPr txBox="1"/>
          <p:nvPr/>
        </p:nvSpPr>
        <p:spPr>
          <a:xfrm>
            <a:off x="6019800" y="8482532"/>
            <a:ext cx="5528274" cy="369332"/>
          </a:xfrm>
          <a:prstGeom prst="rect">
            <a:avLst/>
          </a:prstGeom>
        </p:spPr>
        <p:txBody>
          <a:bodyPr wrap="square" lIns="0" tIns="0" rIns="0" bIns="0" rtlCol="0" anchor="t">
            <a:spAutoFit/>
          </a:bodyPr>
          <a:lstStyle/>
          <a:p>
            <a:pPr algn="ctr">
              <a:defRPr/>
            </a:pPr>
            <a:r>
              <a:rPr lang="en-US" sz="2400" dirty="0">
                <a:solidFill>
                  <a:srgbClr val="10315C"/>
                </a:solidFill>
                <a:latin typeface="Poppins"/>
                <a:ea typeface="Poppins"/>
                <a:cs typeface="Poppins"/>
                <a:sym typeface="Poppins"/>
              </a:rPr>
              <a:t>100 = 2Y</a:t>
            </a:r>
          </a:p>
        </p:txBody>
      </p:sp>
      <p:sp>
        <p:nvSpPr>
          <p:cNvPr id="15" name="TextBox 8">
            <a:extLst>
              <a:ext uri="{FF2B5EF4-FFF2-40B4-BE49-F238E27FC236}">
                <a16:creationId xmlns:a16="http://schemas.microsoft.com/office/drawing/2014/main" id="{65F98474-F02C-2652-A592-E007920A937D}"/>
              </a:ext>
            </a:extLst>
          </p:cNvPr>
          <p:cNvSpPr txBox="1"/>
          <p:nvPr/>
        </p:nvSpPr>
        <p:spPr>
          <a:xfrm>
            <a:off x="6044784" y="8941533"/>
            <a:ext cx="5528274" cy="369332"/>
          </a:xfrm>
          <a:prstGeom prst="rect">
            <a:avLst/>
          </a:prstGeom>
        </p:spPr>
        <p:txBody>
          <a:bodyPr wrap="square" lIns="0" tIns="0" rIns="0" bIns="0" rtlCol="0" anchor="t">
            <a:spAutoFit/>
          </a:bodyPr>
          <a:lstStyle/>
          <a:p>
            <a:pPr algn="ctr">
              <a:defRPr/>
            </a:pPr>
            <a:r>
              <a:rPr lang="en-US" sz="2400" b="1" dirty="0">
                <a:solidFill>
                  <a:srgbClr val="10315C"/>
                </a:solidFill>
                <a:latin typeface="Poppins"/>
                <a:ea typeface="Poppins"/>
                <a:cs typeface="Poppins"/>
                <a:sym typeface="Poppins"/>
              </a:rPr>
              <a:t>Y = 50</a:t>
            </a:r>
          </a:p>
        </p:txBody>
      </p:sp>
      <p:sp>
        <p:nvSpPr>
          <p:cNvPr id="16" name="TextBox 8">
            <a:extLst>
              <a:ext uri="{FF2B5EF4-FFF2-40B4-BE49-F238E27FC236}">
                <a16:creationId xmlns:a16="http://schemas.microsoft.com/office/drawing/2014/main" id="{1F2885F4-F880-C3EC-8CE3-7D3BC96F4A33}"/>
              </a:ext>
            </a:extLst>
          </p:cNvPr>
          <p:cNvSpPr txBox="1"/>
          <p:nvPr/>
        </p:nvSpPr>
        <p:spPr>
          <a:xfrm>
            <a:off x="6172200" y="9400534"/>
            <a:ext cx="5528274" cy="369332"/>
          </a:xfrm>
          <a:prstGeom prst="rect">
            <a:avLst/>
          </a:prstGeom>
        </p:spPr>
        <p:txBody>
          <a:bodyPr wrap="square" lIns="0" tIns="0" rIns="0" bIns="0" rtlCol="0" anchor="t">
            <a:spAutoFit/>
          </a:bodyPr>
          <a:lstStyle/>
          <a:p>
            <a:pPr algn="ctr">
              <a:defRPr/>
            </a:pPr>
            <a:r>
              <a:rPr lang="en-US" sz="2400" b="1" dirty="0">
                <a:solidFill>
                  <a:srgbClr val="00CDFF"/>
                </a:solidFill>
                <a:latin typeface="Poppins"/>
                <a:ea typeface="Poppins"/>
                <a:cs typeface="Poppins"/>
                <a:sym typeface="Poppins"/>
              </a:rPr>
              <a:t>50</a:t>
            </a:r>
            <a:r>
              <a:rPr lang="en-GB" sz="2400" b="1" dirty="0">
                <a:solidFill>
                  <a:srgbClr val="00CDFF"/>
                </a:solidFill>
                <a:latin typeface="Poppins" panose="00000500000000000000" pitchFamily="2" charset="0"/>
                <a:cs typeface="Poppins" panose="00000500000000000000" pitchFamily="2" charset="0"/>
              </a:rPr>
              <a:t> ÷ 2500 = 0.02</a:t>
            </a:r>
            <a:r>
              <a:rPr lang="en-US" sz="2400" b="1" dirty="0">
                <a:solidFill>
                  <a:srgbClr val="00CDFF"/>
                </a:solidFill>
                <a:latin typeface="Poppins"/>
                <a:ea typeface="Poppins"/>
                <a:cs typeface="Poppins"/>
                <a:sym typeface="Poppins"/>
              </a:rPr>
              <a:t> </a:t>
            </a:r>
          </a:p>
        </p:txBody>
      </p:sp>
    </p:spTree>
    <p:extLst>
      <p:ext uri="{BB962C8B-B14F-4D97-AF65-F5344CB8AC3E}">
        <p14:creationId xmlns:p14="http://schemas.microsoft.com/office/powerpoint/2010/main" val="3226297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5" grpId="0"/>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2225231"/>
            <a:chOff x="0" y="0"/>
            <a:chExt cx="4994711" cy="586069"/>
          </a:xfrm>
        </p:grpSpPr>
        <p:sp>
          <p:nvSpPr>
            <p:cNvPr id="3" name="Freeform 3"/>
            <p:cNvSpPr/>
            <p:nvPr/>
          </p:nvSpPr>
          <p:spPr>
            <a:xfrm>
              <a:off x="0" y="0"/>
              <a:ext cx="4994711" cy="586069"/>
            </a:xfrm>
            <a:custGeom>
              <a:avLst/>
              <a:gdLst/>
              <a:ahLst/>
              <a:cxnLst/>
              <a:rect l="l" t="t" r="r" b="b"/>
              <a:pathLst>
                <a:path w="4994711" h="586069">
                  <a:moveTo>
                    <a:pt x="0" y="0"/>
                  </a:moveTo>
                  <a:lnTo>
                    <a:pt x="4994711" y="0"/>
                  </a:lnTo>
                  <a:lnTo>
                    <a:pt x="4994711" y="586069"/>
                  </a:lnTo>
                  <a:lnTo>
                    <a:pt x="0" y="586069"/>
                  </a:lnTo>
                  <a:close/>
                </a:path>
              </a:pathLst>
            </a:custGeom>
            <a:solidFill>
              <a:srgbClr val="F27349"/>
            </a:solidFill>
          </p:spPr>
          <p:txBody>
            <a:bodyPr/>
            <a:lstStyle/>
            <a:p>
              <a:endParaRPr lang="en-GB" dirty="0"/>
            </a:p>
          </p:txBody>
        </p:sp>
        <p:sp>
          <p:nvSpPr>
            <p:cNvPr id="4" name="TextBox 4"/>
            <p:cNvSpPr txBox="1"/>
            <p:nvPr/>
          </p:nvSpPr>
          <p:spPr>
            <a:xfrm>
              <a:off x="0" y="-38100"/>
              <a:ext cx="4994711" cy="624169"/>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0" y="1995176"/>
            <a:ext cx="18536649" cy="276467"/>
            <a:chOff x="0" y="0"/>
            <a:chExt cx="5311101" cy="60591"/>
          </a:xfrm>
        </p:grpSpPr>
        <p:sp>
          <p:nvSpPr>
            <p:cNvPr id="6" name="Freeform 6"/>
            <p:cNvSpPr/>
            <p:nvPr/>
          </p:nvSpPr>
          <p:spPr>
            <a:xfrm>
              <a:off x="0" y="0"/>
              <a:ext cx="5311101" cy="60591"/>
            </a:xfrm>
            <a:custGeom>
              <a:avLst/>
              <a:gdLst/>
              <a:ahLst/>
              <a:cxnLst/>
              <a:rect l="l" t="t" r="r" b="b"/>
              <a:pathLst>
                <a:path w="5311101" h="60591">
                  <a:moveTo>
                    <a:pt x="0" y="0"/>
                  </a:moveTo>
                  <a:lnTo>
                    <a:pt x="5311101" y="0"/>
                  </a:lnTo>
                  <a:lnTo>
                    <a:pt x="5311101" y="60591"/>
                  </a:lnTo>
                  <a:lnTo>
                    <a:pt x="0" y="60591"/>
                  </a:lnTo>
                  <a:close/>
                </a:path>
              </a:pathLst>
            </a:custGeom>
            <a:solidFill>
              <a:srgbClr val="10315C"/>
            </a:solidFill>
          </p:spPr>
          <p:txBody>
            <a:bodyPr/>
            <a:lstStyle/>
            <a:p>
              <a:endParaRPr lang="en-GB"/>
            </a:p>
          </p:txBody>
        </p:sp>
        <p:sp>
          <p:nvSpPr>
            <p:cNvPr id="7" name="TextBox 7"/>
            <p:cNvSpPr txBox="1"/>
            <p:nvPr/>
          </p:nvSpPr>
          <p:spPr>
            <a:xfrm>
              <a:off x="0" y="-38100"/>
              <a:ext cx="5311101" cy="98691"/>
            </a:xfrm>
            <a:prstGeom prst="rect">
              <a:avLst/>
            </a:prstGeom>
          </p:spPr>
          <p:txBody>
            <a:bodyPr lIns="50800" tIns="50800" rIns="50800" bIns="50800" rtlCol="0" anchor="ctr"/>
            <a:lstStyle/>
            <a:p>
              <a:pPr algn="ctr">
                <a:lnSpc>
                  <a:spcPts val="2659"/>
                </a:lnSpc>
              </a:pPr>
              <a:endParaRPr/>
            </a:p>
          </p:txBody>
        </p:sp>
      </p:grpSp>
      <p:pic>
        <p:nvPicPr>
          <p:cNvPr id="11" name="Picture 10" descr="Blue text on a black background&#10;&#10;Description automatically generated">
            <a:extLst>
              <a:ext uri="{FF2B5EF4-FFF2-40B4-BE49-F238E27FC236}">
                <a16:creationId xmlns:a16="http://schemas.microsoft.com/office/drawing/2014/main" id="{EBC570D3-A065-6D18-C3F4-4753DD3625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48958" y="9126199"/>
            <a:ext cx="2084247" cy="1004607"/>
          </a:xfrm>
          <a:prstGeom prst="rect">
            <a:avLst/>
          </a:prstGeom>
        </p:spPr>
      </p:pic>
      <p:sp>
        <p:nvSpPr>
          <p:cNvPr id="14" name="TextBox 10">
            <a:extLst>
              <a:ext uri="{FF2B5EF4-FFF2-40B4-BE49-F238E27FC236}">
                <a16:creationId xmlns:a16="http://schemas.microsoft.com/office/drawing/2014/main" id="{445271E1-7F01-2367-EA42-F101F5569D32}"/>
              </a:ext>
            </a:extLst>
          </p:cNvPr>
          <p:cNvSpPr txBox="1"/>
          <p:nvPr/>
        </p:nvSpPr>
        <p:spPr>
          <a:xfrm>
            <a:off x="304800" y="485553"/>
            <a:ext cx="17526000" cy="1042593"/>
          </a:xfrm>
          <a:prstGeom prst="rect">
            <a:avLst/>
          </a:prstGeom>
        </p:spPr>
        <p:txBody>
          <a:bodyPr wrap="square" lIns="0" tIns="0" rIns="0" bIns="0" rtlCol="0" anchor="t">
            <a:spAutoFit/>
          </a:bodyPr>
          <a:lstStyle/>
          <a:p>
            <a:pPr marL="0" lvl="0" indent="0" algn="l">
              <a:lnSpc>
                <a:spcPts val="9379"/>
              </a:lnSpc>
              <a:spcBef>
                <a:spcPct val="0"/>
              </a:spcBef>
            </a:pPr>
            <a:r>
              <a:rPr lang="en-US" sz="5400" dirty="0">
                <a:solidFill>
                  <a:srgbClr val="FFFFFF"/>
                </a:solidFill>
                <a:latin typeface="Barlow"/>
                <a:ea typeface="Barlow"/>
                <a:cs typeface="Barlow"/>
                <a:sym typeface="Barlow"/>
              </a:rPr>
              <a:t>Two-way table: Round to 3dp</a:t>
            </a:r>
          </a:p>
        </p:txBody>
      </p:sp>
      <p:sp>
        <p:nvSpPr>
          <p:cNvPr id="13" name="TextBox 12">
            <a:extLst>
              <a:ext uri="{FF2B5EF4-FFF2-40B4-BE49-F238E27FC236}">
                <a16:creationId xmlns:a16="http://schemas.microsoft.com/office/drawing/2014/main" id="{F07365EF-9B13-A45B-18F7-06541B4BA918}"/>
              </a:ext>
            </a:extLst>
          </p:cNvPr>
          <p:cNvSpPr txBox="1"/>
          <p:nvPr/>
        </p:nvSpPr>
        <p:spPr>
          <a:xfrm>
            <a:off x="1570958" y="2644346"/>
            <a:ext cx="14478000" cy="2123658"/>
          </a:xfrm>
          <a:prstGeom prst="rect">
            <a:avLst/>
          </a:prstGeom>
          <a:noFill/>
        </p:spPr>
        <p:txBody>
          <a:bodyPr wrap="square">
            <a:spAutoFit/>
          </a:bodyPr>
          <a:lstStyle/>
          <a:p>
            <a:pPr marL="0" indent="0">
              <a:defRPr/>
            </a:pPr>
            <a:r>
              <a:rPr lang="en-US" altLang="en-US" sz="2200" dirty="0">
                <a:solidFill>
                  <a:srgbClr val="10315C"/>
                </a:solidFill>
                <a:latin typeface="Poppins" panose="00000500000000000000" pitchFamily="2" charset="0"/>
                <a:cs typeface="Poppins" panose="00000500000000000000" pitchFamily="2" charset="0"/>
              </a:rPr>
              <a:t>An actuary compiles the following information about a portfolio of life insurance policies:</a:t>
            </a:r>
          </a:p>
          <a:p>
            <a:pPr marL="969585" lvl="1" indent="-360000">
              <a:buClr>
                <a:srgbClr val="00CDFF"/>
              </a:buClr>
              <a:buFont typeface="+mj-lt"/>
              <a:buAutoNum type="romanLcPeriod"/>
              <a:defRPr/>
            </a:pPr>
            <a:r>
              <a:rPr lang="en-US" altLang="en-US" sz="2200" dirty="0">
                <a:solidFill>
                  <a:srgbClr val="10315C"/>
                </a:solidFill>
                <a:latin typeface="Poppins" panose="00000500000000000000" pitchFamily="2" charset="0"/>
                <a:cs typeface="Poppins" panose="00000500000000000000" pitchFamily="2" charset="0"/>
              </a:rPr>
              <a:t>There are 325 more policies on females than there are on males.</a:t>
            </a:r>
          </a:p>
          <a:p>
            <a:pPr marL="969585" lvl="1" indent="-360000">
              <a:buClr>
                <a:srgbClr val="00CDFF"/>
              </a:buClr>
              <a:buFont typeface="+mj-lt"/>
              <a:buAutoNum type="romanLcPeriod"/>
              <a:defRPr/>
            </a:pPr>
            <a:r>
              <a:rPr lang="en-US" altLang="en-US" sz="2200" dirty="0">
                <a:solidFill>
                  <a:srgbClr val="10315C"/>
                </a:solidFill>
                <a:latin typeface="Poppins" panose="00000500000000000000" pitchFamily="2" charset="0"/>
                <a:cs typeface="Poppins" panose="00000500000000000000" pitchFamily="2" charset="0"/>
              </a:rPr>
              <a:t>There are 450 less policies on female nonsmokers than there are on male nonsmokers.</a:t>
            </a:r>
          </a:p>
          <a:p>
            <a:pPr marL="969585" lvl="1" indent="-360000">
              <a:buClr>
                <a:srgbClr val="00CDFF"/>
              </a:buClr>
              <a:buFont typeface="+mj-lt"/>
              <a:buAutoNum type="romanLcPeriod"/>
              <a:defRPr/>
            </a:pPr>
            <a:r>
              <a:rPr lang="en-US" altLang="en-US" sz="2200" dirty="0">
                <a:solidFill>
                  <a:srgbClr val="10315C"/>
                </a:solidFill>
                <a:latin typeface="Poppins" panose="00000500000000000000" pitchFamily="2" charset="0"/>
                <a:cs typeface="Poppins" panose="00000500000000000000" pitchFamily="2" charset="0"/>
              </a:rPr>
              <a:t>There are 545 policies on smokers.</a:t>
            </a:r>
          </a:p>
          <a:p>
            <a:pPr marL="969585" lvl="1" indent="-360000">
              <a:buClr>
                <a:srgbClr val="00CDFF"/>
              </a:buClr>
              <a:buFont typeface="+mj-lt"/>
              <a:buAutoNum type="romanLcPeriod"/>
              <a:defRPr/>
            </a:pPr>
            <a:r>
              <a:rPr lang="en-US" altLang="en-US" sz="2200" dirty="0">
                <a:solidFill>
                  <a:srgbClr val="10315C"/>
                </a:solidFill>
                <a:latin typeface="Poppins" panose="00000500000000000000" pitchFamily="2" charset="0"/>
                <a:cs typeface="Poppins" panose="00000500000000000000" pitchFamily="2" charset="0"/>
              </a:rPr>
              <a:t>There are a total of 1905 policies.</a:t>
            </a:r>
          </a:p>
          <a:p>
            <a:pPr marL="0" indent="0">
              <a:defRPr/>
            </a:pPr>
            <a:r>
              <a:rPr lang="en-US" altLang="en-US" sz="2200" dirty="0">
                <a:solidFill>
                  <a:srgbClr val="10315C"/>
                </a:solidFill>
                <a:latin typeface="Poppins" panose="00000500000000000000" pitchFamily="2" charset="0"/>
                <a:cs typeface="Poppins" panose="00000500000000000000" pitchFamily="2" charset="0"/>
              </a:rPr>
              <a:t>Calculate the probability of randomly selecting a policy for a male within this portfolio.</a:t>
            </a:r>
          </a:p>
        </p:txBody>
      </p:sp>
      <p:sp>
        <p:nvSpPr>
          <p:cNvPr id="18" name="TextBox 17">
            <a:extLst>
              <a:ext uri="{FF2B5EF4-FFF2-40B4-BE49-F238E27FC236}">
                <a16:creationId xmlns:a16="http://schemas.microsoft.com/office/drawing/2014/main" id="{46AEEA57-60E7-CB7A-A07E-0D1725C5E47C}"/>
              </a:ext>
            </a:extLst>
          </p:cNvPr>
          <p:cNvSpPr txBox="1"/>
          <p:nvPr/>
        </p:nvSpPr>
        <p:spPr>
          <a:xfrm>
            <a:off x="3200400" y="5115327"/>
            <a:ext cx="14478000" cy="2123658"/>
          </a:xfrm>
          <a:prstGeom prst="rect">
            <a:avLst/>
          </a:prstGeom>
          <a:noFill/>
        </p:spPr>
        <p:txBody>
          <a:bodyPr wrap="square">
            <a:spAutoFit/>
          </a:bodyPr>
          <a:lstStyle/>
          <a:p>
            <a:pPr marL="0" indent="0">
              <a:defRPr/>
            </a:pPr>
            <a:r>
              <a:rPr lang="en-US" altLang="en-US" sz="2200" dirty="0">
                <a:solidFill>
                  <a:srgbClr val="10315C"/>
                </a:solidFill>
                <a:latin typeface="Poppins" panose="00000500000000000000" pitchFamily="2" charset="0"/>
                <a:cs typeface="Poppins" panose="00000500000000000000" pitchFamily="2" charset="0"/>
              </a:rPr>
              <a:t>An actuary compiles the following information about a portfolio of 6,250 life insurance policies:</a:t>
            </a:r>
          </a:p>
          <a:p>
            <a:pPr marL="969585" lvl="1" indent="-360000">
              <a:buClr>
                <a:srgbClr val="00CDFF"/>
              </a:buClr>
              <a:buFont typeface="+mj-lt"/>
              <a:buAutoNum type="romanLcPeriod"/>
              <a:defRPr/>
            </a:pPr>
            <a:r>
              <a:rPr lang="en-US" altLang="en-US" sz="2200" dirty="0">
                <a:solidFill>
                  <a:srgbClr val="10315C"/>
                </a:solidFill>
                <a:latin typeface="Poppins" panose="00000500000000000000" pitchFamily="2" charset="0"/>
                <a:cs typeface="Poppins" panose="00000500000000000000" pitchFamily="2" charset="0"/>
              </a:rPr>
              <a:t>There are 613 more policies on people over 65 than there are on people younger than 65.</a:t>
            </a:r>
          </a:p>
          <a:p>
            <a:pPr marL="969585" lvl="1" indent="-360000">
              <a:buClr>
                <a:srgbClr val="00CDFF"/>
              </a:buClr>
              <a:buFont typeface="+mj-lt"/>
              <a:buAutoNum type="romanLcPeriod"/>
              <a:defRPr/>
            </a:pPr>
            <a:r>
              <a:rPr lang="en-US" altLang="en-US" sz="2200" dirty="0">
                <a:solidFill>
                  <a:srgbClr val="10315C"/>
                </a:solidFill>
                <a:latin typeface="Poppins" panose="00000500000000000000" pitchFamily="2" charset="0"/>
                <a:cs typeface="Poppins" panose="00000500000000000000" pitchFamily="2" charset="0"/>
              </a:rPr>
              <a:t>There are 427 more policies on  younger single people than there are on older single people.</a:t>
            </a:r>
          </a:p>
          <a:p>
            <a:pPr marL="969585" lvl="1" indent="-360000">
              <a:buClr>
                <a:srgbClr val="00CDFF"/>
              </a:buClr>
              <a:buFont typeface="+mj-lt"/>
              <a:buAutoNum type="romanLcPeriod"/>
              <a:defRPr/>
            </a:pPr>
            <a:r>
              <a:rPr lang="en-US" altLang="en-US" sz="2200" dirty="0">
                <a:solidFill>
                  <a:srgbClr val="10315C"/>
                </a:solidFill>
                <a:latin typeface="Poppins" panose="00000500000000000000" pitchFamily="2" charset="0"/>
                <a:cs typeface="Poppins" panose="00000500000000000000" pitchFamily="2" charset="0"/>
              </a:rPr>
              <a:t>There are 876 policies on married people.</a:t>
            </a:r>
          </a:p>
          <a:p>
            <a:pPr marL="0" indent="0">
              <a:defRPr/>
            </a:pPr>
            <a:r>
              <a:rPr lang="en-US" altLang="en-US" sz="2200" dirty="0">
                <a:solidFill>
                  <a:srgbClr val="10315C"/>
                </a:solidFill>
                <a:latin typeface="Poppins" panose="00000500000000000000" pitchFamily="2" charset="0"/>
                <a:cs typeface="Poppins" panose="00000500000000000000" pitchFamily="2" charset="0"/>
              </a:rPr>
              <a:t>Calculate the probability of randomly selecting a policy on a married person over 65 within this portfolio.</a:t>
            </a:r>
            <a:endParaRPr lang="en-GB" sz="2200" dirty="0">
              <a:solidFill>
                <a:srgbClr val="10315C"/>
              </a:solidFill>
              <a:latin typeface="Poppins" panose="00000500000000000000" pitchFamily="2" charset="0"/>
              <a:cs typeface="Poppins" panose="00000500000000000000" pitchFamily="2" charset="0"/>
            </a:endParaRPr>
          </a:p>
        </p:txBody>
      </p:sp>
      <p:sp>
        <p:nvSpPr>
          <p:cNvPr id="20" name="TextBox 19">
            <a:extLst>
              <a:ext uri="{FF2B5EF4-FFF2-40B4-BE49-F238E27FC236}">
                <a16:creationId xmlns:a16="http://schemas.microsoft.com/office/drawing/2014/main" id="{F55F9E7A-64C4-1705-F3B5-5F0A246162F5}"/>
              </a:ext>
            </a:extLst>
          </p:cNvPr>
          <p:cNvSpPr txBox="1"/>
          <p:nvPr/>
        </p:nvSpPr>
        <p:spPr>
          <a:xfrm>
            <a:off x="5486400" y="7573116"/>
            <a:ext cx="14478000" cy="1785104"/>
          </a:xfrm>
          <a:prstGeom prst="rect">
            <a:avLst/>
          </a:prstGeom>
          <a:noFill/>
        </p:spPr>
        <p:txBody>
          <a:bodyPr wrap="square">
            <a:spAutoFit/>
          </a:bodyPr>
          <a:lstStyle/>
          <a:p>
            <a:pPr marL="0" indent="0">
              <a:defRPr/>
            </a:pPr>
            <a:r>
              <a:rPr lang="en-US" altLang="en-US" sz="2200" dirty="0">
                <a:solidFill>
                  <a:srgbClr val="10315C"/>
                </a:solidFill>
                <a:latin typeface="Poppins" panose="00000500000000000000" pitchFamily="2" charset="0"/>
                <a:cs typeface="Poppins" panose="00000500000000000000" pitchFamily="2" charset="0"/>
              </a:rPr>
              <a:t>An actuary compiles the following information about a portfolio of life insurance policies:</a:t>
            </a:r>
          </a:p>
          <a:p>
            <a:pPr marL="969585" lvl="1" indent="-360000">
              <a:buClr>
                <a:srgbClr val="00CDFF"/>
              </a:buClr>
              <a:buFont typeface="+mj-lt"/>
              <a:buAutoNum type="romanLcPeriod"/>
              <a:defRPr/>
            </a:pPr>
            <a:r>
              <a:rPr lang="en-US" altLang="en-US" sz="2200" dirty="0">
                <a:solidFill>
                  <a:srgbClr val="10315C"/>
                </a:solidFill>
                <a:latin typeface="Poppins" panose="00000500000000000000" pitchFamily="2" charset="0"/>
                <a:cs typeface="Poppins" panose="00000500000000000000" pitchFamily="2" charset="0"/>
              </a:rPr>
              <a:t>There are 184 more policies on males than there are on females.</a:t>
            </a:r>
          </a:p>
          <a:p>
            <a:pPr marL="969585" lvl="1" indent="-360000">
              <a:buClr>
                <a:srgbClr val="00CDFF"/>
              </a:buClr>
              <a:buFont typeface="+mj-lt"/>
              <a:buAutoNum type="romanLcPeriod"/>
              <a:defRPr/>
            </a:pPr>
            <a:r>
              <a:rPr lang="en-US" altLang="en-US" sz="2200" dirty="0">
                <a:solidFill>
                  <a:srgbClr val="10315C"/>
                </a:solidFill>
                <a:latin typeface="Poppins" panose="00000500000000000000" pitchFamily="2" charset="0"/>
                <a:cs typeface="Poppins" panose="00000500000000000000" pitchFamily="2" charset="0"/>
              </a:rPr>
              <a:t>There are 95 more policies on female over 65 than there are on male over 65.</a:t>
            </a:r>
          </a:p>
          <a:p>
            <a:pPr marL="969585" lvl="1" indent="-360000">
              <a:buClr>
                <a:srgbClr val="00CDFF"/>
              </a:buClr>
              <a:buFont typeface="+mj-lt"/>
              <a:buAutoNum type="romanLcPeriod"/>
              <a:defRPr/>
            </a:pPr>
            <a:r>
              <a:rPr lang="en-US" altLang="en-US" sz="2200" dirty="0">
                <a:solidFill>
                  <a:srgbClr val="10315C"/>
                </a:solidFill>
                <a:latin typeface="Poppins" panose="00000500000000000000" pitchFamily="2" charset="0"/>
                <a:cs typeface="Poppins" panose="00000500000000000000" pitchFamily="2" charset="0"/>
              </a:rPr>
              <a:t>There are 793 policies on people under 65.</a:t>
            </a:r>
          </a:p>
          <a:p>
            <a:pPr marL="0" indent="0">
              <a:defRPr/>
            </a:pPr>
            <a:r>
              <a:rPr lang="en-US" altLang="en-US" sz="2200" dirty="0">
                <a:solidFill>
                  <a:srgbClr val="10315C"/>
                </a:solidFill>
                <a:latin typeface="Poppins" panose="00000500000000000000" pitchFamily="2" charset="0"/>
                <a:cs typeface="Poppins" panose="00000500000000000000" pitchFamily="2" charset="0"/>
              </a:rPr>
              <a:t>Calculate the total number of policies within this portfolio.</a:t>
            </a:r>
          </a:p>
        </p:txBody>
      </p:sp>
      <p:grpSp>
        <p:nvGrpSpPr>
          <p:cNvPr id="21" name="Group 10">
            <a:extLst>
              <a:ext uri="{FF2B5EF4-FFF2-40B4-BE49-F238E27FC236}">
                <a16:creationId xmlns:a16="http://schemas.microsoft.com/office/drawing/2014/main" id="{CC777123-7841-877E-13D2-C44CA5CA2BE1}"/>
              </a:ext>
            </a:extLst>
          </p:cNvPr>
          <p:cNvGrpSpPr/>
          <p:nvPr/>
        </p:nvGrpSpPr>
        <p:grpSpPr>
          <a:xfrm>
            <a:off x="-1254057" y="2996520"/>
            <a:ext cx="6283772" cy="6323481"/>
            <a:chOff x="304112" y="-580642"/>
            <a:chExt cx="8378363" cy="8431308"/>
          </a:xfrm>
        </p:grpSpPr>
        <p:sp>
          <p:nvSpPr>
            <p:cNvPr id="23" name="Freeform 12">
              <a:extLst>
                <a:ext uri="{FF2B5EF4-FFF2-40B4-BE49-F238E27FC236}">
                  <a16:creationId xmlns:a16="http://schemas.microsoft.com/office/drawing/2014/main" id="{371CCC59-6354-56ED-34DA-6A22B66E63BB}"/>
                </a:ext>
              </a:extLst>
            </p:cNvPr>
            <p:cNvSpPr/>
            <p:nvPr/>
          </p:nvSpPr>
          <p:spPr>
            <a:xfrm>
              <a:off x="2276837" y="-580642"/>
              <a:ext cx="1931088" cy="1783893"/>
            </a:xfrm>
            <a:custGeom>
              <a:avLst/>
              <a:gdLst/>
              <a:ahLst/>
              <a:cxnLst/>
              <a:rect l="l" t="t" r="r" b="b"/>
              <a:pathLst>
                <a:path w="1175617" h="1175617">
                  <a:moveTo>
                    <a:pt x="0" y="0"/>
                  </a:moveTo>
                  <a:lnTo>
                    <a:pt x="1175617" y="0"/>
                  </a:lnTo>
                  <a:lnTo>
                    <a:pt x="1175617" y="1175617"/>
                  </a:lnTo>
                  <a:lnTo>
                    <a:pt x="0" y="11756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24" name="Freeform 13">
              <a:extLst>
                <a:ext uri="{FF2B5EF4-FFF2-40B4-BE49-F238E27FC236}">
                  <a16:creationId xmlns:a16="http://schemas.microsoft.com/office/drawing/2014/main" id="{13605395-5DB3-A090-FC81-A22A8B91D5D5}"/>
                </a:ext>
              </a:extLst>
            </p:cNvPr>
            <p:cNvSpPr/>
            <p:nvPr/>
          </p:nvSpPr>
          <p:spPr>
            <a:xfrm>
              <a:off x="3906588" y="2458805"/>
              <a:ext cx="1931088" cy="1783893"/>
            </a:xfrm>
            <a:custGeom>
              <a:avLst/>
              <a:gdLst/>
              <a:ahLst/>
              <a:cxnLst/>
              <a:rect l="l" t="t" r="r" b="b"/>
              <a:pathLst>
                <a:path w="1195427" h="1195427">
                  <a:moveTo>
                    <a:pt x="0" y="0"/>
                  </a:moveTo>
                  <a:lnTo>
                    <a:pt x="1195428" y="0"/>
                  </a:lnTo>
                  <a:lnTo>
                    <a:pt x="1195428" y="1195428"/>
                  </a:lnTo>
                  <a:lnTo>
                    <a:pt x="0" y="119542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25" name="Freeform 14">
              <a:extLst>
                <a:ext uri="{FF2B5EF4-FFF2-40B4-BE49-F238E27FC236}">
                  <a16:creationId xmlns:a16="http://schemas.microsoft.com/office/drawing/2014/main" id="{96895B4E-170F-FF39-1770-FC8F70A2C395}"/>
                </a:ext>
              </a:extLst>
            </p:cNvPr>
            <p:cNvSpPr/>
            <p:nvPr/>
          </p:nvSpPr>
          <p:spPr>
            <a:xfrm>
              <a:off x="6751388" y="5820329"/>
              <a:ext cx="1931087" cy="1783892"/>
            </a:xfrm>
            <a:custGeom>
              <a:avLst/>
              <a:gdLst/>
              <a:ahLst/>
              <a:cxnLst/>
              <a:rect l="l" t="t" r="r" b="b"/>
              <a:pathLst>
                <a:path w="1175617" h="1175617">
                  <a:moveTo>
                    <a:pt x="0" y="0"/>
                  </a:moveTo>
                  <a:lnTo>
                    <a:pt x="1175617" y="0"/>
                  </a:lnTo>
                  <a:lnTo>
                    <a:pt x="1175617" y="1175617"/>
                  </a:lnTo>
                  <a:lnTo>
                    <a:pt x="0" y="117561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29" name="TextBox 18">
              <a:extLst>
                <a:ext uri="{FF2B5EF4-FFF2-40B4-BE49-F238E27FC236}">
                  <a16:creationId xmlns:a16="http://schemas.microsoft.com/office/drawing/2014/main" id="{D061FABA-86D3-27A9-A43E-4C5611A708D4}"/>
                </a:ext>
              </a:extLst>
            </p:cNvPr>
            <p:cNvSpPr txBox="1"/>
            <p:nvPr/>
          </p:nvSpPr>
          <p:spPr>
            <a:xfrm>
              <a:off x="304112" y="7092476"/>
              <a:ext cx="6645319" cy="758190"/>
            </a:xfrm>
            <a:prstGeom prst="rect">
              <a:avLst/>
            </a:prstGeom>
          </p:spPr>
          <p:txBody>
            <a:bodyPr lIns="0" tIns="0" rIns="0" bIns="0" rtlCol="0" anchor="t">
              <a:spAutoFit/>
            </a:bodyPr>
            <a:lstStyle/>
            <a:p>
              <a:pPr marL="0" lvl="0" indent="0" algn="ctr">
                <a:lnSpc>
                  <a:spcPts val="4620"/>
                </a:lnSpc>
                <a:spcBef>
                  <a:spcPct val="0"/>
                </a:spcBef>
              </a:pPr>
              <a:endParaRPr lang="en-US" sz="3300" b="1" dirty="0">
                <a:solidFill>
                  <a:srgbClr val="10315C"/>
                </a:solidFill>
                <a:latin typeface="Poppins Bold"/>
                <a:ea typeface="Poppins Bold"/>
                <a:cs typeface="Poppins Bold"/>
                <a:sym typeface="Poppins Bold"/>
              </a:endParaRPr>
            </a:p>
          </p:txBody>
        </p:sp>
      </p:grpSp>
      <p:sp>
        <p:nvSpPr>
          <p:cNvPr id="30" name="TextBox 29">
            <a:extLst>
              <a:ext uri="{FF2B5EF4-FFF2-40B4-BE49-F238E27FC236}">
                <a16:creationId xmlns:a16="http://schemas.microsoft.com/office/drawing/2014/main" id="{62C87851-03BD-3DC0-128A-62D1FE8EB469}"/>
              </a:ext>
            </a:extLst>
          </p:cNvPr>
          <p:cNvSpPr txBox="1"/>
          <p:nvPr/>
        </p:nvSpPr>
        <p:spPr>
          <a:xfrm>
            <a:off x="-3342993" y="9236972"/>
            <a:ext cx="10079830" cy="893834"/>
          </a:xfrm>
          <a:prstGeom prst="rect">
            <a:avLst/>
          </a:prstGeom>
          <a:noFill/>
        </p:spPr>
        <p:txBody>
          <a:bodyPr wrap="square">
            <a:spAutoFit/>
          </a:bodyPr>
          <a:lstStyle/>
          <a:p>
            <a:pPr marL="0" lvl="0" indent="0" algn="ctr">
              <a:lnSpc>
                <a:spcPts val="6999"/>
              </a:lnSpc>
              <a:spcBef>
                <a:spcPct val="0"/>
              </a:spcBef>
            </a:pPr>
            <a:r>
              <a:rPr lang="en-US" sz="5000" dirty="0">
                <a:solidFill>
                  <a:srgbClr val="00CDFF"/>
                </a:solidFill>
                <a:latin typeface="Barlow"/>
                <a:ea typeface="Barlow"/>
                <a:cs typeface="Barlow"/>
                <a:sym typeface="Barlow"/>
              </a:rPr>
              <a:t>10 Minutes</a:t>
            </a:r>
          </a:p>
        </p:txBody>
      </p:sp>
    </p:spTree>
    <p:extLst>
      <p:ext uri="{BB962C8B-B14F-4D97-AF65-F5344CB8AC3E}">
        <p14:creationId xmlns:p14="http://schemas.microsoft.com/office/powerpoint/2010/main" val="2471459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44661"/>
            <a:ext cx="18964292" cy="2369892"/>
            <a:chOff x="0" y="-38100"/>
            <a:chExt cx="4994711" cy="624169"/>
          </a:xfrm>
        </p:grpSpPr>
        <p:sp>
          <p:nvSpPr>
            <p:cNvPr id="3" name="Freeform 3"/>
            <p:cNvSpPr/>
            <p:nvPr/>
          </p:nvSpPr>
          <p:spPr>
            <a:xfrm>
              <a:off x="0" y="0"/>
              <a:ext cx="4994711" cy="586069"/>
            </a:xfrm>
            <a:custGeom>
              <a:avLst/>
              <a:gdLst/>
              <a:ahLst/>
              <a:cxnLst/>
              <a:rect l="l" t="t" r="r" b="b"/>
              <a:pathLst>
                <a:path w="4994711" h="586069">
                  <a:moveTo>
                    <a:pt x="0" y="0"/>
                  </a:moveTo>
                  <a:lnTo>
                    <a:pt x="4994711" y="0"/>
                  </a:lnTo>
                  <a:lnTo>
                    <a:pt x="4994711" y="586069"/>
                  </a:lnTo>
                  <a:lnTo>
                    <a:pt x="0" y="586069"/>
                  </a:lnTo>
                  <a:close/>
                </a:path>
              </a:pathLst>
            </a:custGeom>
            <a:solidFill>
              <a:srgbClr val="F27349"/>
            </a:solidFill>
          </p:spPr>
          <p:txBody>
            <a:bodyPr/>
            <a:lstStyle/>
            <a:p>
              <a:endParaRPr lang="en-GB"/>
            </a:p>
          </p:txBody>
        </p:sp>
        <p:sp>
          <p:nvSpPr>
            <p:cNvPr id="4" name="TextBox 4"/>
            <p:cNvSpPr txBox="1"/>
            <p:nvPr/>
          </p:nvSpPr>
          <p:spPr>
            <a:xfrm>
              <a:off x="0" y="-38100"/>
              <a:ext cx="4994711" cy="624169"/>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201294" y="1995176"/>
            <a:ext cx="20165585" cy="230055"/>
            <a:chOff x="0" y="0"/>
            <a:chExt cx="5311101" cy="60591"/>
          </a:xfrm>
        </p:grpSpPr>
        <p:sp>
          <p:nvSpPr>
            <p:cNvPr id="6" name="Freeform 6"/>
            <p:cNvSpPr/>
            <p:nvPr/>
          </p:nvSpPr>
          <p:spPr>
            <a:xfrm>
              <a:off x="0" y="0"/>
              <a:ext cx="5311101" cy="60591"/>
            </a:xfrm>
            <a:custGeom>
              <a:avLst/>
              <a:gdLst/>
              <a:ahLst/>
              <a:cxnLst/>
              <a:rect l="l" t="t" r="r" b="b"/>
              <a:pathLst>
                <a:path w="5311101" h="60591">
                  <a:moveTo>
                    <a:pt x="0" y="0"/>
                  </a:moveTo>
                  <a:lnTo>
                    <a:pt x="5311101" y="0"/>
                  </a:lnTo>
                  <a:lnTo>
                    <a:pt x="5311101" y="60591"/>
                  </a:lnTo>
                  <a:lnTo>
                    <a:pt x="0" y="60591"/>
                  </a:lnTo>
                  <a:close/>
                </a:path>
              </a:pathLst>
            </a:custGeom>
            <a:solidFill>
              <a:srgbClr val="10315C"/>
            </a:solidFill>
          </p:spPr>
          <p:txBody>
            <a:bodyPr/>
            <a:lstStyle/>
            <a:p>
              <a:endParaRPr lang="en-GB"/>
            </a:p>
          </p:txBody>
        </p:sp>
        <p:sp>
          <p:nvSpPr>
            <p:cNvPr id="7" name="TextBox 7"/>
            <p:cNvSpPr txBox="1"/>
            <p:nvPr/>
          </p:nvSpPr>
          <p:spPr>
            <a:xfrm>
              <a:off x="0" y="-38100"/>
              <a:ext cx="5311101" cy="98691"/>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707832" y="471969"/>
            <a:ext cx="17259300" cy="1042593"/>
          </a:xfrm>
          <a:prstGeom prst="rect">
            <a:avLst/>
          </a:prstGeom>
        </p:spPr>
        <p:txBody>
          <a:bodyPr wrap="square" lIns="0" tIns="0" rIns="0" bIns="0" rtlCol="0" anchor="t">
            <a:spAutoFit/>
          </a:bodyPr>
          <a:lstStyle/>
          <a:p>
            <a:pPr marL="0" lvl="0" indent="0" algn="l">
              <a:lnSpc>
                <a:spcPts val="9379"/>
              </a:lnSpc>
              <a:spcBef>
                <a:spcPct val="0"/>
              </a:spcBef>
            </a:pPr>
            <a:r>
              <a:rPr lang="en-US" sz="5400" dirty="0">
                <a:solidFill>
                  <a:srgbClr val="FFFFFF"/>
                </a:solidFill>
                <a:latin typeface="Barlow"/>
                <a:ea typeface="Barlow"/>
                <a:cs typeface="Barlow"/>
                <a:sym typeface="Barlow"/>
              </a:rPr>
              <a:t>Activity: Create your own conditional probability question</a:t>
            </a:r>
          </a:p>
        </p:txBody>
      </p:sp>
      <p:sp>
        <p:nvSpPr>
          <p:cNvPr id="19" name="TextBox 19"/>
          <p:cNvSpPr txBox="1"/>
          <p:nvPr/>
        </p:nvSpPr>
        <p:spPr>
          <a:xfrm>
            <a:off x="-658351" y="9414280"/>
            <a:ext cx="4893473" cy="801501"/>
          </a:xfrm>
          <a:prstGeom prst="rect">
            <a:avLst/>
          </a:prstGeom>
        </p:spPr>
        <p:txBody>
          <a:bodyPr lIns="0" tIns="0" rIns="0" bIns="0" rtlCol="0" anchor="t">
            <a:spAutoFit/>
          </a:bodyPr>
          <a:lstStyle/>
          <a:p>
            <a:pPr marL="0" lvl="0" indent="0" algn="ctr">
              <a:lnSpc>
                <a:spcPts val="6999"/>
              </a:lnSpc>
              <a:spcBef>
                <a:spcPct val="0"/>
              </a:spcBef>
            </a:pPr>
            <a:r>
              <a:rPr lang="en-US" sz="4999" dirty="0">
                <a:solidFill>
                  <a:srgbClr val="00CDFF"/>
                </a:solidFill>
                <a:latin typeface="Barlow"/>
                <a:ea typeface="Barlow"/>
                <a:cs typeface="Barlow"/>
                <a:sym typeface="Barlow"/>
              </a:rPr>
              <a:t>5 Minutes</a:t>
            </a:r>
          </a:p>
        </p:txBody>
      </p:sp>
      <p:grpSp>
        <p:nvGrpSpPr>
          <p:cNvPr id="20" name="Group 20"/>
          <p:cNvGrpSpPr/>
          <p:nvPr/>
        </p:nvGrpSpPr>
        <p:grpSpPr>
          <a:xfrm rot="-5400000">
            <a:off x="2636712" y="6194881"/>
            <a:ext cx="6661402" cy="47625"/>
            <a:chOff x="0" y="0"/>
            <a:chExt cx="1754443" cy="12543"/>
          </a:xfrm>
        </p:grpSpPr>
        <p:sp>
          <p:nvSpPr>
            <p:cNvPr id="21" name="Freeform 21"/>
            <p:cNvSpPr/>
            <p:nvPr/>
          </p:nvSpPr>
          <p:spPr>
            <a:xfrm>
              <a:off x="0" y="0"/>
              <a:ext cx="1754443" cy="12543"/>
            </a:xfrm>
            <a:custGeom>
              <a:avLst/>
              <a:gdLst/>
              <a:ahLst/>
              <a:cxnLst/>
              <a:rect l="l" t="t" r="r" b="b"/>
              <a:pathLst>
                <a:path w="1754443" h="12543">
                  <a:moveTo>
                    <a:pt x="0" y="0"/>
                  </a:moveTo>
                  <a:lnTo>
                    <a:pt x="1754443" y="0"/>
                  </a:lnTo>
                  <a:lnTo>
                    <a:pt x="1754443" y="12543"/>
                  </a:lnTo>
                  <a:lnTo>
                    <a:pt x="0" y="12543"/>
                  </a:lnTo>
                  <a:close/>
                </a:path>
              </a:pathLst>
            </a:custGeom>
            <a:solidFill>
              <a:srgbClr val="00CDFF"/>
            </a:solidFill>
          </p:spPr>
          <p:txBody>
            <a:bodyPr/>
            <a:lstStyle/>
            <a:p>
              <a:endParaRPr lang="en-GB"/>
            </a:p>
          </p:txBody>
        </p:sp>
        <p:sp>
          <p:nvSpPr>
            <p:cNvPr id="22" name="TextBox 22"/>
            <p:cNvSpPr txBox="1"/>
            <p:nvPr/>
          </p:nvSpPr>
          <p:spPr>
            <a:xfrm>
              <a:off x="0" y="-38100"/>
              <a:ext cx="1754443" cy="50643"/>
            </a:xfrm>
            <a:prstGeom prst="rect">
              <a:avLst/>
            </a:prstGeom>
          </p:spPr>
          <p:txBody>
            <a:bodyPr lIns="50800" tIns="50800" rIns="50800" bIns="50800" rtlCol="0" anchor="ctr"/>
            <a:lstStyle/>
            <a:p>
              <a:pPr algn="ctr">
                <a:lnSpc>
                  <a:spcPts val="2659"/>
                </a:lnSpc>
              </a:pPr>
              <a:endParaRPr/>
            </a:p>
          </p:txBody>
        </p:sp>
      </p:grpSp>
      <p:pic>
        <p:nvPicPr>
          <p:cNvPr id="24" name="Picture 23" descr="Blue text on a black background&#10;&#10;Description automatically generated">
            <a:extLst>
              <a:ext uri="{FF2B5EF4-FFF2-40B4-BE49-F238E27FC236}">
                <a16:creationId xmlns:a16="http://schemas.microsoft.com/office/drawing/2014/main" id="{D44715BD-4349-C419-EC7B-DE36A1C110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48958" y="9126199"/>
            <a:ext cx="2084247" cy="1004607"/>
          </a:xfrm>
          <a:prstGeom prst="rect">
            <a:avLst/>
          </a:prstGeom>
        </p:spPr>
      </p:pic>
      <p:grpSp>
        <p:nvGrpSpPr>
          <p:cNvPr id="23" name="Group 20">
            <a:extLst>
              <a:ext uri="{FF2B5EF4-FFF2-40B4-BE49-F238E27FC236}">
                <a16:creationId xmlns:a16="http://schemas.microsoft.com/office/drawing/2014/main" id="{221871B7-B9B4-9111-8006-3CC7EA2379A5}"/>
              </a:ext>
            </a:extLst>
          </p:cNvPr>
          <p:cNvGrpSpPr/>
          <p:nvPr/>
        </p:nvGrpSpPr>
        <p:grpSpPr>
          <a:xfrm rot="-5400000">
            <a:off x="8656512" y="6194879"/>
            <a:ext cx="6661402" cy="47625"/>
            <a:chOff x="0" y="0"/>
            <a:chExt cx="1754443" cy="12543"/>
          </a:xfrm>
        </p:grpSpPr>
        <p:sp>
          <p:nvSpPr>
            <p:cNvPr id="25" name="Freeform 21">
              <a:extLst>
                <a:ext uri="{FF2B5EF4-FFF2-40B4-BE49-F238E27FC236}">
                  <a16:creationId xmlns:a16="http://schemas.microsoft.com/office/drawing/2014/main" id="{29B151BA-962B-C12B-7552-4F370497A70D}"/>
                </a:ext>
              </a:extLst>
            </p:cNvPr>
            <p:cNvSpPr/>
            <p:nvPr/>
          </p:nvSpPr>
          <p:spPr>
            <a:xfrm>
              <a:off x="0" y="0"/>
              <a:ext cx="1754443" cy="12543"/>
            </a:xfrm>
            <a:custGeom>
              <a:avLst/>
              <a:gdLst/>
              <a:ahLst/>
              <a:cxnLst/>
              <a:rect l="l" t="t" r="r" b="b"/>
              <a:pathLst>
                <a:path w="1754443" h="12543">
                  <a:moveTo>
                    <a:pt x="0" y="0"/>
                  </a:moveTo>
                  <a:lnTo>
                    <a:pt x="1754443" y="0"/>
                  </a:lnTo>
                  <a:lnTo>
                    <a:pt x="1754443" y="12543"/>
                  </a:lnTo>
                  <a:lnTo>
                    <a:pt x="0" y="12543"/>
                  </a:lnTo>
                  <a:close/>
                </a:path>
              </a:pathLst>
            </a:custGeom>
            <a:solidFill>
              <a:srgbClr val="00CDFF"/>
            </a:solidFill>
          </p:spPr>
          <p:txBody>
            <a:bodyPr/>
            <a:lstStyle/>
            <a:p>
              <a:endParaRPr lang="en-GB"/>
            </a:p>
          </p:txBody>
        </p:sp>
        <p:sp>
          <p:nvSpPr>
            <p:cNvPr id="26" name="TextBox 22">
              <a:extLst>
                <a:ext uri="{FF2B5EF4-FFF2-40B4-BE49-F238E27FC236}">
                  <a16:creationId xmlns:a16="http://schemas.microsoft.com/office/drawing/2014/main" id="{EAB0DAD0-285B-8983-B4C0-7886D8ED0CB5}"/>
                </a:ext>
              </a:extLst>
            </p:cNvPr>
            <p:cNvSpPr txBox="1"/>
            <p:nvPr/>
          </p:nvSpPr>
          <p:spPr>
            <a:xfrm>
              <a:off x="0" y="-38100"/>
              <a:ext cx="1754443" cy="50643"/>
            </a:xfrm>
            <a:prstGeom prst="rect">
              <a:avLst/>
            </a:prstGeom>
          </p:spPr>
          <p:txBody>
            <a:bodyPr lIns="50800" tIns="50800" rIns="50800" bIns="50800" rtlCol="0" anchor="ctr"/>
            <a:lstStyle/>
            <a:p>
              <a:pPr algn="ctr">
                <a:lnSpc>
                  <a:spcPts val="2659"/>
                </a:lnSpc>
              </a:pPr>
              <a:endParaRPr/>
            </a:p>
          </p:txBody>
        </p:sp>
      </p:grpSp>
      <p:sp>
        <p:nvSpPr>
          <p:cNvPr id="28" name="TextBox 27">
            <a:extLst>
              <a:ext uri="{FF2B5EF4-FFF2-40B4-BE49-F238E27FC236}">
                <a16:creationId xmlns:a16="http://schemas.microsoft.com/office/drawing/2014/main" id="{D9B7B697-85AD-F61A-534B-EC421A6F3F7E}"/>
              </a:ext>
            </a:extLst>
          </p:cNvPr>
          <p:cNvSpPr txBox="1"/>
          <p:nvPr/>
        </p:nvSpPr>
        <p:spPr>
          <a:xfrm>
            <a:off x="226313" y="3553726"/>
            <a:ext cx="5548888" cy="6109365"/>
          </a:xfrm>
          <a:prstGeom prst="rect">
            <a:avLst/>
          </a:prstGeom>
          <a:noFill/>
        </p:spPr>
        <p:txBody>
          <a:bodyPr wrap="square">
            <a:spAutoFit/>
          </a:bodyPr>
          <a:lstStyle/>
          <a:p>
            <a:pPr marL="0" indent="0" algn="ctr" rtl="0" eaLnBrk="1" latinLnBrk="0" hangingPunct="1">
              <a:spcBef>
                <a:spcPts val="0"/>
              </a:spcBef>
              <a:spcAft>
                <a:spcPts val="0"/>
              </a:spcAft>
            </a:pPr>
            <a:r>
              <a:rPr lang="en-US" sz="2300" kern="1200" dirty="0">
                <a:solidFill>
                  <a:srgbClr val="10315C"/>
                </a:solidFill>
                <a:effectLst/>
                <a:latin typeface="Poppins" panose="00000500000000000000" pitchFamily="2" charset="0"/>
                <a:cs typeface="Poppins" panose="00000500000000000000" pitchFamily="2" charset="0"/>
              </a:rPr>
              <a:t>An insurance company has </a:t>
            </a:r>
            <a:r>
              <a:rPr lang="en-US" sz="2300" b="1" dirty="0">
                <a:solidFill>
                  <a:srgbClr val="00CDFF"/>
                </a:solidFill>
                <a:latin typeface="Poppins" panose="00000500000000000000" pitchFamily="2" charset="0"/>
                <a:cs typeface="Poppins" panose="00000500000000000000" pitchFamily="2" charset="0"/>
              </a:rPr>
              <a:t>………...</a:t>
            </a:r>
            <a:r>
              <a:rPr lang="en-US" sz="2300" kern="1200" dirty="0">
                <a:solidFill>
                  <a:srgbClr val="10315C"/>
                </a:solidFill>
                <a:effectLst/>
                <a:latin typeface="Poppins" panose="00000500000000000000" pitchFamily="2" charset="0"/>
                <a:cs typeface="Poppins" panose="00000500000000000000" pitchFamily="2" charset="0"/>
              </a:rPr>
              <a:t>                                          policyholders. Each policyholder is classified as: </a:t>
            </a:r>
            <a:r>
              <a:rPr lang="en-US" altLang="en-US" sz="2300" dirty="0">
                <a:solidFill>
                  <a:srgbClr val="10315C"/>
                </a:solidFill>
                <a:latin typeface="Poppins" panose="00000500000000000000" pitchFamily="2" charset="0"/>
                <a:cs typeface="Poppins" panose="00000500000000000000" pitchFamily="2" charset="0"/>
              </a:rPr>
              <a:t>young/old; male/female; married/single. </a:t>
            </a:r>
            <a:r>
              <a:rPr lang="en-US" sz="2300" kern="1200" dirty="0">
                <a:solidFill>
                  <a:srgbClr val="10315C"/>
                </a:solidFill>
                <a:effectLst/>
                <a:latin typeface="Poppins" panose="00000500000000000000" pitchFamily="2" charset="0"/>
                <a:cs typeface="Poppins" panose="00000500000000000000" pitchFamily="2" charset="0"/>
              </a:rPr>
              <a:t>Of these policyholders, </a:t>
            </a:r>
            <a:r>
              <a:rPr lang="en-US" sz="2300" b="1" kern="1200" dirty="0">
                <a:solidFill>
                  <a:srgbClr val="00CDFF"/>
                </a:solidFill>
                <a:effectLst/>
                <a:latin typeface="Poppins" panose="00000500000000000000" pitchFamily="2" charset="0"/>
                <a:cs typeface="Poppins" panose="00000500000000000000" pitchFamily="2" charset="0"/>
              </a:rPr>
              <a:t>………..</a:t>
            </a:r>
            <a:r>
              <a:rPr lang="en-US" sz="2300" kern="1200" dirty="0">
                <a:solidFill>
                  <a:srgbClr val="10315C"/>
                </a:solidFill>
                <a:effectLst/>
                <a:latin typeface="Poppins" panose="00000500000000000000" pitchFamily="2" charset="0"/>
                <a:cs typeface="Poppins" panose="00000500000000000000" pitchFamily="2" charset="0"/>
              </a:rPr>
              <a:t> are young, </a:t>
            </a:r>
            <a:r>
              <a:rPr lang="en-US" sz="2300" b="1" kern="1200" dirty="0">
                <a:solidFill>
                  <a:srgbClr val="00CDFF"/>
                </a:solidFill>
                <a:effectLst/>
                <a:latin typeface="Poppins" panose="00000500000000000000" pitchFamily="2" charset="0"/>
                <a:cs typeface="Poppins" panose="00000500000000000000" pitchFamily="2" charset="0"/>
              </a:rPr>
              <a:t>……….</a:t>
            </a:r>
            <a:r>
              <a:rPr lang="en-US" sz="2300" kern="1200" dirty="0">
                <a:solidFill>
                  <a:srgbClr val="00CDFF"/>
                </a:solidFill>
                <a:effectLst/>
                <a:latin typeface="Poppins" panose="00000500000000000000" pitchFamily="2" charset="0"/>
                <a:cs typeface="Poppins" panose="00000500000000000000" pitchFamily="2" charset="0"/>
              </a:rPr>
              <a:t> </a:t>
            </a:r>
            <a:r>
              <a:rPr lang="en-US" sz="2300" kern="1200" dirty="0">
                <a:solidFill>
                  <a:srgbClr val="10315C"/>
                </a:solidFill>
                <a:effectLst/>
                <a:latin typeface="Poppins" panose="00000500000000000000" pitchFamily="2" charset="0"/>
                <a:cs typeface="Poppins" panose="00000500000000000000" pitchFamily="2" charset="0"/>
              </a:rPr>
              <a:t>are male, and </a:t>
            </a:r>
            <a:r>
              <a:rPr lang="en-US" sz="2300" b="1" kern="1200" dirty="0">
                <a:solidFill>
                  <a:srgbClr val="00CDFF"/>
                </a:solidFill>
                <a:effectLst/>
                <a:latin typeface="Poppins" panose="00000500000000000000" pitchFamily="2" charset="0"/>
                <a:cs typeface="Poppins" panose="00000500000000000000" pitchFamily="2" charset="0"/>
              </a:rPr>
              <a:t>………</a:t>
            </a:r>
            <a:r>
              <a:rPr lang="en-US" sz="2300" kern="1200" dirty="0">
                <a:solidFill>
                  <a:srgbClr val="00CDFF"/>
                </a:solidFill>
                <a:effectLst/>
                <a:latin typeface="Poppins" panose="00000500000000000000" pitchFamily="2" charset="0"/>
                <a:cs typeface="Poppins" panose="00000500000000000000" pitchFamily="2" charset="0"/>
              </a:rPr>
              <a:t> </a:t>
            </a:r>
            <a:r>
              <a:rPr lang="en-US" sz="2300" kern="1200" dirty="0">
                <a:solidFill>
                  <a:srgbClr val="10315C"/>
                </a:solidFill>
                <a:effectLst/>
                <a:latin typeface="Poppins" panose="00000500000000000000" pitchFamily="2" charset="0"/>
                <a:cs typeface="Poppins" panose="00000500000000000000" pitchFamily="2" charset="0"/>
              </a:rPr>
              <a:t>are married. The</a:t>
            </a:r>
            <a:endParaRPr lang="en-GB" sz="2300" dirty="0">
              <a:solidFill>
                <a:srgbClr val="10315C"/>
              </a:solidFill>
              <a:effectLst/>
              <a:latin typeface="Poppins" panose="00000500000000000000" pitchFamily="2" charset="0"/>
              <a:cs typeface="Poppins" panose="00000500000000000000" pitchFamily="2" charset="0"/>
            </a:endParaRPr>
          </a:p>
          <a:p>
            <a:pPr marL="0" indent="0" algn="ctr" rtl="0" eaLnBrk="1" latinLnBrk="0" hangingPunct="1">
              <a:spcBef>
                <a:spcPts val="0"/>
              </a:spcBef>
              <a:spcAft>
                <a:spcPts val="0"/>
              </a:spcAft>
            </a:pPr>
            <a:r>
              <a:rPr lang="en-US" sz="2300" kern="1200" dirty="0">
                <a:solidFill>
                  <a:srgbClr val="10315C"/>
                </a:solidFill>
                <a:effectLst/>
                <a:latin typeface="Poppins" panose="00000500000000000000" pitchFamily="2" charset="0"/>
                <a:cs typeface="Poppins" panose="00000500000000000000" pitchFamily="2" charset="0"/>
              </a:rPr>
              <a:t>policyholders can also be classified as </a:t>
            </a:r>
            <a:r>
              <a:rPr lang="en-US" sz="2300" b="1" dirty="0">
                <a:solidFill>
                  <a:srgbClr val="00CDFF"/>
                </a:solidFill>
                <a:latin typeface="Poppins" panose="00000500000000000000" pitchFamily="2" charset="0"/>
                <a:cs typeface="Poppins" panose="00000500000000000000" pitchFamily="2" charset="0"/>
              </a:rPr>
              <a:t>………</a:t>
            </a:r>
            <a:r>
              <a:rPr lang="en-US" sz="2300" b="1" kern="1200" dirty="0">
                <a:solidFill>
                  <a:srgbClr val="10315C"/>
                </a:solidFill>
                <a:effectLst/>
                <a:latin typeface="Poppins" panose="00000500000000000000" pitchFamily="2" charset="0"/>
                <a:cs typeface="Poppins" panose="00000500000000000000" pitchFamily="2" charset="0"/>
              </a:rPr>
              <a:t> </a:t>
            </a:r>
            <a:r>
              <a:rPr lang="en-US" sz="2300" kern="1200" dirty="0">
                <a:solidFill>
                  <a:srgbClr val="10315C"/>
                </a:solidFill>
                <a:effectLst/>
                <a:latin typeface="Poppins" panose="00000500000000000000" pitchFamily="2" charset="0"/>
                <a:cs typeface="Poppins" panose="00000500000000000000" pitchFamily="2" charset="0"/>
              </a:rPr>
              <a:t>young males,</a:t>
            </a:r>
            <a:r>
              <a:rPr lang="en-US" sz="2300" b="1" kern="1200" dirty="0">
                <a:solidFill>
                  <a:srgbClr val="00CDFF"/>
                </a:solidFill>
                <a:effectLst/>
                <a:latin typeface="Poppins" panose="00000500000000000000" pitchFamily="2" charset="0"/>
                <a:cs typeface="Poppins" panose="00000500000000000000" pitchFamily="2" charset="0"/>
              </a:rPr>
              <a:t> …….. </a:t>
            </a:r>
            <a:r>
              <a:rPr lang="en-US" sz="2300" kern="1200" dirty="0">
                <a:solidFill>
                  <a:srgbClr val="10315C"/>
                </a:solidFill>
                <a:effectLst/>
                <a:latin typeface="Poppins" panose="00000500000000000000" pitchFamily="2" charset="0"/>
                <a:cs typeface="Poppins" panose="00000500000000000000" pitchFamily="2" charset="0"/>
              </a:rPr>
              <a:t>married males, and </a:t>
            </a:r>
            <a:r>
              <a:rPr lang="en-US" sz="2300" b="1" dirty="0">
                <a:solidFill>
                  <a:srgbClr val="00CDFF"/>
                </a:solidFill>
                <a:latin typeface="Poppins" panose="00000500000000000000" pitchFamily="2" charset="0"/>
                <a:cs typeface="Poppins" panose="00000500000000000000" pitchFamily="2" charset="0"/>
              </a:rPr>
              <a:t>……… </a:t>
            </a:r>
            <a:r>
              <a:rPr lang="en-US" sz="2300" kern="1200" dirty="0">
                <a:solidFill>
                  <a:srgbClr val="10315C"/>
                </a:solidFill>
                <a:effectLst/>
                <a:latin typeface="Poppins" panose="00000500000000000000" pitchFamily="2" charset="0"/>
                <a:cs typeface="Poppins" panose="00000500000000000000" pitchFamily="2" charset="0"/>
              </a:rPr>
              <a:t>young married persons. Finally, </a:t>
            </a:r>
            <a:r>
              <a:rPr lang="en-US" sz="2300" b="1" kern="1200" dirty="0">
                <a:solidFill>
                  <a:srgbClr val="00CDFF"/>
                </a:solidFill>
                <a:effectLst/>
                <a:latin typeface="Poppins" panose="00000500000000000000" pitchFamily="2" charset="0"/>
                <a:cs typeface="Poppins" panose="00000500000000000000" pitchFamily="2" charset="0"/>
              </a:rPr>
              <a:t>…………</a:t>
            </a:r>
            <a:r>
              <a:rPr lang="en-US" sz="2300" kern="1200" dirty="0">
                <a:solidFill>
                  <a:srgbClr val="10315C"/>
                </a:solidFill>
                <a:effectLst/>
                <a:latin typeface="Poppins" panose="00000500000000000000" pitchFamily="2" charset="0"/>
                <a:cs typeface="Poppins" panose="00000500000000000000" pitchFamily="2" charset="0"/>
              </a:rPr>
              <a:t> of the policyholders are young married males.</a:t>
            </a:r>
          </a:p>
          <a:p>
            <a:pPr marL="0" indent="0" algn="ctr" rtl="0" eaLnBrk="1" latinLnBrk="0" hangingPunct="1">
              <a:spcBef>
                <a:spcPts val="0"/>
              </a:spcBef>
              <a:spcAft>
                <a:spcPts val="0"/>
              </a:spcAft>
            </a:pPr>
            <a:endParaRPr lang="en-GB" sz="2300" dirty="0">
              <a:solidFill>
                <a:srgbClr val="10315C"/>
              </a:solidFill>
              <a:effectLst/>
              <a:latin typeface="Poppins" panose="00000500000000000000" pitchFamily="2" charset="0"/>
              <a:cs typeface="Poppins" panose="00000500000000000000" pitchFamily="2" charset="0"/>
            </a:endParaRPr>
          </a:p>
          <a:p>
            <a:pPr marL="0" algn="ctr" rtl="0" eaLnBrk="1" latinLnBrk="0" hangingPunct="1">
              <a:spcBef>
                <a:spcPts val="0"/>
              </a:spcBef>
              <a:spcAft>
                <a:spcPts val="0"/>
              </a:spcAft>
            </a:pPr>
            <a:r>
              <a:rPr lang="en-US" sz="2300" kern="1200" dirty="0">
                <a:solidFill>
                  <a:srgbClr val="10315C"/>
                </a:solidFill>
                <a:effectLst/>
                <a:latin typeface="Poppins" panose="00000500000000000000" pitchFamily="2" charset="0"/>
                <a:cs typeface="Poppins" panose="00000500000000000000" pitchFamily="2" charset="0"/>
              </a:rPr>
              <a:t>Calculate the probability of randomly selecting a policyholder who is young, female, and single.</a:t>
            </a:r>
            <a:endParaRPr lang="en-GB" sz="2300" dirty="0">
              <a:solidFill>
                <a:srgbClr val="10315C"/>
              </a:solidFill>
              <a:effectLst/>
              <a:latin typeface="Poppins" panose="00000500000000000000" pitchFamily="2" charset="0"/>
              <a:cs typeface="Poppins" panose="00000500000000000000" pitchFamily="2" charset="0"/>
            </a:endParaRPr>
          </a:p>
        </p:txBody>
      </p:sp>
      <p:pic>
        <p:nvPicPr>
          <p:cNvPr id="29" name="Graphic 28" descr="Venn diagram outline">
            <a:extLst>
              <a:ext uri="{FF2B5EF4-FFF2-40B4-BE49-F238E27FC236}">
                <a16:creationId xmlns:a16="http://schemas.microsoft.com/office/drawing/2014/main" id="{389CC076-732C-AF7A-CD91-C519AEEC0C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07520" y="2334765"/>
            <a:ext cx="1210658" cy="1210658"/>
          </a:xfrm>
          <a:prstGeom prst="rect">
            <a:avLst/>
          </a:prstGeom>
        </p:spPr>
      </p:pic>
      <p:sp>
        <p:nvSpPr>
          <p:cNvPr id="31" name="TextBox 30">
            <a:extLst>
              <a:ext uri="{FF2B5EF4-FFF2-40B4-BE49-F238E27FC236}">
                <a16:creationId xmlns:a16="http://schemas.microsoft.com/office/drawing/2014/main" id="{ABC7BCED-9721-FD15-E699-7C772D3A547F}"/>
              </a:ext>
            </a:extLst>
          </p:cNvPr>
          <p:cNvSpPr txBox="1"/>
          <p:nvPr/>
        </p:nvSpPr>
        <p:spPr>
          <a:xfrm>
            <a:off x="6145526" y="3587200"/>
            <a:ext cx="5548888" cy="4693593"/>
          </a:xfrm>
          <a:prstGeom prst="rect">
            <a:avLst/>
          </a:prstGeom>
          <a:noFill/>
        </p:spPr>
        <p:txBody>
          <a:bodyPr wrap="square">
            <a:spAutoFit/>
          </a:bodyPr>
          <a:lstStyle/>
          <a:p>
            <a:pPr marL="0" indent="0" algn="ctr">
              <a:defRPr/>
            </a:pPr>
            <a:r>
              <a:rPr lang="en-US" altLang="en-US" sz="2300" dirty="0">
                <a:solidFill>
                  <a:srgbClr val="10315C"/>
                </a:solidFill>
                <a:latin typeface="Poppins" panose="00000500000000000000" pitchFamily="2" charset="0"/>
                <a:cs typeface="Poppins" panose="00000500000000000000" pitchFamily="2" charset="0"/>
              </a:rPr>
              <a:t>A company issues car insurance policies. There are </a:t>
            </a:r>
            <a:r>
              <a:rPr lang="en-US" altLang="en-US" sz="2300" b="1" dirty="0">
                <a:solidFill>
                  <a:srgbClr val="00CDFF"/>
                </a:solidFill>
                <a:latin typeface="Poppins" panose="00000500000000000000" pitchFamily="2" charset="0"/>
                <a:cs typeface="Poppins" panose="00000500000000000000" pitchFamily="2" charset="0"/>
              </a:rPr>
              <a:t>………. </a:t>
            </a:r>
            <a:r>
              <a:rPr lang="en-US" altLang="en-US" sz="2300" dirty="0">
                <a:solidFill>
                  <a:srgbClr val="10315C"/>
                </a:solidFill>
                <a:latin typeface="Poppins" panose="00000500000000000000" pitchFamily="2" charset="0"/>
                <a:cs typeface="Poppins" panose="00000500000000000000" pitchFamily="2" charset="0"/>
              </a:rPr>
              <a:t>insured individuals. </a:t>
            </a:r>
          </a:p>
          <a:p>
            <a:pPr marL="0" indent="0" algn="ctr">
              <a:defRPr/>
            </a:pPr>
            <a:r>
              <a:rPr lang="en-US" altLang="en-US" sz="2300" b="1" dirty="0">
                <a:solidFill>
                  <a:srgbClr val="00CDFF"/>
                </a:solidFill>
                <a:latin typeface="Poppins" panose="00000500000000000000" pitchFamily="2" charset="0"/>
                <a:cs typeface="Poppins" panose="00000500000000000000" pitchFamily="2" charset="0"/>
              </a:rPr>
              <a:t>……</a:t>
            </a:r>
            <a:r>
              <a:rPr lang="en-US" altLang="en-US" sz="2300" dirty="0">
                <a:solidFill>
                  <a:srgbClr val="10315C"/>
                </a:solidFill>
                <a:latin typeface="Poppins" panose="00000500000000000000" pitchFamily="2" charset="0"/>
                <a:cs typeface="Poppins" panose="00000500000000000000" pitchFamily="2" charset="0"/>
              </a:rPr>
              <a:t>% of them are male. If a female is randomly selected from the </a:t>
            </a:r>
            <a:r>
              <a:rPr lang="en-US" altLang="en-US" sz="2300" b="1" dirty="0">
                <a:solidFill>
                  <a:srgbClr val="00CDFF"/>
                </a:solidFill>
                <a:latin typeface="Poppins" panose="00000500000000000000" pitchFamily="2" charset="0"/>
                <a:cs typeface="Poppins" panose="00000500000000000000" pitchFamily="2" charset="0"/>
              </a:rPr>
              <a:t>……….</a:t>
            </a:r>
            <a:r>
              <a:rPr lang="en-US" altLang="en-US" sz="2300" dirty="0">
                <a:solidFill>
                  <a:srgbClr val="10315C"/>
                </a:solidFill>
                <a:latin typeface="Poppins" panose="00000500000000000000" pitchFamily="2" charset="0"/>
                <a:cs typeface="Poppins" panose="00000500000000000000" pitchFamily="2" charset="0"/>
              </a:rPr>
              <a:t>, the probability she is over 25 years old is </a:t>
            </a:r>
            <a:r>
              <a:rPr lang="en-US" altLang="en-US" sz="2300" b="1" dirty="0">
                <a:solidFill>
                  <a:srgbClr val="00CDFF"/>
                </a:solidFill>
                <a:latin typeface="Poppins" panose="00000500000000000000" pitchFamily="2" charset="0"/>
                <a:cs typeface="Poppins" panose="00000500000000000000" pitchFamily="2" charset="0"/>
              </a:rPr>
              <a:t>……….</a:t>
            </a:r>
            <a:r>
              <a:rPr lang="en-US" altLang="en-US" sz="2300" dirty="0">
                <a:solidFill>
                  <a:srgbClr val="10315C"/>
                </a:solidFill>
                <a:latin typeface="Poppins" panose="00000500000000000000" pitchFamily="2" charset="0"/>
                <a:cs typeface="Poppins" panose="00000500000000000000" pitchFamily="2" charset="0"/>
              </a:rPr>
              <a:t>. There are </a:t>
            </a:r>
            <a:r>
              <a:rPr lang="en-US" altLang="en-US" sz="2300" b="1" dirty="0">
                <a:solidFill>
                  <a:srgbClr val="00CDFF"/>
                </a:solidFill>
                <a:latin typeface="Poppins" panose="00000500000000000000" pitchFamily="2" charset="0"/>
                <a:cs typeface="Poppins" panose="00000500000000000000" pitchFamily="2" charset="0"/>
              </a:rPr>
              <a:t>…………. </a:t>
            </a:r>
            <a:r>
              <a:rPr lang="en-US" altLang="en-US" sz="2300" dirty="0">
                <a:solidFill>
                  <a:srgbClr val="10315C"/>
                </a:solidFill>
                <a:latin typeface="Poppins" panose="00000500000000000000" pitchFamily="2" charset="0"/>
                <a:cs typeface="Poppins" panose="00000500000000000000" pitchFamily="2" charset="0"/>
              </a:rPr>
              <a:t>total insured individuals over 25 years old. </a:t>
            </a:r>
          </a:p>
          <a:p>
            <a:pPr marL="0" indent="0" algn="ctr">
              <a:defRPr/>
            </a:pPr>
            <a:r>
              <a:rPr lang="en-US" altLang="en-US" sz="2300" dirty="0">
                <a:solidFill>
                  <a:srgbClr val="10315C"/>
                </a:solidFill>
                <a:latin typeface="Poppins" panose="00000500000000000000" pitchFamily="2" charset="0"/>
                <a:cs typeface="Poppins" panose="00000500000000000000" pitchFamily="2" charset="0"/>
              </a:rPr>
              <a:t>A person under 25 years old is randomly selected.</a:t>
            </a:r>
          </a:p>
          <a:p>
            <a:pPr marL="0" indent="0" algn="ctr">
              <a:defRPr/>
            </a:pPr>
            <a:endParaRPr lang="en-US" altLang="en-US" sz="2300" dirty="0">
              <a:solidFill>
                <a:srgbClr val="10315C"/>
              </a:solidFill>
              <a:latin typeface="Poppins" panose="00000500000000000000" pitchFamily="2" charset="0"/>
              <a:cs typeface="Poppins" panose="00000500000000000000" pitchFamily="2" charset="0"/>
            </a:endParaRPr>
          </a:p>
          <a:p>
            <a:pPr marL="0" indent="0" algn="ctr">
              <a:defRPr/>
            </a:pPr>
            <a:r>
              <a:rPr lang="en-US" altLang="en-US" sz="2300" dirty="0">
                <a:solidFill>
                  <a:srgbClr val="10315C"/>
                </a:solidFill>
                <a:latin typeface="Poppins" panose="00000500000000000000" pitchFamily="2" charset="0"/>
                <a:cs typeface="Poppins" panose="00000500000000000000" pitchFamily="2" charset="0"/>
              </a:rPr>
              <a:t>Calculate the probability that the person selected is male.</a:t>
            </a:r>
          </a:p>
        </p:txBody>
      </p:sp>
      <p:grpSp>
        <p:nvGrpSpPr>
          <p:cNvPr id="32" name="Group 31">
            <a:extLst>
              <a:ext uri="{FF2B5EF4-FFF2-40B4-BE49-F238E27FC236}">
                <a16:creationId xmlns:a16="http://schemas.microsoft.com/office/drawing/2014/main" id="{182999E0-42D8-6F12-EC00-DBA848C4E738}"/>
              </a:ext>
            </a:extLst>
          </p:cNvPr>
          <p:cNvGrpSpPr/>
          <p:nvPr/>
        </p:nvGrpSpPr>
        <p:grpSpPr>
          <a:xfrm>
            <a:off x="7960999" y="2296386"/>
            <a:ext cx="1628202" cy="1423545"/>
            <a:chOff x="397424" y="3251346"/>
            <a:chExt cx="1336460" cy="1141073"/>
          </a:xfrm>
          <a:solidFill>
            <a:srgbClr val="00CDFF"/>
          </a:solidFill>
        </p:grpSpPr>
        <p:pic>
          <p:nvPicPr>
            <p:cNvPr id="33" name="Graphic 32" descr="Caret Left outline">
              <a:extLst>
                <a:ext uri="{FF2B5EF4-FFF2-40B4-BE49-F238E27FC236}">
                  <a16:creationId xmlns:a16="http://schemas.microsoft.com/office/drawing/2014/main" id="{F88938D1-6BF7-33B2-23FD-C84F5B3EF75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97424" y="3251346"/>
              <a:ext cx="914400" cy="914400"/>
            </a:xfrm>
            <a:prstGeom prst="rect">
              <a:avLst/>
            </a:prstGeom>
          </p:spPr>
        </p:pic>
        <p:pic>
          <p:nvPicPr>
            <p:cNvPr id="34" name="Graphic 33" descr="Caret Left outline">
              <a:extLst>
                <a:ext uri="{FF2B5EF4-FFF2-40B4-BE49-F238E27FC236}">
                  <a16:creationId xmlns:a16="http://schemas.microsoft.com/office/drawing/2014/main" id="{453FFB64-CD21-34EA-1C6A-BF13A49C765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19484" y="3478019"/>
              <a:ext cx="914400" cy="914400"/>
            </a:xfrm>
            <a:prstGeom prst="rect">
              <a:avLst/>
            </a:prstGeom>
          </p:spPr>
        </p:pic>
      </p:grpSp>
      <p:sp>
        <p:nvSpPr>
          <p:cNvPr id="36" name="TextBox 35">
            <a:extLst>
              <a:ext uri="{FF2B5EF4-FFF2-40B4-BE49-F238E27FC236}">
                <a16:creationId xmlns:a16="http://schemas.microsoft.com/office/drawing/2014/main" id="{E0D6C15B-EA7D-C1B3-C85B-F3BAF250754D}"/>
              </a:ext>
            </a:extLst>
          </p:cNvPr>
          <p:cNvSpPr txBox="1"/>
          <p:nvPr/>
        </p:nvSpPr>
        <p:spPr>
          <a:xfrm>
            <a:off x="12399715" y="3545423"/>
            <a:ext cx="5418323" cy="5401479"/>
          </a:xfrm>
          <a:prstGeom prst="rect">
            <a:avLst/>
          </a:prstGeom>
          <a:noFill/>
        </p:spPr>
        <p:txBody>
          <a:bodyPr wrap="square">
            <a:spAutoFit/>
          </a:bodyPr>
          <a:lstStyle/>
          <a:p>
            <a:pPr marL="0" indent="0" algn="ctr">
              <a:defRPr/>
            </a:pPr>
            <a:r>
              <a:rPr lang="en-US" altLang="en-US" sz="2300" dirty="0">
                <a:solidFill>
                  <a:srgbClr val="10315C"/>
                </a:solidFill>
                <a:latin typeface="Poppins" panose="00000500000000000000" pitchFamily="2" charset="0"/>
                <a:cs typeface="Poppins" panose="00000500000000000000" pitchFamily="2" charset="0"/>
              </a:rPr>
              <a:t>An actuary compiles the following information about a portfolio of </a:t>
            </a:r>
            <a:r>
              <a:rPr lang="en-US" altLang="en-US" sz="2300" b="1" dirty="0">
                <a:solidFill>
                  <a:srgbClr val="00CDFF"/>
                </a:solidFill>
                <a:latin typeface="Poppins" panose="00000500000000000000" pitchFamily="2" charset="0"/>
                <a:cs typeface="Poppins" panose="00000500000000000000" pitchFamily="2" charset="0"/>
              </a:rPr>
              <a:t>……….. </a:t>
            </a:r>
            <a:r>
              <a:rPr lang="en-US" altLang="en-US" sz="2300" dirty="0">
                <a:solidFill>
                  <a:srgbClr val="10315C"/>
                </a:solidFill>
                <a:latin typeface="Poppins" panose="00000500000000000000" pitchFamily="2" charset="0"/>
                <a:cs typeface="Poppins" panose="00000500000000000000" pitchFamily="2" charset="0"/>
              </a:rPr>
              <a:t>life insurance policies:</a:t>
            </a:r>
          </a:p>
          <a:p>
            <a:pPr marL="514350" indent="-514350">
              <a:buClr>
                <a:srgbClr val="00CDFF"/>
              </a:buClr>
              <a:buFont typeface="+mj-lt"/>
              <a:buAutoNum type="romanLcPeriod"/>
              <a:defRPr/>
            </a:pPr>
            <a:r>
              <a:rPr lang="en-US" altLang="en-US" sz="2300" dirty="0">
                <a:solidFill>
                  <a:srgbClr val="10315C"/>
                </a:solidFill>
                <a:latin typeface="Poppins" panose="00000500000000000000" pitchFamily="2" charset="0"/>
                <a:cs typeface="Poppins" panose="00000500000000000000" pitchFamily="2" charset="0"/>
              </a:rPr>
              <a:t>There are </a:t>
            </a:r>
            <a:r>
              <a:rPr lang="en-US" altLang="en-US" sz="2300" b="1" dirty="0">
                <a:solidFill>
                  <a:srgbClr val="00CDFF"/>
                </a:solidFill>
                <a:latin typeface="Poppins" panose="00000500000000000000" pitchFamily="2" charset="0"/>
                <a:cs typeface="Poppins" panose="00000500000000000000" pitchFamily="2" charset="0"/>
              </a:rPr>
              <a:t>……………. </a:t>
            </a:r>
            <a:r>
              <a:rPr lang="en-US" altLang="en-US" sz="2300" dirty="0">
                <a:solidFill>
                  <a:srgbClr val="10315C"/>
                </a:solidFill>
                <a:latin typeface="Poppins" panose="00000500000000000000" pitchFamily="2" charset="0"/>
                <a:cs typeface="Poppins" panose="00000500000000000000" pitchFamily="2" charset="0"/>
              </a:rPr>
              <a:t>more policies on males than there are on females.</a:t>
            </a:r>
          </a:p>
          <a:p>
            <a:pPr marL="514350" indent="-514350">
              <a:buClr>
                <a:srgbClr val="00CDFF"/>
              </a:buClr>
              <a:buFont typeface="+mj-lt"/>
              <a:buAutoNum type="romanLcPeriod"/>
              <a:defRPr/>
            </a:pPr>
            <a:r>
              <a:rPr lang="en-US" altLang="en-US" sz="2300" dirty="0">
                <a:solidFill>
                  <a:srgbClr val="10315C"/>
                </a:solidFill>
                <a:latin typeface="Poppins" panose="00000500000000000000" pitchFamily="2" charset="0"/>
                <a:cs typeface="Poppins" panose="00000500000000000000" pitchFamily="2" charset="0"/>
              </a:rPr>
              <a:t>There are </a:t>
            </a:r>
            <a:r>
              <a:rPr lang="en-US" altLang="en-US" sz="2300" b="1" dirty="0">
                <a:solidFill>
                  <a:srgbClr val="00CDFF"/>
                </a:solidFill>
                <a:latin typeface="Poppins" panose="00000500000000000000" pitchFamily="2" charset="0"/>
                <a:cs typeface="Poppins" panose="00000500000000000000" pitchFamily="2" charset="0"/>
              </a:rPr>
              <a:t>………….. </a:t>
            </a:r>
            <a:r>
              <a:rPr lang="en-US" altLang="en-US" sz="2300" dirty="0">
                <a:solidFill>
                  <a:srgbClr val="10315C"/>
                </a:solidFill>
                <a:latin typeface="Poppins" panose="00000500000000000000" pitchFamily="2" charset="0"/>
                <a:cs typeface="Poppins" panose="00000500000000000000" pitchFamily="2" charset="0"/>
              </a:rPr>
              <a:t>more policies on female nonsmokers than there are on male nonsmokers.</a:t>
            </a:r>
          </a:p>
          <a:p>
            <a:pPr marL="514350" indent="-514350">
              <a:buClr>
                <a:srgbClr val="00CDFF"/>
              </a:buClr>
              <a:buFont typeface="+mj-lt"/>
              <a:buAutoNum type="romanLcPeriod"/>
              <a:defRPr/>
            </a:pPr>
            <a:r>
              <a:rPr lang="en-US" altLang="en-US" sz="2300" dirty="0">
                <a:solidFill>
                  <a:srgbClr val="10315C"/>
                </a:solidFill>
                <a:latin typeface="Poppins" panose="00000500000000000000" pitchFamily="2" charset="0"/>
                <a:cs typeface="Poppins" panose="00000500000000000000" pitchFamily="2" charset="0"/>
              </a:rPr>
              <a:t>There are </a:t>
            </a:r>
            <a:r>
              <a:rPr lang="en-US" altLang="en-US" sz="2300" b="1" dirty="0">
                <a:solidFill>
                  <a:srgbClr val="00CDFF"/>
                </a:solidFill>
                <a:latin typeface="Poppins" panose="00000500000000000000" pitchFamily="2" charset="0"/>
                <a:cs typeface="Poppins" panose="00000500000000000000" pitchFamily="2" charset="0"/>
              </a:rPr>
              <a:t>………… </a:t>
            </a:r>
            <a:r>
              <a:rPr lang="en-US" altLang="en-US" sz="2300" dirty="0">
                <a:solidFill>
                  <a:srgbClr val="10315C"/>
                </a:solidFill>
                <a:latin typeface="Poppins" panose="00000500000000000000" pitchFamily="2" charset="0"/>
                <a:cs typeface="Poppins" panose="00000500000000000000" pitchFamily="2" charset="0"/>
              </a:rPr>
              <a:t>policies on smokers.</a:t>
            </a:r>
          </a:p>
          <a:p>
            <a:pPr marL="0" indent="0" algn="ctr">
              <a:defRPr/>
            </a:pPr>
            <a:endParaRPr lang="en-US" altLang="en-US" sz="2300" dirty="0">
              <a:solidFill>
                <a:srgbClr val="10315C"/>
              </a:solidFill>
              <a:latin typeface="Poppins" panose="00000500000000000000" pitchFamily="2" charset="0"/>
              <a:cs typeface="Poppins" panose="00000500000000000000" pitchFamily="2" charset="0"/>
            </a:endParaRPr>
          </a:p>
          <a:p>
            <a:pPr marL="0" indent="0" algn="ctr">
              <a:defRPr/>
            </a:pPr>
            <a:r>
              <a:rPr lang="en-US" altLang="en-US" sz="2300" dirty="0">
                <a:solidFill>
                  <a:srgbClr val="10315C"/>
                </a:solidFill>
                <a:latin typeface="Poppins" panose="00000500000000000000" pitchFamily="2" charset="0"/>
                <a:cs typeface="Poppins" panose="00000500000000000000" pitchFamily="2" charset="0"/>
              </a:rPr>
              <a:t>Calculate the probability of randomly selecting a policy on a female smoker within this portfolio.</a:t>
            </a:r>
          </a:p>
        </p:txBody>
      </p:sp>
      <p:pic>
        <p:nvPicPr>
          <p:cNvPr id="37" name="Graphic 36" descr="Table outline">
            <a:extLst>
              <a:ext uri="{FF2B5EF4-FFF2-40B4-BE49-F238E27FC236}">
                <a16:creationId xmlns:a16="http://schemas.microsoft.com/office/drawing/2014/main" id="{77CA416A-C153-CBA9-A957-AC8187ADC5C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4630400" y="2491583"/>
            <a:ext cx="1315936" cy="13159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10315C"/>
        </a:solidFill>
        <a:effectLst/>
      </p:bgPr>
    </p:bg>
    <p:spTree>
      <p:nvGrpSpPr>
        <p:cNvPr id="1" name=""/>
        <p:cNvGrpSpPr/>
        <p:nvPr/>
      </p:nvGrpSpPr>
      <p:grpSpPr>
        <a:xfrm>
          <a:off x="0" y="0"/>
          <a:ext cx="0" cy="0"/>
          <a:chOff x="0" y="0"/>
          <a:chExt cx="0" cy="0"/>
        </a:xfrm>
      </p:grpSpPr>
      <p:sp>
        <p:nvSpPr>
          <p:cNvPr id="2" name="Freeform 2"/>
          <p:cNvSpPr/>
          <p:nvPr/>
        </p:nvSpPr>
        <p:spPr>
          <a:xfrm>
            <a:off x="12902092" y="930767"/>
            <a:ext cx="5645464" cy="2102935"/>
          </a:xfrm>
          <a:custGeom>
            <a:avLst/>
            <a:gdLst/>
            <a:ahLst/>
            <a:cxnLst/>
            <a:rect l="l" t="t" r="r" b="b"/>
            <a:pathLst>
              <a:path w="5645464" h="2102935">
                <a:moveTo>
                  <a:pt x="0" y="0"/>
                </a:moveTo>
                <a:lnTo>
                  <a:pt x="5645464" y="0"/>
                </a:lnTo>
                <a:lnTo>
                  <a:pt x="5645464" y="2102936"/>
                </a:lnTo>
                <a:lnTo>
                  <a:pt x="0" y="2102936"/>
                </a:lnTo>
                <a:lnTo>
                  <a:pt x="0" y="0"/>
                </a:lnTo>
                <a:close/>
              </a:path>
            </a:pathLst>
          </a:custGeom>
          <a:blipFill>
            <a:blip r:embed="rId2"/>
            <a:stretch>
              <a:fillRect/>
            </a:stretch>
          </a:blipFill>
        </p:spPr>
        <p:txBody>
          <a:bodyPr/>
          <a:lstStyle/>
          <a:p>
            <a:endParaRPr lang="en-GB"/>
          </a:p>
        </p:txBody>
      </p:sp>
      <p:sp>
        <p:nvSpPr>
          <p:cNvPr id="3" name="Freeform 3"/>
          <p:cNvSpPr/>
          <p:nvPr/>
        </p:nvSpPr>
        <p:spPr>
          <a:xfrm>
            <a:off x="1018521" y="1996659"/>
            <a:ext cx="9715970" cy="4687955"/>
          </a:xfrm>
          <a:custGeom>
            <a:avLst/>
            <a:gdLst/>
            <a:ahLst/>
            <a:cxnLst/>
            <a:rect l="l" t="t" r="r" b="b"/>
            <a:pathLst>
              <a:path w="9715970" h="4687955">
                <a:moveTo>
                  <a:pt x="0" y="0"/>
                </a:moveTo>
                <a:lnTo>
                  <a:pt x="9715969" y="0"/>
                </a:lnTo>
                <a:lnTo>
                  <a:pt x="9715969" y="4687956"/>
                </a:lnTo>
                <a:lnTo>
                  <a:pt x="0" y="4687956"/>
                </a:lnTo>
                <a:lnTo>
                  <a:pt x="0" y="0"/>
                </a:lnTo>
                <a:close/>
              </a:path>
            </a:pathLst>
          </a:custGeom>
          <a:blipFill>
            <a:blip r:embed="rId3"/>
            <a:stretch>
              <a:fillRect/>
            </a:stretch>
          </a:blipFill>
        </p:spPr>
        <p:txBody>
          <a:bodyPr/>
          <a:lstStyle/>
          <a:p>
            <a:endParaRPr lang="en-GB"/>
          </a:p>
        </p:txBody>
      </p:sp>
      <p:grpSp>
        <p:nvGrpSpPr>
          <p:cNvPr id="4" name="Group 4"/>
          <p:cNvGrpSpPr/>
          <p:nvPr/>
        </p:nvGrpSpPr>
        <p:grpSpPr>
          <a:xfrm>
            <a:off x="0" y="7715250"/>
            <a:ext cx="19266295" cy="3086100"/>
            <a:chOff x="0" y="0"/>
            <a:chExt cx="5074250" cy="812800"/>
          </a:xfrm>
        </p:grpSpPr>
        <p:sp>
          <p:nvSpPr>
            <p:cNvPr id="5" name="Freeform 5"/>
            <p:cNvSpPr/>
            <p:nvPr/>
          </p:nvSpPr>
          <p:spPr>
            <a:xfrm>
              <a:off x="0" y="0"/>
              <a:ext cx="5074250" cy="812800"/>
            </a:xfrm>
            <a:custGeom>
              <a:avLst/>
              <a:gdLst/>
              <a:ahLst/>
              <a:cxnLst/>
              <a:rect l="l" t="t" r="r" b="b"/>
              <a:pathLst>
                <a:path w="5074250" h="812800">
                  <a:moveTo>
                    <a:pt x="0" y="0"/>
                  </a:moveTo>
                  <a:lnTo>
                    <a:pt x="5074250" y="0"/>
                  </a:lnTo>
                  <a:lnTo>
                    <a:pt x="5074250" y="812800"/>
                  </a:lnTo>
                  <a:lnTo>
                    <a:pt x="0" y="812800"/>
                  </a:lnTo>
                  <a:close/>
                </a:path>
              </a:pathLst>
            </a:custGeom>
            <a:solidFill>
              <a:srgbClr val="FFFFFF"/>
            </a:solidFill>
          </p:spPr>
          <p:txBody>
            <a:bodyPr/>
            <a:lstStyle/>
            <a:p>
              <a:endParaRPr lang="en-GB"/>
            </a:p>
          </p:txBody>
        </p:sp>
        <p:sp>
          <p:nvSpPr>
            <p:cNvPr id="6" name="TextBox 6"/>
            <p:cNvSpPr txBox="1"/>
            <p:nvPr/>
          </p:nvSpPr>
          <p:spPr>
            <a:xfrm>
              <a:off x="0" y="-38100"/>
              <a:ext cx="5074250" cy="850900"/>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a:off x="1167127" y="8173336"/>
            <a:ext cx="756538" cy="768359"/>
          </a:xfrm>
          <a:custGeom>
            <a:avLst/>
            <a:gdLst/>
            <a:ahLst/>
            <a:cxnLst/>
            <a:rect l="l" t="t" r="r" b="b"/>
            <a:pathLst>
              <a:path w="756538" h="768359">
                <a:moveTo>
                  <a:pt x="0" y="0"/>
                </a:moveTo>
                <a:lnTo>
                  <a:pt x="756538" y="0"/>
                </a:lnTo>
                <a:lnTo>
                  <a:pt x="756538" y="768359"/>
                </a:lnTo>
                <a:lnTo>
                  <a:pt x="0" y="768359"/>
                </a:lnTo>
                <a:lnTo>
                  <a:pt x="0" y="0"/>
                </a:lnTo>
                <a:close/>
              </a:path>
            </a:pathLst>
          </a:custGeom>
          <a:blipFill>
            <a:blip r:embed="rId4"/>
            <a:stretch>
              <a:fillRect/>
            </a:stretch>
          </a:blipFill>
        </p:spPr>
        <p:txBody>
          <a:bodyPr/>
          <a:lstStyle/>
          <a:p>
            <a:endParaRPr lang="en-GB"/>
          </a:p>
        </p:txBody>
      </p:sp>
      <p:sp>
        <p:nvSpPr>
          <p:cNvPr id="8" name="Freeform 8"/>
          <p:cNvSpPr/>
          <p:nvPr/>
        </p:nvSpPr>
        <p:spPr>
          <a:xfrm>
            <a:off x="1167127" y="9258300"/>
            <a:ext cx="756538" cy="780179"/>
          </a:xfrm>
          <a:custGeom>
            <a:avLst/>
            <a:gdLst/>
            <a:ahLst/>
            <a:cxnLst/>
            <a:rect l="l" t="t" r="r" b="b"/>
            <a:pathLst>
              <a:path w="756538" h="780179">
                <a:moveTo>
                  <a:pt x="0" y="0"/>
                </a:moveTo>
                <a:lnTo>
                  <a:pt x="756538" y="0"/>
                </a:lnTo>
                <a:lnTo>
                  <a:pt x="756538" y="780179"/>
                </a:lnTo>
                <a:lnTo>
                  <a:pt x="0" y="780179"/>
                </a:lnTo>
                <a:lnTo>
                  <a:pt x="0" y="0"/>
                </a:lnTo>
                <a:close/>
              </a:path>
            </a:pathLst>
          </a:custGeom>
          <a:blipFill>
            <a:blip r:embed="rId5"/>
            <a:stretch>
              <a:fillRect/>
            </a:stretch>
          </a:blipFill>
        </p:spPr>
        <p:txBody>
          <a:bodyPr/>
          <a:lstStyle/>
          <a:p>
            <a:endParaRPr lang="en-GB"/>
          </a:p>
        </p:txBody>
      </p:sp>
      <p:sp>
        <p:nvSpPr>
          <p:cNvPr id="9" name="Freeform 9"/>
          <p:cNvSpPr/>
          <p:nvPr/>
        </p:nvSpPr>
        <p:spPr>
          <a:xfrm>
            <a:off x="7584115" y="8173336"/>
            <a:ext cx="780179" cy="768359"/>
          </a:xfrm>
          <a:custGeom>
            <a:avLst/>
            <a:gdLst/>
            <a:ahLst/>
            <a:cxnLst/>
            <a:rect l="l" t="t" r="r" b="b"/>
            <a:pathLst>
              <a:path w="780179" h="768359">
                <a:moveTo>
                  <a:pt x="0" y="0"/>
                </a:moveTo>
                <a:lnTo>
                  <a:pt x="780180" y="0"/>
                </a:lnTo>
                <a:lnTo>
                  <a:pt x="780180" y="768359"/>
                </a:lnTo>
                <a:lnTo>
                  <a:pt x="0" y="768359"/>
                </a:lnTo>
                <a:lnTo>
                  <a:pt x="0" y="0"/>
                </a:lnTo>
                <a:close/>
              </a:path>
            </a:pathLst>
          </a:custGeom>
          <a:blipFill>
            <a:blip r:embed="rId6"/>
            <a:stretch>
              <a:fillRect/>
            </a:stretch>
          </a:blipFill>
        </p:spPr>
        <p:txBody>
          <a:bodyPr/>
          <a:lstStyle/>
          <a:p>
            <a:endParaRPr lang="en-GB"/>
          </a:p>
        </p:txBody>
      </p:sp>
      <p:sp>
        <p:nvSpPr>
          <p:cNvPr id="10" name="Freeform 10"/>
          <p:cNvSpPr/>
          <p:nvPr/>
        </p:nvSpPr>
        <p:spPr>
          <a:xfrm>
            <a:off x="7584115" y="9258300"/>
            <a:ext cx="780179" cy="780179"/>
          </a:xfrm>
          <a:custGeom>
            <a:avLst/>
            <a:gdLst/>
            <a:ahLst/>
            <a:cxnLst/>
            <a:rect l="l" t="t" r="r" b="b"/>
            <a:pathLst>
              <a:path w="780179" h="780179">
                <a:moveTo>
                  <a:pt x="0" y="0"/>
                </a:moveTo>
                <a:lnTo>
                  <a:pt x="780180" y="0"/>
                </a:lnTo>
                <a:lnTo>
                  <a:pt x="780180" y="780179"/>
                </a:lnTo>
                <a:lnTo>
                  <a:pt x="0" y="780179"/>
                </a:lnTo>
                <a:lnTo>
                  <a:pt x="0" y="0"/>
                </a:lnTo>
                <a:close/>
              </a:path>
            </a:pathLst>
          </a:custGeom>
          <a:blipFill>
            <a:blip r:embed="rId7"/>
            <a:stretch>
              <a:fillRect/>
            </a:stretch>
          </a:blipFill>
        </p:spPr>
        <p:txBody>
          <a:bodyPr/>
          <a:lstStyle/>
          <a:p>
            <a:endParaRPr lang="en-GB"/>
          </a:p>
        </p:txBody>
      </p:sp>
      <p:sp>
        <p:nvSpPr>
          <p:cNvPr id="11" name="Freeform 11"/>
          <p:cNvSpPr/>
          <p:nvPr/>
        </p:nvSpPr>
        <p:spPr>
          <a:xfrm>
            <a:off x="13238256" y="8631156"/>
            <a:ext cx="1392577" cy="1017234"/>
          </a:xfrm>
          <a:custGeom>
            <a:avLst/>
            <a:gdLst/>
            <a:ahLst/>
            <a:cxnLst/>
            <a:rect l="l" t="t" r="r" b="b"/>
            <a:pathLst>
              <a:path w="1392577" h="1017234">
                <a:moveTo>
                  <a:pt x="0" y="0"/>
                </a:moveTo>
                <a:lnTo>
                  <a:pt x="1392577" y="0"/>
                </a:lnTo>
                <a:lnTo>
                  <a:pt x="1392577" y="1017234"/>
                </a:lnTo>
                <a:lnTo>
                  <a:pt x="0" y="1017234"/>
                </a:lnTo>
                <a:lnTo>
                  <a:pt x="0" y="0"/>
                </a:lnTo>
                <a:close/>
              </a:path>
            </a:pathLst>
          </a:custGeom>
          <a:blipFill>
            <a:blip r:embed="rId8"/>
            <a:stretch>
              <a:fillRect/>
            </a:stretch>
          </a:blipFill>
        </p:spPr>
        <p:txBody>
          <a:bodyPr/>
          <a:lstStyle/>
          <a:p>
            <a:endParaRPr lang="en-GB"/>
          </a:p>
        </p:txBody>
      </p:sp>
      <p:sp>
        <p:nvSpPr>
          <p:cNvPr id="12" name="TextBox 12"/>
          <p:cNvSpPr txBox="1"/>
          <p:nvPr/>
        </p:nvSpPr>
        <p:spPr>
          <a:xfrm>
            <a:off x="13599917" y="188368"/>
            <a:ext cx="4249817" cy="704969"/>
          </a:xfrm>
          <a:prstGeom prst="rect">
            <a:avLst/>
          </a:prstGeom>
        </p:spPr>
        <p:txBody>
          <a:bodyPr lIns="0" tIns="0" rIns="0" bIns="0" rtlCol="0" anchor="t">
            <a:spAutoFit/>
          </a:bodyPr>
          <a:lstStyle/>
          <a:p>
            <a:pPr marL="0" lvl="0" indent="0" algn="ctr">
              <a:lnSpc>
                <a:spcPts val="5780"/>
              </a:lnSpc>
              <a:spcBef>
                <a:spcPct val="0"/>
              </a:spcBef>
            </a:pPr>
            <a:r>
              <a:rPr lang="en-US" sz="4128" dirty="0">
                <a:solidFill>
                  <a:srgbClr val="FFFFFF"/>
                </a:solidFill>
                <a:latin typeface="Barlow"/>
                <a:ea typeface="Barlow"/>
                <a:cs typeface="Barlow"/>
                <a:sym typeface="Barlow"/>
              </a:rPr>
              <a:t>In partnership with</a:t>
            </a:r>
          </a:p>
        </p:txBody>
      </p:sp>
      <p:grpSp>
        <p:nvGrpSpPr>
          <p:cNvPr id="13" name="Group 13"/>
          <p:cNvGrpSpPr/>
          <p:nvPr/>
        </p:nvGrpSpPr>
        <p:grpSpPr>
          <a:xfrm>
            <a:off x="13934545" y="3377903"/>
            <a:ext cx="4353455" cy="1765597"/>
            <a:chOff x="0" y="0"/>
            <a:chExt cx="5804607" cy="2354129"/>
          </a:xfrm>
        </p:grpSpPr>
        <p:sp>
          <p:nvSpPr>
            <p:cNvPr id="14" name="TextBox 14"/>
            <p:cNvSpPr txBox="1"/>
            <p:nvPr/>
          </p:nvSpPr>
          <p:spPr>
            <a:xfrm>
              <a:off x="0" y="-66675"/>
              <a:ext cx="5240332" cy="589453"/>
            </a:xfrm>
            <a:prstGeom prst="rect">
              <a:avLst/>
            </a:prstGeom>
          </p:spPr>
          <p:txBody>
            <a:bodyPr lIns="0" tIns="0" rIns="0" bIns="0" rtlCol="0" anchor="t">
              <a:spAutoFit/>
            </a:bodyPr>
            <a:lstStyle/>
            <a:p>
              <a:pPr marL="0" lvl="0" indent="0" algn="ctr">
                <a:lnSpc>
                  <a:spcPts val="3643"/>
                </a:lnSpc>
                <a:spcBef>
                  <a:spcPct val="0"/>
                </a:spcBef>
              </a:pPr>
              <a:r>
                <a:rPr lang="en-US" sz="2602" b="1">
                  <a:solidFill>
                    <a:srgbClr val="10315C"/>
                  </a:solidFill>
                  <a:latin typeface="Poppins Bold"/>
                  <a:ea typeface="Poppins Bold"/>
                  <a:cs typeface="Poppins Bold"/>
                  <a:sym typeface="Poppins Bold"/>
                </a:rPr>
                <a:t>London Insurnace Life</a:t>
              </a:r>
            </a:p>
          </p:txBody>
        </p:sp>
        <p:sp>
          <p:nvSpPr>
            <p:cNvPr id="15" name="TextBox 15"/>
            <p:cNvSpPr txBox="1"/>
            <p:nvPr/>
          </p:nvSpPr>
          <p:spPr>
            <a:xfrm>
              <a:off x="564275" y="1764677"/>
              <a:ext cx="5240332" cy="589453"/>
            </a:xfrm>
            <a:prstGeom prst="rect">
              <a:avLst/>
            </a:prstGeom>
          </p:spPr>
          <p:txBody>
            <a:bodyPr lIns="0" tIns="0" rIns="0" bIns="0" rtlCol="0" anchor="t">
              <a:spAutoFit/>
            </a:bodyPr>
            <a:lstStyle/>
            <a:p>
              <a:pPr marL="0" lvl="0" indent="0" algn="ctr">
                <a:lnSpc>
                  <a:spcPts val="3643"/>
                </a:lnSpc>
                <a:spcBef>
                  <a:spcPct val="0"/>
                </a:spcBef>
              </a:pPr>
              <a:endParaRPr/>
            </a:p>
          </p:txBody>
        </p:sp>
      </p:grpSp>
      <p:sp>
        <p:nvSpPr>
          <p:cNvPr id="16" name="TextBox 16"/>
          <p:cNvSpPr txBox="1"/>
          <p:nvPr/>
        </p:nvSpPr>
        <p:spPr>
          <a:xfrm>
            <a:off x="2100553" y="8320025"/>
            <a:ext cx="3451920" cy="441325"/>
          </a:xfrm>
          <a:prstGeom prst="rect">
            <a:avLst/>
          </a:prstGeom>
        </p:spPr>
        <p:txBody>
          <a:bodyPr lIns="0" tIns="0" rIns="0" bIns="0" rtlCol="0" anchor="t">
            <a:spAutoFit/>
          </a:bodyPr>
          <a:lstStyle/>
          <a:p>
            <a:pPr algn="ctr">
              <a:lnSpc>
                <a:spcPts val="3499"/>
              </a:lnSpc>
              <a:spcBef>
                <a:spcPct val="0"/>
              </a:spcBef>
            </a:pPr>
            <a:r>
              <a:rPr lang="en-US" sz="2499">
                <a:solidFill>
                  <a:srgbClr val="000000"/>
                </a:solidFill>
                <a:latin typeface="Poppins"/>
                <a:ea typeface="Poppins"/>
                <a:cs typeface="Poppins"/>
                <a:sym typeface="Poppins"/>
              </a:rPr>
              <a:t>London insurance life </a:t>
            </a:r>
          </a:p>
        </p:txBody>
      </p:sp>
      <p:sp>
        <p:nvSpPr>
          <p:cNvPr id="17" name="TextBox 17"/>
          <p:cNvSpPr txBox="1"/>
          <p:nvPr/>
        </p:nvSpPr>
        <p:spPr>
          <a:xfrm>
            <a:off x="2100553" y="9394389"/>
            <a:ext cx="3460155" cy="441325"/>
          </a:xfrm>
          <a:prstGeom prst="rect">
            <a:avLst/>
          </a:prstGeom>
        </p:spPr>
        <p:txBody>
          <a:bodyPr lIns="0" tIns="0" rIns="0" bIns="0" rtlCol="0" anchor="t">
            <a:spAutoFit/>
          </a:bodyPr>
          <a:lstStyle/>
          <a:p>
            <a:pPr algn="ctr">
              <a:lnSpc>
                <a:spcPts val="3499"/>
              </a:lnSpc>
              <a:spcBef>
                <a:spcPct val="0"/>
              </a:spcBef>
            </a:pPr>
            <a:r>
              <a:rPr lang="en-US" sz="2499">
                <a:solidFill>
                  <a:srgbClr val="000000"/>
                </a:solidFill>
                <a:latin typeface="Poppins"/>
                <a:ea typeface="Poppins"/>
                <a:cs typeface="Poppins"/>
                <a:sym typeface="Poppins"/>
              </a:rPr>
              <a:t>@londoninsurancelife</a:t>
            </a:r>
          </a:p>
        </p:txBody>
      </p:sp>
      <p:sp>
        <p:nvSpPr>
          <p:cNvPr id="18" name="TextBox 18"/>
          <p:cNvSpPr txBox="1"/>
          <p:nvPr/>
        </p:nvSpPr>
        <p:spPr>
          <a:xfrm>
            <a:off x="8574787" y="8303515"/>
            <a:ext cx="3460155" cy="441325"/>
          </a:xfrm>
          <a:prstGeom prst="rect">
            <a:avLst/>
          </a:prstGeom>
        </p:spPr>
        <p:txBody>
          <a:bodyPr lIns="0" tIns="0" rIns="0" bIns="0" rtlCol="0" anchor="t">
            <a:spAutoFit/>
          </a:bodyPr>
          <a:lstStyle/>
          <a:p>
            <a:pPr algn="ctr">
              <a:lnSpc>
                <a:spcPts val="3499"/>
              </a:lnSpc>
              <a:spcBef>
                <a:spcPct val="0"/>
              </a:spcBef>
            </a:pPr>
            <a:r>
              <a:rPr lang="en-US" sz="2499">
                <a:solidFill>
                  <a:srgbClr val="000000"/>
                </a:solidFill>
                <a:latin typeface="Poppins"/>
                <a:ea typeface="Poppins"/>
                <a:cs typeface="Poppins"/>
                <a:sym typeface="Poppins"/>
              </a:rPr>
              <a:t>@londoninsurancelife</a:t>
            </a:r>
          </a:p>
        </p:txBody>
      </p:sp>
      <p:sp>
        <p:nvSpPr>
          <p:cNvPr id="19" name="TextBox 19"/>
          <p:cNvSpPr txBox="1"/>
          <p:nvPr/>
        </p:nvSpPr>
        <p:spPr>
          <a:xfrm>
            <a:off x="8545270" y="9394389"/>
            <a:ext cx="3519190" cy="441325"/>
          </a:xfrm>
          <a:prstGeom prst="rect">
            <a:avLst/>
          </a:prstGeom>
        </p:spPr>
        <p:txBody>
          <a:bodyPr lIns="0" tIns="0" rIns="0" bIns="0" rtlCol="0" anchor="t">
            <a:spAutoFit/>
          </a:bodyPr>
          <a:lstStyle/>
          <a:p>
            <a:pPr algn="ctr">
              <a:lnSpc>
                <a:spcPts val="3499"/>
              </a:lnSpc>
              <a:spcBef>
                <a:spcPct val="0"/>
              </a:spcBef>
            </a:pPr>
            <a:r>
              <a:rPr lang="en-US" sz="2499">
                <a:solidFill>
                  <a:srgbClr val="000000"/>
                </a:solidFill>
                <a:latin typeface="Poppins"/>
                <a:ea typeface="Poppins"/>
                <a:cs typeface="Poppins"/>
                <a:sym typeface="Poppins"/>
              </a:rPr>
              <a:t>@Londoninsurancelife</a:t>
            </a:r>
          </a:p>
        </p:txBody>
      </p:sp>
      <p:sp>
        <p:nvSpPr>
          <p:cNvPr id="20" name="TextBox 20"/>
          <p:cNvSpPr txBox="1"/>
          <p:nvPr/>
        </p:nvSpPr>
        <p:spPr>
          <a:xfrm>
            <a:off x="14500118" y="8885773"/>
            <a:ext cx="2449413" cy="441325"/>
          </a:xfrm>
          <a:prstGeom prst="rect">
            <a:avLst/>
          </a:prstGeom>
        </p:spPr>
        <p:txBody>
          <a:bodyPr lIns="0" tIns="0" rIns="0" bIns="0" rtlCol="0" anchor="t">
            <a:spAutoFit/>
          </a:bodyPr>
          <a:lstStyle/>
          <a:p>
            <a:pPr algn="ctr">
              <a:lnSpc>
                <a:spcPts val="3499"/>
              </a:lnSpc>
              <a:spcBef>
                <a:spcPct val="0"/>
              </a:spcBef>
            </a:pPr>
            <a:r>
              <a:rPr lang="en-US" sz="2499">
                <a:solidFill>
                  <a:srgbClr val="000000"/>
                </a:solidFill>
                <a:latin typeface="Poppins"/>
                <a:ea typeface="Poppins"/>
                <a:cs typeface="Poppins"/>
                <a:sym typeface="Poppins"/>
              </a:rPr>
              <a:t>@LondonInsLife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2225231"/>
            <a:chOff x="0" y="0"/>
            <a:chExt cx="4994711" cy="586069"/>
          </a:xfrm>
        </p:grpSpPr>
        <p:sp>
          <p:nvSpPr>
            <p:cNvPr id="3" name="Freeform 3"/>
            <p:cNvSpPr/>
            <p:nvPr/>
          </p:nvSpPr>
          <p:spPr>
            <a:xfrm>
              <a:off x="0" y="0"/>
              <a:ext cx="4994711" cy="586069"/>
            </a:xfrm>
            <a:custGeom>
              <a:avLst/>
              <a:gdLst/>
              <a:ahLst/>
              <a:cxnLst/>
              <a:rect l="l" t="t" r="r" b="b"/>
              <a:pathLst>
                <a:path w="4994711" h="586069">
                  <a:moveTo>
                    <a:pt x="0" y="0"/>
                  </a:moveTo>
                  <a:lnTo>
                    <a:pt x="4994711" y="0"/>
                  </a:lnTo>
                  <a:lnTo>
                    <a:pt x="4994711" y="586069"/>
                  </a:lnTo>
                  <a:lnTo>
                    <a:pt x="0" y="586069"/>
                  </a:lnTo>
                  <a:close/>
                </a:path>
              </a:pathLst>
            </a:custGeom>
            <a:solidFill>
              <a:srgbClr val="F27349"/>
            </a:solidFill>
          </p:spPr>
          <p:txBody>
            <a:bodyPr/>
            <a:lstStyle/>
            <a:p>
              <a:endParaRPr lang="en-GB"/>
            </a:p>
          </p:txBody>
        </p:sp>
        <p:sp>
          <p:nvSpPr>
            <p:cNvPr id="4" name="TextBox 4"/>
            <p:cNvSpPr txBox="1"/>
            <p:nvPr/>
          </p:nvSpPr>
          <p:spPr>
            <a:xfrm>
              <a:off x="0" y="-38100"/>
              <a:ext cx="4994711" cy="624169"/>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628936" y="1995176"/>
            <a:ext cx="20165585" cy="230055"/>
            <a:chOff x="0" y="0"/>
            <a:chExt cx="5311101" cy="60591"/>
          </a:xfrm>
        </p:grpSpPr>
        <p:sp>
          <p:nvSpPr>
            <p:cNvPr id="6" name="Freeform 6"/>
            <p:cNvSpPr/>
            <p:nvPr/>
          </p:nvSpPr>
          <p:spPr>
            <a:xfrm>
              <a:off x="0" y="0"/>
              <a:ext cx="5311101" cy="60591"/>
            </a:xfrm>
            <a:custGeom>
              <a:avLst/>
              <a:gdLst/>
              <a:ahLst/>
              <a:cxnLst/>
              <a:rect l="l" t="t" r="r" b="b"/>
              <a:pathLst>
                <a:path w="5311101" h="60591">
                  <a:moveTo>
                    <a:pt x="0" y="0"/>
                  </a:moveTo>
                  <a:lnTo>
                    <a:pt x="5311101" y="0"/>
                  </a:lnTo>
                  <a:lnTo>
                    <a:pt x="5311101" y="60591"/>
                  </a:lnTo>
                  <a:lnTo>
                    <a:pt x="0" y="60591"/>
                  </a:lnTo>
                  <a:close/>
                </a:path>
              </a:pathLst>
            </a:custGeom>
            <a:solidFill>
              <a:srgbClr val="10315C"/>
            </a:solidFill>
          </p:spPr>
          <p:txBody>
            <a:bodyPr/>
            <a:lstStyle/>
            <a:p>
              <a:endParaRPr lang="en-GB"/>
            </a:p>
          </p:txBody>
        </p:sp>
        <p:sp>
          <p:nvSpPr>
            <p:cNvPr id="7" name="TextBox 7"/>
            <p:cNvSpPr txBox="1"/>
            <p:nvPr/>
          </p:nvSpPr>
          <p:spPr>
            <a:xfrm>
              <a:off x="0" y="-38100"/>
              <a:ext cx="5311101" cy="98691"/>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1800807" y="2821119"/>
            <a:ext cx="14249400" cy="5709192"/>
          </a:xfrm>
          <a:prstGeom prst="rect">
            <a:avLst/>
          </a:prstGeom>
        </p:spPr>
        <p:txBody>
          <a:bodyPr wrap="square" lIns="0" tIns="0" rIns="0" bIns="0" rtlCol="0" anchor="t">
            <a:spAutoFit/>
          </a:bodyPr>
          <a:lstStyle/>
          <a:p>
            <a:pPr algn="ctr">
              <a:lnSpc>
                <a:spcPts val="5599"/>
              </a:lnSpc>
            </a:pPr>
            <a:r>
              <a:rPr lang="en-US" sz="4000" b="1" dirty="0">
                <a:solidFill>
                  <a:srgbClr val="10315C"/>
                </a:solidFill>
                <a:latin typeface="Poppins Bold"/>
                <a:ea typeface="Poppins Bold"/>
                <a:cs typeface="Poppins Bold"/>
                <a:sym typeface="Poppins Bold"/>
              </a:rPr>
              <a:t>To understand and use conditional probability,</a:t>
            </a:r>
          </a:p>
          <a:p>
            <a:pPr algn="ctr">
              <a:lnSpc>
                <a:spcPts val="5599"/>
              </a:lnSpc>
            </a:pPr>
            <a:r>
              <a:rPr lang="en-US" sz="4000" b="1" dirty="0">
                <a:solidFill>
                  <a:srgbClr val="10315C"/>
                </a:solidFill>
                <a:latin typeface="Poppins Bold"/>
                <a:ea typeface="Poppins Bold"/>
                <a:cs typeface="Poppins Bold"/>
                <a:sym typeface="Poppins Bold"/>
              </a:rPr>
              <a:t> including the use of:</a:t>
            </a:r>
          </a:p>
          <a:p>
            <a:pPr lvl="0" algn="ctr">
              <a:lnSpc>
                <a:spcPts val="5599"/>
              </a:lnSpc>
              <a:spcBef>
                <a:spcPct val="0"/>
              </a:spcBef>
            </a:pPr>
            <a:endParaRPr lang="en-US" sz="3999" b="1" dirty="0">
              <a:solidFill>
                <a:srgbClr val="10315C"/>
              </a:solidFill>
              <a:latin typeface="Poppins Bold"/>
              <a:ea typeface="Poppins"/>
              <a:cs typeface="Poppins Bold"/>
              <a:sym typeface="Poppins Bold"/>
            </a:endParaRPr>
          </a:p>
          <a:p>
            <a:pPr marL="571500" lvl="0" indent="-571500">
              <a:lnSpc>
                <a:spcPts val="5599"/>
              </a:lnSpc>
              <a:spcBef>
                <a:spcPct val="0"/>
              </a:spcBef>
              <a:buFont typeface="Arial" panose="020B0604020202020204" pitchFamily="34" charset="0"/>
              <a:buChar char="•"/>
            </a:pPr>
            <a:r>
              <a:rPr lang="en-US" sz="3999" dirty="0">
                <a:solidFill>
                  <a:srgbClr val="10315C"/>
                </a:solidFill>
                <a:latin typeface="Poppins"/>
                <a:ea typeface="Poppins"/>
                <a:cs typeface="Poppins"/>
                <a:sym typeface="Poppins"/>
              </a:rPr>
              <a:t>Tripple Venn diagram</a:t>
            </a:r>
          </a:p>
          <a:p>
            <a:pPr lvl="0">
              <a:lnSpc>
                <a:spcPts val="5599"/>
              </a:lnSpc>
              <a:spcBef>
                <a:spcPct val="0"/>
              </a:spcBef>
            </a:pPr>
            <a:endParaRPr lang="en-US" sz="3999" dirty="0">
              <a:solidFill>
                <a:srgbClr val="10315C"/>
              </a:solidFill>
              <a:latin typeface="Poppins"/>
              <a:ea typeface="Poppins"/>
              <a:cs typeface="Poppins"/>
              <a:sym typeface="Poppins"/>
            </a:endParaRPr>
          </a:p>
          <a:p>
            <a:pPr marL="571500" lvl="0" indent="-571500">
              <a:lnSpc>
                <a:spcPts val="5599"/>
              </a:lnSpc>
              <a:spcBef>
                <a:spcPct val="0"/>
              </a:spcBef>
              <a:buFont typeface="Arial" panose="020B0604020202020204" pitchFamily="34" charset="0"/>
              <a:buChar char="•"/>
            </a:pPr>
            <a:r>
              <a:rPr lang="en-US" sz="3999" dirty="0">
                <a:solidFill>
                  <a:srgbClr val="10315C"/>
                </a:solidFill>
                <a:latin typeface="Poppins"/>
                <a:ea typeface="Poppins"/>
                <a:cs typeface="Poppins"/>
                <a:sym typeface="Poppins"/>
              </a:rPr>
              <a:t>Tree diagram </a:t>
            </a:r>
          </a:p>
          <a:p>
            <a:pPr lvl="0">
              <a:lnSpc>
                <a:spcPts val="5599"/>
              </a:lnSpc>
              <a:spcBef>
                <a:spcPct val="0"/>
              </a:spcBef>
            </a:pPr>
            <a:endParaRPr lang="en-US" sz="3999" dirty="0">
              <a:solidFill>
                <a:srgbClr val="10315C"/>
              </a:solidFill>
              <a:latin typeface="Poppins"/>
              <a:ea typeface="Poppins"/>
              <a:cs typeface="Poppins"/>
              <a:sym typeface="Poppins"/>
            </a:endParaRPr>
          </a:p>
          <a:p>
            <a:pPr marL="571500" lvl="0" indent="-571500">
              <a:lnSpc>
                <a:spcPts val="5599"/>
              </a:lnSpc>
              <a:spcBef>
                <a:spcPct val="0"/>
              </a:spcBef>
              <a:buFont typeface="Arial" panose="020B0604020202020204" pitchFamily="34" charset="0"/>
              <a:buChar char="•"/>
            </a:pPr>
            <a:r>
              <a:rPr lang="en-US" sz="3999" dirty="0">
                <a:solidFill>
                  <a:srgbClr val="10315C"/>
                </a:solidFill>
                <a:latin typeface="Poppins"/>
                <a:ea typeface="Poppins"/>
                <a:cs typeface="Poppins"/>
                <a:sym typeface="Poppins"/>
              </a:rPr>
              <a:t>Two-way tables </a:t>
            </a:r>
          </a:p>
        </p:txBody>
      </p:sp>
      <p:sp>
        <p:nvSpPr>
          <p:cNvPr id="10" name="TextBox 10"/>
          <p:cNvSpPr txBox="1"/>
          <p:nvPr/>
        </p:nvSpPr>
        <p:spPr>
          <a:xfrm>
            <a:off x="1028700" y="485553"/>
            <a:ext cx="16230600" cy="1153795"/>
          </a:xfrm>
          <a:prstGeom prst="rect">
            <a:avLst/>
          </a:prstGeom>
        </p:spPr>
        <p:txBody>
          <a:bodyPr lIns="0" tIns="0" rIns="0" bIns="0" rtlCol="0" anchor="t">
            <a:spAutoFit/>
          </a:bodyPr>
          <a:lstStyle/>
          <a:p>
            <a:pPr marL="0" lvl="0" indent="0" algn="l">
              <a:lnSpc>
                <a:spcPts val="9379"/>
              </a:lnSpc>
              <a:spcBef>
                <a:spcPct val="0"/>
              </a:spcBef>
            </a:pPr>
            <a:r>
              <a:rPr lang="en-US" sz="6699">
                <a:solidFill>
                  <a:srgbClr val="FFFFFF"/>
                </a:solidFill>
                <a:latin typeface="Barlow"/>
                <a:ea typeface="Barlow"/>
                <a:cs typeface="Barlow"/>
                <a:sym typeface="Barlow"/>
              </a:rPr>
              <a:t>What will we be learning?</a:t>
            </a:r>
          </a:p>
        </p:txBody>
      </p:sp>
      <p:pic>
        <p:nvPicPr>
          <p:cNvPr id="11" name="Picture 10" descr="Blue text on a black background&#10;&#10;Description automatically generated">
            <a:extLst>
              <a:ext uri="{FF2B5EF4-FFF2-40B4-BE49-F238E27FC236}">
                <a16:creationId xmlns:a16="http://schemas.microsoft.com/office/drawing/2014/main" id="{EBC570D3-A065-6D18-C3F4-4753DD3625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48958" y="9126199"/>
            <a:ext cx="2084247" cy="100460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2225231"/>
            <a:chOff x="0" y="0"/>
            <a:chExt cx="4994711" cy="586069"/>
          </a:xfrm>
        </p:grpSpPr>
        <p:sp>
          <p:nvSpPr>
            <p:cNvPr id="3" name="Freeform 3"/>
            <p:cNvSpPr/>
            <p:nvPr/>
          </p:nvSpPr>
          <p:spPr>
            <a:xfrm>
              <a:off x="0" y="0"/>
              <a:ext cx="4994711" cy="586069"/>
            </a:xfrm>
            <a:custGeom>
              <a:avLst/>
              <a:gdLst/>
              <a:ahLst/>
              <a:cxnLst/>
              <a:rect l="l" t="t" r="r" b="b"/>
              <a:pathLst>
                <a:path w="4994711" h="586069">
                  <a:moveTo>
                    <a:pt x="0" y="0"/>
                  </a:moveTo>
                  <a:lnTo>
                    <a:pt x="4994711" y="0"/>
                  </a:lnTo>
                  <a:lnTo>
                    <a:pt x="4994711" y="586069"/>
                  </a:lnTo>
                  <a:lnTo>
                    <a:pt x="0" y="586069"/>
                  </a:lnTo>
                  <a:close/>
                </a:path>
              </a:pathLst>
            </a:custGeom>
            <a:solidFill>
              <a:srgbClr val="F27349"/>
            </a:solidFill>
          </p:spPr>
          <p:txBody>
            <a:bodyPr/>
            <a:lstStyle/>
            <a:p>
              <a:endParaRPr lang="en-GB"/>
            </a:p>
          </p:txBody>
        </p:sp>
        <p:sp>
          <p:nvSpPr>
            <p:cNvPr id="4" name="TextBox 4"/>
            <p:cNvSpPr txBox="1"/>
            <p:nvPr/>
          </p:nvSpPr>
          <p:spPr>
            <a:xfrm>
              <a:off x="0" y="-38100"/>
              <a:ext cx="4994711" cy="624169"/>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628936" y="1995176"/>
            <a:ext cx="20165585" cy="230055"/>
            <a:chOff x="0" y="0"/>
            <a:chExt cx="5311101" cy="60591"/>
          </a:xfrm>
        </p:grpSpPr>
        <p:sp>
          <p:nvSpPr>
            <p:cNvPr id="6" name="Freeform 6"/>
            <p:cNvSpPr/>
            <p:nvPr/>
          </p:nvSpPr>
          <p:spPr>
            <a:xfrm>
              <a:off x="0" y="0"/>
              <a:ext cx="5311101" cy="60591"/>
            </a:xfrm>
            <a:custGeom>
              <a:avLst/>
              <a:gdLst/>
              <a:ahLst/>
              <a:cxnLst/>
              <a:rect l="l" t="t" r="r" b="b"/>
              <a:pathLst>
                <a:path w="5311101" h="60591">
                  <a:moveTo>
                    <a:pt x="0" y="0"/>
                  </a:moveTo>
                  <a:lnTo>
                    <a:pt x="5311101" y="0"/>
                  </a:lnTo>
                  <a:lnTo>
                    <a:pt x="5311101" y="60591"/>
                  </a:lnTo>
                  <a:lnTo>
                    <a:pt x="0" y="60591"/>
                  </a:lnTo>
                  <a:close/>
                </a:path>
              </a:pathLst>
            </a:custGeom>
            <a:solidFill>
              <a:srgbClr val="10315C"/>
            </a:solidFill>
          </p:spPr>
          <p:txBody>
            <a:bodyPr/>
            <a:lstStyle/>
            <a:p>
              <a:endParaRPr lang="en-GB"/>
            </a:p>
          </p:txBody>
        </p:sp>
        <p:sp>
          <p:nvSpPr>
            <p:cNvPr id="7" name="TextBox 7"/>
            <p:cNvSpPr txBox="1"/>
            <p:nvPr/>
          </p:nvSpPr>
          <p:spPr>
            <a:xfrm>
              <a:off x="0" y="-38100"/>
              <a:ext cx="5311101" cy="98691"/>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1696922" y="2801996"/>
            <a:ext cx="14894155" cy="4739759"/>
          </a:xfrm>
          <a:prstGeom prst="rect">
            <a:avLst/>
          </a:prstGeom>
        </p:spPr>
        <p:txBody>
          <a:bodyPr lIns="0" tIns="0" rIns="0" bIns="0" rtlCol="0" anchor="t">
            <a:spAutoFit/>
          </a:bodyPr>
          <a:lstStyle/>
          <a:p>
            <a:pPr algn="ctr"/>
            <a:r>
              <a:rPr lang="en-US" sz="4400" dirty="0">
                <a:solidFill>
                  <a:srgbClr val="8FF3AE"/>
                </a:solidFill>
                <a:latin typeface="Poppins" panose="00000500000000000000" pitchFamily="2" charset="0"/>
                <a:cs typeface="Poppins" panose="00000500000000000000" pitchFamily="2" charset="0"/>
              </a:rPr>
              <a:t>1.__________ </a:t>
            </a:r>
            <a:r>
              <a:rPr lang="en-US" sz="4400" dirty="0">
                <a:solidFill>
                  <a:srgbClr val="10315C"/>
                </a:solidFill>
                <a:latin typeface="Poppins" panose="00000500000000000000" pitchFamily="2" charset="0"/>
                <a:cs typeface="Poppins" panose="00000500000000000000" pitchFamily="2" charset="0"/>
              </a:rPr>
              <a:t>probability is known as the possibility of an event or </a:t>
            </a:r>
            <a:r>
              <a:rPr lang="en-US" sz="4400" dirty="0">
                <a:solidFill>
                  <a:srgbClr val="8FF3AE"/>
                </a:solidFill>
                <a:latin typeface="Poppins" panose="00000500000000000000" pitchFamily="2" charset="0"/>
                <a:cs typeface="Poppins" panose="00000500000000000000" pitchFamily="2" charset="0"/>
              </a:rPr>
              <a:t>2.___________ </a:t>
            </a:r>
            <a:r>
              <a:rPr lang="en-US" sz="4400" dirty="0">
                <a:solidFill>
                  <a:srgbClr val="10315C"/>
                </a:solidFill>
                <a:latin typeface="Poppins" panose="00000500000000000000" pitchFamily="2" charset="0"/>
                <a:cs typeface="Poppins" panose="00000500000000000000" pitchFamily="2" charset="0"/>
              </a:rPr>
              <a:t>happening, based on the existence of a </a:t>
            </a:r>
            <a:r>
              <a:rPr lang="en-US" sz="4400" dirty="0">
                <a:solidFill>
                  <a:srgbClr val="8FF3AE"/>
                </a:solidFill>
                <a:latin typeface="Poppins" panose="00000500000000000000" pitchFamily="2" charset="0"/>
                <a:cs typeface="Poppins" panose="00000500000000000000" pitchFamily="2" charset="0"/>
              </a:rPr>
              <a:t>3.__________ </a:t>
            </a:r>
            <a:r>
              <a:rPr lang="en-US" sz="4400" dirty="0">
                <a:solidFill>
                  <a:srgbClr val="10315C"/>
                </a:solidFill>
                <a:latin typeface="Poppins" panose="00000500000000000000" pitchFamily="2" charset="0"/>
                <a:cs typeface="Poppins" panose="00000500000000000000" pitchFamily="2" charset="0"/>
              </a:rPr>
              <a:t>event or outcome. </a:t>
            </a:r>
          </a:p>
          <a:p>
            <a:pPr algn="ctr"/>
            <a:endParaRPr lang="en-US" sz="4400" dirty="0">
              <a:solidFill>
                <a:srgbClr val="10315C"/>
              </a:solidFill>
              <a:latin typeface="Poppins" panose="00000500000000000000" pitchFamily="2" charset="0"/>
              <a:cs typeface="Poppins" panose="00000500000000000000" pitchFamily="2" charset="0"/>
            </a:endParaRPr>
          </a:p>
          <a:p>
            <a:pPr algn="ctr"/>
            <a:r>
              <a:rPr lang="en-US" sz="4400" dirty="0">
                <a:solidFill>
                  <a:srgbClr val="10315C"/>
                </a:solidFill>
                <a:latin typeface="Poppins" panose="00000500000000000000" pitchFamily="2" charset="0"/>
                <a:cs typeface="Poppins" panose="00000500000000000000" pitchFamily="2" charset="0"/>
              </a:rPr>
              <a:t>Conditional probabilities allow you to </a:t>
            </a:r>
            <a:r>
              <a:rPr lang="en-US" sz="4400" dirty="0">
                <a:solidFill>
                  <a:srgbClr val="8FF3AE"/>
                </a:solidFill>
                <a:latin typeface="Poppins" panose="00000500000000000000" pitchFamily="2" charset="0"/>
                <a:cs typeface="Poppins" panose="00000500000000000000" pitchFamily="2" charset="0"/>
              </a:rPr>
              <a:t>4._________ </a:t>
            </a:r>
            <a:r>
              <a:rPr lang="en-US" sz="4400" dirty="0">
                <a:solidFill>
                  <a:srgbClr val="10315C"/>
                </a:solidFill>
                <a:latin typeface="Poppins" panose="00000500000000000000" pitchFamily="2" charset="0"/>
                <a:cs typeface="Poppins" panose="00000500000000000000" pitchFamily="2" charset="0"/>
              </a:rPr>
              <a:t>how prior </a:t>
            </a:r>
            <a:r>
              <a:rPr lang="en-US" sz="4400" dirty="0">
                <a:solidFill>
                  <a:srgbClr val="8FF3AE"/>
                </a:solidFill>
                <a:latin typeface="Poppins" panose="00000500000000000000" pitchFamily="2" charset="0"/>
                <a:cs typeface="Poppins" panose="00000500000000000000" pitchFamily="2" charset="0"/>
              </a:rPr>
              <a:t>5.________ </a:t>
            </a:r>
            <a:r>
              <a:rPr lang="en-US" sz="4400" dirty="0">
                <a:solidFill>
                  <a:srgbClr val="10315C"/>
                </a:solidFill>
                <a:latin typeface="Poppins" panose="00000500000000000000" pitchFamily="2" charset="0"/>
                <a:cs typeface="Poppins" panose="00000500000000000000" pitchFamily="2" charset="0"/>
              </a:rPr>
              <a:t>affects probabilities.</a:t>
            </a:r>
          </a:p>
        </p:txBody>
      </p:sp>
      <p:sp>
        <p:nvSpPr>
          <p:cNvPr id="10" name="TextBox 10"/>
          <p:cNvSpPr txBox="1"/>
          <p:nvPr/>
        </p:nvSpPr>
        <p:spPr>
          <a:xfrm>
            <a:off x="1028700" y="485553"/>
            <a:ext cx="16230600" cy="1075936"/>
          </a:xfrm>
          <a:prstGeom prst="rect">
            <a:avLst/>
          </a:prstGeom>
        </p:spPr>
        <p:txBody>
          <a:bodyPr lIns="0" tIns="0" rIns="0" bIns="0" rtlCol="0" anchor="t">
            <a:spAutoFit/>
          </a:bodyPr>
          <a:lstStyle/>
          <a:p>
            <a:pPr marL="0" lvl="0" indent="0" algn="l">
              <a:lnSpc>
                <a:spcPts val="9379"/>
              </a:lnSpc>
              <a:spcBef>
                <a:spcPct val="0"/>
              </a:spcBef>
            </a:pPr>
            <a:r>
              <a:rPr lang="en-US" sz="6699" dirty="0">
                <a:solidFill>
                  <a:srgbClr val="FFFFFF"/>
                </a:solidFill>
                <a:latin typeface="Barlow"/>
                <a:ea typeface="Barlow"/>
                <a:cs typeface="Barlow"/>
                <a:sym typeface="Barlow"/>
              </a:rPr>
              <a:t>Starter: Correct the 4 errors</a:t>
            </a:r>
          </a:p>
        </p:txBody>
      </p:sp>
      <p:pic>
        <p:nvPicPr>
          <p:cNvPr id="11" name="Picture 10" descr="Blue text on a black background&#10;&#10;Description automatically generated">
            <a:extLst>
              <a:ext uri="{FF2B5EF4-FFF2-40B4-BE49-F238E27FC236}">
                <a16:creationId xmlns:a16="http://schemas.microsoft.com/office/drawing/2014/main" id="{EBC570D3-A065-6D18-C3F4-4753DD3625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48958" y="9126199"/>
            <a:ext cx="2084247" cy="1004607"/>
          </a:xfrm>
          <a:prstGeom prst="rect">
            <a:avLst/>
          </a:prstGeom>
        </p:spPr>
      </p:pic>
      <p:sp>
        <p:nvSpPr>
          <p:cNvPr id="12" name="TextBox 11">
            <a:extLst>
              <a:ext uri="{FF2B5EF4-FFF2-40B4-BE49-F238E27FC236}">
                <a16:creationId xmlns:a16="http://schemas.microsoft.com/office/drawing/2014/main" id="{A1DAF600-CA63-B66B-D620-140C2C08CFFB}"/>
              </a:ext>
            </a:extLst>
          </p:cNvPr>
          <p:cNvSpPr txBox="1"/>
          <p:nvPr/>
        </p:nvSpPr>
        <p:spPr>
          <a:xfrm>
            <a:off x="1828801" y="7829429"/>
            <a:ext cx="15430499" cy="898323"/>
          </a:xfrm>
          <a:prstGeom prst="rect">
            <a:avLst/>
          </a:prstGeom>
          <a:noFill/>
        </p:spPr>
        <p:txBody>
          <a:bodyPr wrap="square">
            <a:spAutoFit/>
          </a:bodyPr>
          <a:lstStyle/>
          <a:p>
            <a:pPr marL="0" lvl="0" indent="0" algn="ctr">
              <a:lnSpc>
                <a:spcPts val="7140"/>
              </a:lnSpc>
              <a:spcBef>
                <a:spcPct val="0"/>
              </a:spcBef>
            </a:pPr>
            <a:r>
              <a:rPr lang="en-US" sz="4800" b="1" dirty="0">
                <a:solidFill>
                  <a:srgbClr val="8FF3AE"/>
                </a:solidFill>
                <a:latin typeface="Barlow" panose="00000500000000000000" pitchFamily="2" charset="0"/>
                <a:ea typeface="Poppins"/>
                <a:cs typeface="Poppins"/>
                <a:sym typeface="Poppins"/>
              </a:rPr>
              <a:t>previous, information, conditional, evaluate, outcome</a:t>
            </a:r>
          </a:p>
        </p:txBody>
      </p:sp>
      <p:sp>
        <p:nvSpPr>
          <p:cNvPr id="14" name="TextBox 13">
            <a:extLst>
              <a:ext uri="{FF2B5EF4-FFF2-40B4-BE49-F238E27FC236}">
                <a16:creationId xmlns:a16="http://schemas.microsoft.com/office/drawing/2014/main" id="{81DF1FD1-F9D8-A69D-3284-80951A6B4D98}"/>
              </a:ext>
            </a:extLst>
          </p:cNvPr>
          <p:cNvSpPr txBox="1"/>
          <p:nvPr/>
        </p:nvSpPr>
        <p:spPr>
          <a:xfrm>
            <a:off x="-3342993" y="9236972"/>
            <a:ext cx="10079830" cy="893834"/>
          </a:xfrm>
          <a:prstGeom prst="rect">
            <a:avLst/>
          </a:prstGeom>
          <a:noFill/>
        </p:spPr>
        <p:txBody>
          <a:bodyPr wrap="square">
            <a:spAutoFit/>
          </a:bodyPr>
          <a:lstStyle/>
          <a:p>
            <a:pPr marL="0" lvl="0" indent="0" algn="ctr">
              <a:lnSpc>
                <a:spcPts val="6999"/>
              </a:lnSpc>
              <a:spcBef>
                <a:spcPct val="0"/>
              </a:spcBef>
            </a:pPr>
            <a:r>
              <a:rPr lang="en-US" sz="5000" dirty="0">
                <a:solidFill>
                  <a:srgbClr val="00CDFF"/>
                </a:solidFill>
                <a:latin typeface="Barlow"/>
                <a:ea typeface="Barlow"/>
                <a:cs typeface="Barlow"/>
                <a:sym typeface="Barlow"/>
              </a:rPr>
              <a:t>5 Minutes</a:t>
            </a:r>
          </a:p>
        </p:txBody>
      </p:sp>
    </p:spTree>
    <p:extLst>
      <p:ext uri="{BB962C8B-B14F-4D97-AF65-F5344CB8AC3E}">
        <p14:creationId xmlns:p14="http://schemas.microsoft.com/office/powerpoint/2010/main" val="21803508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2225231"/>
            <a:chOff x="0" y="0"/>
            <a:chExt cx="4994711" cy="586069"/>
          </a:xfrm>
        </p:grpSpPr>
        <p:sp>
          <p:nvSpPr>
            <p:cNvPr id="3" name="Freeform 3"/>
            <p:cNvSpPr/>
            <p:nvPr/>
          </p:nvSpPr>
          <p:spPr>
            <a:xfrm>
              <a:off x="0" y="0"/>
              <a:ext cx="4994711" cy="586069"/>
            </a:xfrm>
            <a:custGeom>
              <a:avLst/>
              <a:gdLst/>
              <a:ahLst/>
              <a:cxnLst/>
              <a:rect l="l" t="t" r="r" b="b"/>
              <a:pathLst>
                <a:path w="4994711" h="586069">
                  <a:moveTo>
                    <a:pt x="0" y="0"/>
                  </a:moveTo>
                  <a:lnTo>
                    <a:pt x="4994711" y="0"/>
                  </a:lnTo>
                  <a:lnTo>
                    <a:pt x="4994711" y="586069"/>
                  </a:lnTo>
                  <a:lnTo>
                    <a:pt x="0" y="586069"/>
                  </a:lnTo>
                  <a:close/>
                </a:path>
              </a:pathLst>
            </a:custGeom>
            <a:solidFill>
              <a:srgbClr val="F27349"/>
            </a:solidFill>
          </p:spPr>
          <p:txBody>
            <a:bodyPr/>
            <a:lstStyle/>
            <a:p>
              <a:endParaRPr lang="en-GB"/>
            </a:p>
          </p:txBody>
        </p:sp>
        <p:sp>
          <p:nvSpPr>
            <p:cNvPr id="4" name="TextBox 4"/>
            <p:cNvSpPr txBox="1"/>
            <p:nvPr/>
          </p:nvSpPr>
          <p:spPr>
            <a:xfrm>
              <a:off x="0" y="-38100"/>
              <a:ext cx="4994711" cy="624169"/>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628936" y="1995176"/>
            <a:ext cx="20165585" cy="230055"/>
            <a:chOff x="0" y="0"/>
            <a:chExt cx="5311101" cy="60591"/>
          </a:xfrm>
        </p:grpSpPr>
        <p:sp>
          <p:nvSpPr>
            <p:cNvPr id="6" name="Freeform 6"/>
            <p:cNvSpPr/>
            <p:nvPr/>
          </p:nvSpPr>
          <p:spPr>
            <a:xfrm>
              <a:off x="0" y="0"/>
              <a:ext cx="5311101" cy="60591"/>
            </a:xfrm>
            <a:custGeom>
              <a:avLst/>
              <a:gdLst/>
              <a:ahLst/>
              <a:cxnLst/>
              <a:rect l="l" t="t" r="r" b="b"/>
              <a:pathLst>
                <a:path w="5311101" h="60591">
                  <a:moveTo>
                    <a:pt x="0" y="0"/>
                  </a:moveTo>
                  <a:lnTo>
                    <a:pt x="5311101" y="0"/>
                  </a:lnTo>
                  <a:lnTo>
                    <a:pt x="5311101" y="60591"/>
                  </a:lnTo>
                  <a:lnTo>
                    <a:pt x="0" y="60591"/>
                  </a:lnTo>
                  <a:close/>
                </a:path>
              </a:pathLst>
            </a:custGeom>
            <a:solidFill>
              <a:srgbClr val="10315C"/>
            </a:solidFill>
          </p:spPr>
          <p:txBody>
            <a:bodyPr/>
            <a:lstStyle/>
            <a:p>
              <a:endParaRPr lang="en-GB"/>
            </a:p>
          </p:txBody>
        </p:sp>
        <p:sp>
          <p:nvSpPr>
            <p:cNvPr id="7" name="TextBox 7"/>
            <p:cNvSpPr txBox="1"/>
            <p:nvPr/>
          </p:nvSpPr>
          <p:spPr>
            <a:xfrm>
              <a:off x="0" y="-38100"/>
              <a:ext cx="5311101" cy="98691"/>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1191361" y="3556666"/>
            <a:ext cx="15905278" cy="4062651"/>
          </a:xfrm>
          <a:prstGeom prst="rect">
            <a:avLst/>
          </a:prstGeom>
        </p:spPr>
        <p:txBody>
          <a:bodyPr wrap="square" lIns="0" tIns="0" rIns="0" bIns="0" rtlCol="0" anchor="t">
            <a:spAutoFit/>
          </a:bodyPr>
          <a:lstStyle/>
          <a:p>
            <a:pPr algn="ctr"/>
            <a:r>
              <a:rPr lang="en-US" sz="4400" dirty="0">
                <a:solidFill>
                  <a:srgbClr val="8FF3AE"/>
                </a:solidFill>
                <a:latin typeface="Poppins" panose="00000500000000000000" pitchFamily="2" charset="0"/>
                <a:cs typeface="Poppins" panose="00000500000000000000" pitchFamily="2" charset="0"/>
              </a:rPr>
              <a:t>Conditional </a:t>
            </a:r>
            <a:r>
              <a:rPr lang="en-US" sz="4400" dirty="0">
                <a:solidFill>
                  <a:srgbClr val="10315C"/>
                </a:solidFill>
                <a:latin typeface="Poppins" panose="00000500000000000000" pitchFamily="2" charset="0"/>
                <a:cs typeface="Poppins" panose="00000500000000000000" pitchFamily="2" charset="0"/>
              </a:rPr>
              <a:t>probability is known as the possibility of an event or </a:t>
            </a:r>
            <a:r>
              <a:rPr lang="en-US" sz="4400" dirty="0">
                <a:solidFill>
                  <a:srgbClr val="8FF3AE"/>
                </a:solidFill>
                <a:latin typeface="Poppins" panose="00000500000000000000" pitchFamily="2" charset="0"/>
                <a:cs typeface="Poppins" panose="00000500000000000000" pitchFamily="2" charset="0"/>
              </a:rPr>
              <a:t>outcome </a:t>
            </a:r>
            <a:r>
              <a:rPr lang="en-US" sz="4400" dirty="0">
                <a:solidFill>
                  <a:srgbClr val="10315C"/>
                </a:solidFill>
                <a:latin typeface="Poppins" panose="00000500000000000000" pitchFamily="2" charset="0"/>
                <a:cs typeface="Poppins" panose="00000500000000000000" pitchFamily="2" charset="0"/>
              </a:rPr>
              <a:t>happening, based on the existence of a </a:t>
            </a:r>
            <a:r>
              <a:rPr lang="en-US" sz="4400" dirty="0">
                <a:solidFill>
                  <a:srgbClr val="8FF3AE"/>
                </a:solidFill>
                <a:latin typeface="Poppins" panose="00000500000000000000" pitchFamily="2" charset="0"/>
                <a:cs typeface="Poppins" panose="00000500000000000000" pitchFamily="2" charset="0"/>
              </a:rPr>
              <a:t>previous </a:t>
            </a:r>
            <a:r>
              <a:rPr lang="en-US" sz="4400" dirty="0">
                <a:solidFill>
                  <a:srgbClr val="10315C"/>
                </a:solidFill>
                <a:latin typeface="Poppins" panose="00000500000000000000" pitchFamily="2" charset="0"/>
                <a:cs typeface="Poppins" panose="00000500000000000000" pitchFamily="2" charset="0"/>
              </a:rPr>
              <a:t>event or outcome. </a:t>
            </a:r>
          </a:p>
          <a:p>
            <a:pPr algn="ctr"/>
            <a:endParaRPr lang="en-US" sz="4400" dirty="0">
              <a:solidFill>
                <a:srgbClr val="10315C"/>
              </a:solidFill>
              <a:latin typeface="Poppins" panose="00000500000000000000" pitchFamily="2" charset="0"/>
              <a:cs typeface="Poppins" panose="00000500000000000000" pitchFamily="2" charset="0"/>
            </a:endParaRPr>
          </a:p>
          <a:p>
            <a:pPr algn="ctr"/>
            <a:r>
              <a:rPr lang="en-US" sz="4400" dirty="0">
                <a:solidFill>
                  <a:srgbClr val="10315C"/>
                </a:solidFill>
                <a:latin typeface="Poppins" panose="00000500000000000000" pitchFamily="2" charset="0"/>
                <a:cs typeface="Poppins" panose="00000500000000000000" pitchFamily="2" charset="0"/>
              </a:rPr>
              <a:t>Conditional probabilities allow you to </a:t>
            </a:r>
            <a:r>
              <a:rPr lang="en-US" sz="4400" dirty="0">
                <a:solidFill>
                  <a:srgbClr val="8FF3AE"/>
                </a:solidFill>
                <a:latin typeface="Poppins" panose="00000500000000000000" pitchFamily="2" charset="0"/>
                <a:cs typeface="Poppins" panose="00000500000000000000" pitchFamily="2" charset="0"/>
              </a:rPr>
              <a:t>evaluate </a:t>
            </a:r>
            <a:r>
              <a:rPr lang="en-US" sz="4400" dirty="0">
                <a:solidFill>
                  <a:srgbClr val="10315C"/>
                </a:solidFill>
                <a:latin typeface="Poppins" panose="00000500000000000000" pitchFamily="2" charset="0"/>
                <a:cs typeface="Poppins" panose="00000500000000000000" pitchFamily="2" charset="0"/>
              </a:rPr>
              <a:t>how prior </a:t>
            </a:r>
            <a:r>
              <a:rPr lang="en-US" sz="4400" dirty="0">
                <a:solidFill>
                  <a:srgbClr val="8FF3AE"/>
                </a:solidFill>
                <a:latin typeface="Poppins" panose="00000500000000000000" pitchFamily="2" charset="0"/>
                <a:cs typeface="Poppins" panose="00000500000000000000" pitchFamily="2" charset="0"/>
              </a:rPr>
              <a:t>information </a:t>
            </a:r>
            <a:r>
              <a:rPr lang="en-US" sz="4400" dirty="0">
                <a:solidFill>
                  <a:srgbClr val="10315C"/>
                </a:solidFill>
                <a:latin typeface="Poppins" panose="00000500000000000000" pitchFamily="2" charset="0"/>
                <a:cs typeface="Poppins" panose="00000500000000000000" pitchFamily="2" charset="0"/>
              </a:rPr>
              <a:t>affects probabilities.</a:t>
            </a:r>
            <a:endParaRPr lang="en-US" sz="4000" dirty="0">
              <a:solidFill>
                <a:srgbClr val="10315C"/>
              </a:solidFill>
              <a:latin typeface="Poppins"/>
              <a:ea typeface="Poppins"/>
              <a:cs typeface="Poppins"/>
              <a:sym typeface="Poppins"/>
            </a:endParaRPr>
          </a:p>
        </p:txBody>
      </p:sp>
      <p:sp>
        <p:nvSpPr>
          <p:cNvPr id="10" name="TextBox 10"/>
          <p:cNvSpPr txBox="1"/>
          <p:nvPr/>
        </p:nvSpPr>
        <p:spPr>
          <a:xfrm>
            <a:off x="1028700" y="485553"/>
            <a:ext cx="16230600" cy="1075936"/>
          </a:xfrm>
          <a:prstGeom prst="rect">
            <a:avLst/>
          </a:prstGeom>
        </p:spPr>
        <p:txBody>
          <a:bodyPr lIns="0" tIns="0" rIns="0" bIns="0" rtlCol="0" anchor="t">
            <a:spAutoFit/>
          </a:bodyPr>
          <a:lstStyle/>
          <a:p>
            <a:pPr marL="0" lvl="0" indent="0" algn="l">
              <a:lnSpc>
                <a:spcPts val="9379"/>
              </a:lnSpc>
              <a:spcBef>
                <a:spcPct val="0"/>
              </a:spcBef>
            </a:pPr>
            <a:r>
              <a:rPr lang="en-US" sz="6699" dirty="0">
                <a:solidFill>
                  <a:srgbClr val="FFFFFF"/>
                </a:solidFill>
                <a:latin typeface="Barlow"/>
                <a:ea typeface="Barlow"/>
                <a:cs typeface="Barlow"/>
                <a:sym typeface="Barlow"/>
              </a:rPr>
              <a:t>Starter: Correct the 4 errors</a:t>
            </a:r>
          </a:p>
        </p:txBody>
      </p:sp>
      <p:pic>
        <p:nvPicPr>
          <p:cNvPr id="11" name="Picture 10" descr="Blue text on a black background&#10;&#10;Description automatically generated">
            <a:extLst>
              <a:ext uri="{FF2B5EF4-FFF2-40B4-BE49-F238E27FC236}">
                <a16:creationId xmlns:a16="http://schemas.microsoft.com/office/drawing/2014/main" id="{EBC570D3-A065-6D18-C3F4-4753DD3625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48958" y="9126199"/>
            <a:ext cx="2084247" cy="1004607"/>
          </a:xfrm>
          <a:prstGeom prst="rect">
            <a:avLst/>
          </a:prstGeom>
        </p:spPr>
      </p:pic>
    </p:spTree>
    <p:extLst>
      <p:ext uri="{BB962C8B-B14F-4D97-AF65-F5344CB8AC3E}">
        <p14:creationId xmlns:p14="http://schemas.microsoft.com/office/powerpoint/2010/main" val="2820168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0315C"/>
        </a:solidFill>
        <a:effectLst/>
      </p:bgPr>
    </p:bg>
    <p:spTree>
      <p:nvGrpSpPr>
        <p:cNvPr id="1" name=""/>
        <p:cNvGrpSpPr/>
        <p:nvPr/>
      </p:nvGrpSpPr>
      <p:grpSpPr>
        <a:xfrm>
          <a:off x="0" y="0"/>
          <a:ext cx="0" cy="0"/>
          <a:chOff x="0" y="0"/>
          <a:chExt cx="0" cy="0"/>
        </a:xfrm>
      </p:grpSpPr>
      <p:sp>
        <p:nvSpPr>
          <p:cNvPr id="2" name="Freeform 2"/>
          <p:cNvSpPr/>
          <p:nvPr/>
        </p:nvSpPr>
        <p:spPr>
          <a:xfrm>
            <a:off x="12313458" y="-870868"/>
            <a:ext cx="6327581" cy="11545061"/>
          </a:xfrm>
          <a:custGeom>
            <a:avLst/>
            <a:gdLst/>
            <a:ahLst/>
            <a:cxnLst/>
            <a:rect l="l" t="t" r="r" b="b"/>
            <a:pathLst>
              <a:path w="6327581" h="11545061">
                <a:moveTo>
                  <a:pt x="0" y="0"/>
                </a:moveTo>
                <a:lnTo>
                  <a:pt x="6327582" y="0"/>
                </a:lnTo>
                <a:lnTo>
                  <a:pt x="6327582" y="11545061"/>
                </a:lnTo>
                <a:lnTo>
                  <a:pt x="0" y="11545061"/>
                </a:lnTo>
                <a:lnTo>
                  <a:pt x="0" y="0"/>
                </a:lnTo>
                <a:close/>
              </a:path>
            </a:pathLst>
          </a:custGeom>
          <a:blipFill>
            <a:blip r:embed="rId3"/>
            <a:stretch>
              <a:fillRect/>
            </a:stretch>
          </a:blipFill>
        </p:spPr>
        <p:txBody>
          <a:bodyPr/>
          <a:lstStyle/>
          <a:p>
            <a:endParaRPr lang="en-GB"/>
          </a:p>
        </p:txBody>
      </p:sp>
      <p:sp>
        <p:nvSpPr>
          <p:cNvPr id="3" name="TextBox 3"/>
          <p:cNvSpPr txBox="1"/>
          <p:nvPr/>
        </p:nvSpPr>
        <p:spPr>
          <a:xfrm>
            <a:off x="362302" y="3777713"/>
            <a:ext cx="11179719" cy="2208938"/>
          </a:xfrm>
          <a:prstGeom prst="rect">
            <a:avLst/>
          </a:prstGeom>
        </p:spPr>
        <p:txBody>
          <a:bodyPr lIns="0" tIns="0" rIns="0" bIns="0" rtlCol="0" anchor="t">
            <a:spAutoFit/>
          </a:bodyPr>
          <a:lstStyle/>
          <a:p>
            <a:pPr algn="l">
              <a:lnSpc>
                <a:spcPts val="9099"/>
              </a:lnSpc>
            </a:pPr>
            <a:r>
              <a:rPr lang="en-US" sz="6499" dirty="0">
                <a:solidFill>
                  <a:srgbClr val="00CDFF"/>
                </a:solidFill>
                <a:latin typeface="Barlow"/>
                <a:ea typeface="Barlow"/>
                <a:cs typeface="Barlow"/>
                <a:sym typeface="Barlow"/>
              </a:rPr>
              <a:t>Conditional probability with three categories</a:t>
            </a:r>
          </a:p>
        </p:txBody>
      </p:sp>
      <p:sp>
        <p:nvSpPr>
          <p:cNvPr id="4" name="Freeform 4"/>
          <p:cNvSpPr/>
          <p:nvPr/>
        </p:nvSpPr>
        <p:spPr>
          <a:xfrm>
            <a:off x="584629" y="673444"/>
            <a:ext cx="3463950" cy="1671356"/>
          </a:xfrm>
          <a:custGeom>
            <a:avLst/>
            <a:gdLst/>
            <a:ahLst/>
            <a:cxnLst/>
            <a:rect l="l" t="t" r="r" b="b"/>
            <a:pathLst>
              <a:path w="3463950" h="1671356">
                <a:moveTo>
                  <a:pt x="0" y="0"/>
                </a:moveTo>
                <a:lnTo>
                  <a:pt x="3463951" y="0"/>
                </a:lnTo>
                <a:lnTo>
                  <a:pt x="3463951" y="1671356"/>
                </a:lnTo>
                <a:lnTo>
                  <a:pt x="0" y="1671356"/>
                </a:lnTo>
                <a:lnTo>
                  <a:pt x="0" y="0"/>
                </a:lnTo>
                <a:close/>
              </a:path>
            </a:pathLst>
          </a:custGeom>
          <a:blipFill>
            <a:blip r:embed="rId4"/>
            <a:stretch>
              <a:fillRect/>
            </a:stretch>
          </a:blipFill>
        </p:spPr>
        <p:txBody>
          <a:bodyPr/>
          <a:lstStyle/>
          <a:p>
            <a:endParaRPr lang="en-GB"/>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2225231"/>
            <a:chOff x="0" y="0"/>
            <a:chExt cx="4994711" cy="586069"/>
          </a:xfrm>
        </p:grpSpPr>
        <p:sp>
          <p:nvSpPr>
            <p:cNvPr id="3" name="Freeform 3"/>
            <p:cNvSpPr/>
            <p:nvPr/>
          </p:nvSpPr>
          <p:spPr>
            <a:xfrm>
              <a:off x="0" y="0"/>
              <a:ext cx="4994711" cy="586069"/>
            </a:xfrm>
            <a:custGeom>
              <a:avLst/>
              <a:gdLst/>
              <a:ahLst/>
              <a:cxnLst/>
              <a:rect l="l" t="t" r="r" b="b"/>
              <a:pathLst>
                <a:path w="4994711" h="586069">
                  <a:moveTo>
                    <a:pt x="0" y="0"/>
                  </a:moveTo>
                  <a:lnTo>
                    <a:pt x="4994711" y="0"/>
                  </a:lnTo>
                  <a:lnTo>
                    <a:pt x="4994711" y="586069"/>
                  </a:lnTo>
                  <a:lnTo>
                    <a:pt x="0" y="586069"/>
                  </a:lnTo>
                  <a:close/>
                </a:path>
              </a:pathLst>
            </a:custGeom>
            <a:solidFill>
              <a:srgbClr val="F27349"/>
            </a:solidFill>
          </p:spPr>
          <p:txBody>
            <a:bodyPr/>
            <a:lstStyle/>
            <a:p>
              <a:endParaRPr lang="en-GB" dirty="0"/>
            </a:p>
          </p:txBody>
        </p:sp>
        <p:sp>
          <p:nvSpPr>
            <p:cNvPr id="4" name="TextBox 4"/>
            <p:cNvSpPr txBox="1"/>
            <p:nvPr/>
          </p:nvSpPr>
          <p:spPr>
            <a:xfrm>
              <a:off x="0" y="-38100"/>
              <a:ext cx="4994711" cy="624169"/>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0" y="1995176"/>
            <a:ext cx="18536649" cy="276467"/>
            <a:chOff x="0" y="0"/>
            <a:chExt cx="5311101" cy="60591"/>
          </a:xfrm>
        </p:grpSpPr>
        <p:sp>
          <p:nvSpPr>
            <p:cNvPr id="6" name="Freeform 6"/>
            <p:cNvSpPr/>
            <p:nvPr/>
          </p:nvSpPr>
          <p:spPr>
            <a:xfrm>
              <a:off x="0" y="0"/>
              <a:ext cx="5311101" cy="60591"/>
            </a:xfrm>
            <a:custGeom>
              <a:avLst/>
              <a:gdLst/>
              <a:ahLst/>
              <a:cxnLst/>
              <a:rect l="l" t="t" r="r" b="b"/>
              <a:pathLst>
                <a:path w="5311101" h="60591">
                  <a:moveTo>
                    <a:pt x="0" y="0"/>
                  </a:moveTo>
                  <a:lnTo>
                    <a:pt x="5311101" y="0"/>
                  </a:lnTo>
                  <a:lnTo>
                    <a:pt x="5311101" y="60591"/>
                  </a:lnTo>
                  <a:lnTo>
                    <a:pt x="0" y="60591"/>
                  </a:lnTo>
                  <a:close/>
                </a:path>
              </a:pathLst>
            </a:custGeom>
            <a:solidFill>
              <a:srgbClr val="10315C"/>
            </a:solidFill>
          </p:spPr>
          <p:txBody>
            <a:bodyPr/>
            <a:lstStyle/>
            <a:p>
              <a:endParaRPr lang="en-GB"/>
            </a:p>
          </p:txBody>
        </p:sp>
        <p:sp>
          <p:nvSpPr>
            <p:cNvPr id="7" name="TextBox 7"/>
            <p:cNvSpPr txBox="1"/>
            <p:nvPr/>
          </p:nvSpPr>
          <p:spPr>
            <a:xfrm>
              <a:off x="0" y="-38100"/>
              <a:ext cx="5311101" cy="98691"/>
            </a:xfrm>
            <a:prstGeom prst="rect">
              <a:avLst/>
            </a:prstGeom>
          </p:spPr>
          <p:txBody>
            <a:bodyPr lIns="50800" tIns="50800" rIns="50800" bIns="50800" rtlCol="0" anchor="ctr"/>
            <a:lstStyle/>
            <a:p>
              <a:pPr algn="ctr">
                <a:lnSpc>
                  <a:spcPts val="2659"/>
                </a:lnSpc>
              </a:pPr>
              <a:endParaRPr/>
            </a:p>
          </p:txBody>
        </p:sp>
      </p:grpSp>
      <p:pic>
        <p:nvPicPr>
          <p:cNvPr id="11" name="Picture 10" descr="Blue text on a black background&#10;&#10;Description automatically generated">
            <a:extLst>
              <a:ext uri="{FF2B5EF4-FFF2-40B4-BE49-F238E27FC236}">
                <a16:creationId xmlns:a16="http://schemas.microsoft.com/office/drawing/2014/main" id="{EBC570D3-A065-6D18-C3F4-4753DD3625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48958" y="9126199"/>
            <a:ext cx="2084247" cy="1004607"/>
          </a:xfrm>
          <a:prstGeom prst="rect">
            <a:avLst/>
          </a:prstGeom>
        </p:spPr>
      </p:pic>
      <p:sp>
        <p:nvSpPr>
          <p:cNvPr id="13" name="TextBox 12">
            <a:extLst>
              <a:ext uri="{FF2B5EF4-FFF2-40B4-BE49-F238E27FC236}">
                <a16:creationId xmlns:a16="http://schemas.microsoft.com/office/drawing/2014/main" id="{758B241C-B45E-4D60-9B26-C7E061545928}"/>
              </a:ext>
            </a:extLst>
          </p:cNvPr>
          <p:cNvSpPr txBox="1"/>
          <p:nvPr/>
        </p:nvSpPr>
        <p:spPr>
          <a:xfrm>
            <a:off x="-3342993" y="9236972"/>
            <a:ext cx="10079830" cy="893834"/>
          </a:xfrm>
          <a:prstGeom prst="rect">
            <a:avLst/>
          </a:prstGeom>
          <a:noFill/>
        </p:spPr>
        <p:txBody>
          <a:bodyPr wrap="square">
            <a:spAutoFit/>
          </a:bodyPr>
          <a:lstStyle/>
          <a:p>
            <a:pPr marL="0" lvl="0" indent="0" algn="ctr">
              <a:lnSpc>
                <a:spcPts val="6999"/>
              </a:lnSpc>
              <a:spcBef>
                <a:spcPct val="0"/>
              </a:spcBef>
            </a:pPr>
            <a:r>
              <a:rPr lang="en-US" sz="5000" dirty="0">
                <a:solidFill>
                  <a:srgbClr val="00CDFF"/>
                </a:solidFill>
                <a:latin typeface="Barlow"/>
                <a:ea typeface="Barlow"/>
                <a:cs typeface="Barlow"/>
                <a:sym typeface="Barlow"/>
              </a:rPr>
              <a:t>5 Minutes</a:t>
            </a:r>
          </a:p>
        </p:txBody>
      </p:sp>
      <p:sp>
        <p:nvSpPr>
          <p:cNvPr id="14" name="TextBox 10">
            <a:extLst>
              <a:ext uri="{FF2B5EF4-FFF2-40B4-BE49-F238E27FC236}">
                <a16:creationId xmlns:a16="http://schemas.microsoft.com/office/drawing/2014/main" id="{445271E1-7F01-2367-EA42-F101F5569D32}"/>
              </a:ext>
            </a:extLst>
          </p:cNvPr>
          <p:cNvSpPr txBox="1"/>
          <p:nvPr/>
        </p:nvSpPr>
        <p:spPr>
          <a:xfrm>
            <a:off x="1028700" y="485553"/>
            <a:ext cx="16230600" cy="1075936"/>
          </a:xfrm>
          <a:prstGeom prst="rect">
            <a:avLst/>
          </a:prstGeom>
        </p:spPr>
        <p:txBody>
          <a:bodyPr lIns="0" tIns="0" rIns="0" bIns="0" rtlCol="0" anchor="t">
            <a:spAutoFit/>
          </a:bodyPr>
          <a:lstStyle/>
          <a:p>
            <a:pPr marL="0" lvl="0" indent="0" algn="l">
              <a:lnSpc>
                <a:spcPts val="9379"/>
              </a:lnSpc>
              <a:spcBef>
                <a:spcPct val="0"/>
              </a:spcBef>
            </a:pPr>
            <a:r>
              <a:rPr lang="en-US" sz="6699" dirty="0">
                <a:solidFill>
                  <a:srgbClr val="FFFFFF"/>
                </a:solidFill>
                <a:latin typeface="Barlow"/>
                <a:ea typeface="Barlow"/>
                <a:cs typeface="Barlow"/>
                <a:sym typeface="Barlow"/>
              </a:rPr>
              <a:t>Probability</a:t>
            </a:r>
          </a:p>
        </p:txBody>
      </p:sp>
      <p:sp>
        <p:nvSpPr>
          <p:cNvPr id="16" name="TextBox 8">
            <a:extLst>
              <a:ext uri="{FF2B5EF4-FFF2-40B4-BE49-F238E27FC236}">
                <a16:creationId xmlns:a16="http://schemas.microsoft.com/office/drawing/2014/main" id="{D3E3A487-542C-5695-60A0-26BA21CE84AA}"/>
              </a:ext>
            </a:extLst>
          </p:cNvPr>
          <p:cNvSpPr txBox="1"/>
          <p:nvPr/>
        </p:nvSpPr>
        <p:spPr>
          <a:xfrm>
            <a:off x="-1904373" y="2018813"/>
            <a:ext cx="17282419" cy="797782"/>
          </a:xfrm>
          <a:prstGeom prst="rect">
            <a:avLst/>
          </a:prstGeom>
        </p:spPr>
        <p:txBody>
          <a:bodyPr wrap="square" lIns="0" tIns="0" rIns="0" bIns="0" rtlCol="0" anchor="t">
            <a:spAutoFit/>
          </a:bodyPr>
          <a:lstStyle/>
          <a:p>
            <a:pPr algn="ctr">
              <a:lnSpc>
                <a:spcPts val="7140"/>
              </a:lnSpc>
            </a:pPr>
            <a:r>
              <a:rPr lang="en-US" sz="2400" dirty="0">
                <a:solidFill>
                  <a:srgbClr val="10315C"/>
                </a:solidFill>
                <a:latin typeface="Poppins"/>
                <a:ea typeface="Poppins"/>
                <a:cs typeface="Poppins"/>
                <a:sym typeface="Poppins"/>
              </a:rPr>
              <a:t>An insurance company has 10,000 policyholders. Each policyholder is classified as:</a:t>
            </a:r>
          </a:p>
        </p:txBody>
      </p:sp>
      <p:sp>
        <p:nvSpPr>
          <p:cNvPr id="18" name="TextBox 8">
            <a:extLst>
              <a:ext uri="{FF2B5EF4-FFF2-40B4-BE49-F238E27FC236}">
                <a16:creationId xmlns:a16="http://schemas.microsoft.com/office/drawing/2014/main" id="{60E50E89-831F-9D30-217A-FD75AD69F5FF}"/>
              </a:ext>
            </a:extLst>
          </p:cNvPr>
          <p:cNvSpPr txBox="1"/>
          <p:nvPr/>
        </p:nvSpPr>
        <p:spPr>
          <a:xfrm>
            <a:off x="685800" y="2791457"/>
            <a:ext cx="13944601" cy="2000548"/>
          </a:xfrm>
          <a:prstGeom prst="rect">
            <a:avLst/>
          </a:prstGeom>
        </p:spPr>
        <p:txBody>
          <a:bodyPr wrap="square" lIns="0" tIns="0" rIns="0" bIns="0" rtlCol="0" anchor="t">
            <a:spAutoFit/>
          </a:bodyPr>
          <a:lstStyle/>
          <a:p>
            <a:pPr marL="571500" indent="-571500">
              <a:spcAft>
                <a:spcPts val="1200"/>
              </a:spcAft>
              <a:buClr>
                <a:srgbClr val="00CDFF"/>
              </a:buClr>
              <a:buFont typeface="+mj-lt"/>
              <a:buAutoNum type="romanUcPeriod"/>
            </a:pPr>
            <a:r>
              <a:rPr lang="en-US" sz="2400" dirty="0">
                <a:solidFill>
                  <a:srgbClr val="10315C"/>
                </a:solidFill>
                <a:latin typeface="Poppins" panose="00000500000000000000" pitchFamily="2" charset="0"/>
                <a:cs typeface="Poppins" panose="00000500000000000000" pitchFamily="2" charset="0"/>
              </a:rPr>
              <a:t>Young or old</a:t>
            </a:r>
          </a:p>
          <a:p>
            <a:pPr marL="571500" indent="-571500">
              <a:spcAft>
                <a:spcPts val="1200"/>
              </a:spcAft>
              <a:buClr>
                <a:srgbClr val="00CDFF"/>
              </a:buClr>
              <a:buFont typeface="+mj-lt"/>
              <a:buAutoNum type="romanUcPeriod"/>
            </a:pPr>
            <a:r>
              <a:rPr lang="en-US" sz="2400" dirty="0">
                <a:solidFill>
                  <a:srgbClr val="10315C"/>
                </a:solidFill>
                <a:latin typeface="Poppins" panose="00000500000000000000" pitchFamily="2" charset="0"/>
                <a:cs typeface="Poppins" panose="00000500000000000000" pitchFamily="2" charset="0"/>
              </a:rPr>
              <a:t>Male or female</a:t>
            </a:r>
          </a:p>
          <a:p>
            <a:pPr marL="571500" indent="-571500">
              <a:spcAft>
                <a:spcPts val="1200"/>
              </a:spcAft>
              <a:buClr>
                <a:srgbClr val="00CDFF"/>
              </a:buClr>
              <a:buFont typeface="+mj-lt"/>
              <a:buAutoNum type="romanUcPeriod"/>
            </a:pPr>
            <a:r>
              <a:rPr lang="en-US" sz="2400" dirty="0">
                <a:solidFill>
                  <a:srgbClr val="10315C"/>
                </a:solidFill>
                <a:latin typeface="Poppins" panose="00000500000000000000" pitchFamily="2" charset="0"/>
                <a:cs typeface="Poppins" panose="00000500000000000000" pitchFamily="2" charset="0"/>
              </a:rPr>
              <a:t>Married or single</a:t>
            </a:r>
          </a:p>
          <a:p>
            <a:pPr>
              <a:spcAft>
                <a:spcPts val="1200"/>
              </a:spcAft>
              <a:buClr>
                <a:srgbClr val="00CDFF"/>
              </a:buClr>
            </a:pPr>
            <a:endParaRPr lang="en-US" sz="2400" dirty="0">
              <a:solidFill>
                <a:srgbClr val="10315C"/>
              </a:solidFill>
              <a:latin typeface="Poppins"/>
              <a:ea typeface="Poppins"/>
              <a:cs typeface="Poppins"/>
              <a:sym typeface="Poppins"/>
            </a:endParaRPr>
          </a:p>
        </p:txBody>
      </p:sp>
      <p:sp>
        <p:nvSpPr>
          <p:cNvPr id="19" name="TextBox 8">
            <a:extLst>
              <a:ext uri="{FF2B5EF4-FFF2-40B4-BE49-F238E27FC236}">
                <a16:creationId xmlns:a16="http://schemas.microsoft.com/office/drawing/2014/main" id="{24FC6617-FAFD-6F63-83B6-803D8609AF53}"/>
              </a:ext>
            </a:extLst>
          </p:cNvPr>
          <p:cNvSpPr txBox="1"/>
          <p:nvPr/>
        </p:nvSpPr>
        <p:spPr>
          <a:xfrm>
            <a:off x="231160" y="4163929"/>
            <a:ext cx="18288000" cy="3504164"/>
          </a:xfrm>
          <a:prstGeom prst="rect">
            <a:avLst/>
          </a:prstGeom>
        </p:spPr>
        <p:txBody>
          <a:bodyPr wrap="square" lIns="0" tIns="0" rIns="0" bIns="0" rtlCol="0" anchor="t">
            <a:spAutoFit/>
          </a:bodyPr>
          <a:lstStyle/>
          <a:p>
            <a:pPr>
              <a:lnSpc>
                <a:spcPts val="7140"/>
              </a:lnSpc>
            </a:pPr>
            <a:r>
              <a:rPr lang="en-US" sz="2400" dirty="0">
                <a:solidFill>
                  <a:srgbClr val="10315C"/>
                </a:solidFill>
                <a:latin typeface="Poppins"/>
                <a:ea typeface="Poppins"/>
                <a:cs typeface="Poppins"/>
                <a:sym typeface="Poppins"/>
              </a:rPr>
              <a:t>Of these </a:t>
            </a:r>
            <a:r>
              <a:rPr lang="en-US" sz="2400" dirty="0">
                <a:solidFill>
                  <a:srgbClr val="10315C"/>
                </a:solidFill>
                <a:latin typeface="Poppins" panose="00000500000000000000" pitchFamily="2" charset="0"/>
                <a:ea typeface="Poppins"/>
                <a:cs typeface="Poppins" panose="00000500000000000000" pitchFamily="2" charset="0"/>
                <a:sym typeface="Poppins"/>
              </a:rPr>
              <a:t>policyholders, 3000 are young, 4600 are male and 7000 are married. The policyholders can </a:t>
            </a:r>
            <a:r>
              <a:rPr lang="en-US" altLang="en-US" sz="2400" dirty="0">
                <a:solidFill>
                  <a:srgbClr val="10315C"/>
                </a:solidFill>
                <a:latin typeface="Poppins" panose="00000500000000000000" pitchFamily="2" charset="0"/>
                <a:cs typeface="Poppins" panose="00000500000000000000" pitchFamily="2" charset="0"/>
              </a:rPr>
              <a:t>also be classified as 1320 young males, 3010 married males, and 1400 young married persons. Finally, 600 of the policyholders are young married males.</a:t>
            </a:r>
          </a:p>
          <a:p>
            <a:pPr algn="ctr">
              <a:lnSpc>
                <a:spcPts val="7140"/>
              </a:lnSpc>
            </a:pPr>
            <a:endParaRPr lang="en-US" sz="2400" dirty="0">
              <a:solidFill>
                <a:srgbClr val="10315C"/>
              </a:solidFill>
              <a:latin typeface="Poppins"/>
              <a:ea typeface="Poppins"/>
              <a:cs typeface="Poppins"/>
              <a:sym typeface="Poppins"/>
            </a:endParaRPr>
          </a:p>
        </p:txBody>
      </p:sp>
      <p:sp>
        <p:nvSpPr>
          <p:cNvPr id="20" name="TextBox 8">
            <a:extLst>
              <a:ext uri="{FF2B5EF4-FFF2-40B4-BE49-F238E27FC236}">
                <a16:creationId xmlns:a16="http://schemas.microsoft.com/office/drawing/2014/main" id="{DFB4FDDD-DC4F-5773-476D-E58F4FF44D95}"/>
              </a:ext>
            </a:extLst>
          </p:cNvPr>
          <p:cNvSpPr txBox="1"/>
          <p:nvPr/>
        </p:nvSpPr>
        <p:spPr>
          <a:xfrm>
            <a:off x="1250492" y="7043179"/>
            <a:ext cx="17286157" cy="2585323"/>
          </a:xfrm>
          <a:prstGeom prst="rect">
            <a:avLst/>
          </a:prstGeom>
        </p:spPr>
        <p:txBody>
          <a:bodyPr wrap="square" lIns="0" tIns="0" rIns="0" bIns="0" rtlCol="0" anchor="t">
            <a:spAutoFit/>
          </a:bodyPr>
          <a:lstStyle/>
          <a:p>
            <a:pPr>
              <a:defRPr/>
            </a:pPr>
            <a:r>
              <a:rPr lang="en-US" altLang="en-US" sz="2400" dirty="0">
                <a:solidFill>
                  <a:srgbClr val="10315C"/>
                </a:solidFill>
                <a:latin typeface="Poppins" panose="00000500000000000000" pitchFamily="2" charset="0"/>
                <a:cs typeface="Poppins" panose="00000500000000000000" pitchFamily="2" charset="0"/>
              </a:rPr>
              <a:t>Calculate the probability of randomly selecting a policyholder who is young, female, and single.</a:t>
            </a:r>
          </a:p>
          <a:p>
            <a:pPr marL="457200" indent="-457200">
              <a:buClr>
                <a:srgbClr val="00CDFF"/>
              </a:buClr>
              <a:buFont typeface="+mj-lt"/>
              <a:buAutoNum type="alphaLcParenR"/>
              <a:defRPr/>
            </a:pPr>
            <a:r>
              <a:rPr lang="en-US" altLang="en-US" sz="2400" dirty="0">
                <a:solidFill>
                  <a:srgbClr val="10315C"/>
                </a:solidFill>
                <a:latin typeface="Poppins" panose="00000500000000000000" pitchFamily="2" charset="0"/>
                <a:cs typeface="Poppins" panose="00000500000000000000" pitchFamily="2" charset="0"/>
              </a:rPr>
              <a:t>0.88</a:t>
            </a:r>
          </a:p>
          <a:p>
            <a:pPr marL="457200" indent="-457200">
              <a:buClr>
                <a:srgbClr val="00CDFF"/>
              </a:buClr>
              <a:buFont typeface="+mj-lt"/>
              <a:buAutoNum type="alphaLcParenR"/>
              <a:defRPr/>
            </a:pPr>
            <a:r>
              <a:rPr lang="en-US" altLang="en-US" sz="2400" dirty="0">
                <a:solidFill>
                  <a:srgbClr val="10315C"/>
                </a:solidFill>
                <a:latin typeface="Poppins" panose="00000500000000000000" pitchFamily="2" charset="0"/>
                <a:cs typeface="Poppins" panose="00000500000000000000" pitchFamily="2" charset="0"/>
              </a:rPr>
              <a:t>0.028</a:t>
            </a:r>
          </a:p>
          <a:p>
            <a:pPr marL="457200" indent="-457200">
              <a:buClr>
                <a:srgbClr val="00CDFF"/>
              </a:buClr>
              <a:buFont typeface="+mj-lt"/>
              <a:buAutoNum type="alphaLcParenR"/>
              <a:defRPr/>
            </a:pPr>
            <a:r>
              <a:rPr lang="en-US" altLang="en-US" sz="2400" dirty="0">
                <a:solidFill>
                  <a:srgbClr val="10315C"/>
                </a:solidFill>
                <a:latin typeface="Poppins" panose="00000500000000000000" pitchFamily="2" charset="0"/>
                <a:cs typeface="Poppins" panose="00000500000000000000" pitchFamily="2" charset="0"/>
              </a:rPr>
              <a:t>0.088</a:t>
            </a:r>
          </a:p>
          <a:p>
            <a:pPr marL="457200" indent="-457200">
              <a:buClr>
                <a:srgbClr val="00CDFF"/>
              </a:buClr>
              <a:buFont typeface="+mj-lt"/>
              <a:buAutoNum type="alphaLcParenR"/>
              <a:defRPr/>
            </a:pPr>
            <a:r>
              <a:rPr lang="en-US" altLang="en-US" sz="2400" dirty="0">
                <a:solidFill>
                  <a:srgbClr val="10315C"/>
                </a:solidFill>
                <a:latin typeface="Poppins" panose="00000500000000000000" pitchFamily="2" charset="0"/>
                <a:cs typeface="Poppins" panose="00000500000000000000" pitchFamily="2" charset="0"/>
              </a:rPr>
              <a:t>0.224</a:t>
            </a:r>
          </a:p>
          <a:p>
            <a:pPr marL="457200" indent="-457200">
              <a:buClr>
                <a:srgbClr val="00CDFF"/>
              </a:buClr>
              <a:buFont typeface="+mj-lt"/>
              <a:buAutoNum type="alphaLcParenR"/>
              <a:defRPr/>
            </a:pPr>
            <a:r>
              <a:rPr lang="en-US" altLang="en-US" sz="2400" dirty="0">
                <a:solidFill>
                  <a:srgbClr val="10315C"/>
                </a:solidFill>
                <a:latin typeface="Poppins" panose="00000500000000000000" pitchFamily="2" charset="0"/>
                <a:cs typeface="Poppins" panose="00000500000000000000" pitchFamily="2" charset="0"/>
              </a:rPr>
              <a:t>0.0224</a:t>
            </a:r>
            <a:endParaRPr lang="en-US" sz="2400" dirty="0">
              <a:solidFill>
                <a:srgbClr val="10315C"/>
              </a:solidFill>
              <a:latin typeface="Poppins" panose="00000500000000000000" pitchFamily="2" charset="0"/>
              <a:cs typeface="Poppins" panose="00000500000000000000" pitchFamily="2" charset="0"/>
            </a:endParaRPr>
          </a:p>
          <a:p>
            <a:pPr>
              <a:spcAft>
                <a:spcPts val="1200"/>
              </a:spcAft>
              <a:buClr>
                <a:srgbClr val="00CDFF"/>
              </a:buClr>
            </a:pPr>
            <a:endParaRPr lang="en-US" sz="2400" dirty="0">
              <a:solidFill>
                <a:srgbClr val="10315C"/>
              </a:solidFill>
              <a:latin typeface="Poppins"/>
              <a:ea typeface="Poppins"/>
              <a:cs typeface="Poppins"/>
              <a:sym typeface="Poppins"/>
            </a:endParaRPr>
          </a:p>
        </p:txBody>
      </p:sp>
    </p:spTree>
    <p:extLst>
      <p:ext uri="{BB962C8B-B14F-4D97-AF65-F5344CB8AC3E}">
        <p14:creationId xmlns:p14="http://schemas.microsoft.com/office/powerpoint/2010/main" val="4256963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2225231"/>
            <a:chOff x="0" y="0"/>
            <a:chExt cx="4994711" cy="586069"/>
          </a:xfrm>
        </p:grpSpPr>
        <p:sp>
          <p:nvSpPr>
            <p:cNvPr id="3" name="Freeform 3"/>
            <p:cNvSpPr/>
            <p:nvPr/>
          </p:nvSpPr>
          <p:spPr>
            <a:xfrm>
              <a:off x="0" y="0"/>
              <a:ext cx="4994711" cy="586069"/>
            </a:xfrm>
            <a:custGeom>
              <a:avLst/>
              <a:gdLst/>
              <a:ahLst/>
              <a:cxnLst/>
              <a:rect l="l" t="t" r="r" b="b"/>
              <a:pathLst>
                <a:path w="4994711" h="586069">
                  <a:moveTo>
                    <a:pt x="0" y="0"/>
                  </a:moveTo>
                  <a:lnTo>
                    <a:pt x="4994711" y="0"/>
                  </a:lnTo>
                  <a:lnTo>
                    <a:pt x="4994711" y="586069"/>
                  </a:lnTo>
                  <a:lnTo>
                    <a:pt x="0" y="586069"/>
                  </a:lnTo>
                  <a:close/>
                </a:path>
              </a:pathLst>
            </a:custGeom>
            <a:solidFill>
              <a:srgbClr val="F27349"/>
            </a:solidFill>
          </p:spPr>
          <p:txBody>
            <a:bodyPr/>
            <a:lstStyle/>
            <a:p>
              <a:endParaRPr lang="en-GB" dirty="0"/>
            </a:p>
          </p:txBody>
        </p:sp>
        <p:sp>
          <p:nvSpPr>
            <p:cNvPr id="4" name="TextBox 4"/>
            <p:cNvSpPr txBox="1"/>
            <p:nvPr/>
          </p:nvSpPr>
          <p:spPr>
            <a:xfrm>
              <a:off x="0" y="-38100"/>
              <a:ext cx="4994711" cy="624169"/>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0" y="1995176"/>
            <a:ext cx="18536649" cy="276467"/>
            <a:chOff x="0" y="0"/>
            <a:chExt cx="5311101" cy="60591"/>
          </a:xfrm>
        </p:grpSpPr>
        <p:sp>
          <p:nvSpPr>
            <p:cNvPr id="6" name="Freeform 6"/>
            <p:cNvSpPr/>
            <p:nvPr/>
          </p:nvSpPr>
          <p:spPr>
            <a:xfrm>
              <a:off x="0" y="0"/>
              <a:ext cx="5311101" cy="60591"/>
            </a:xfrm>
            <a:custGeom>
              <a:avLst/>
              <a:gdLst/>
              <a:ahLst/>
              <a:cxnLst/>
              <a:rect l="l" t="t" r="r" b="b"/>
              <a:pathLst>
                <a:path w="5311101" h="60591">
                  <a:moveTo>
                    <a:pt x="0" y="0"/>
                  </a:moveTo>
                  <a:lnTo>
                    <a:pt x="5311101" y="0"/>
                  </a:lnTo>
                  <a:lnTo>
                    <a:pt x="5311101" y="60591"/>
                  </a:lnTo>
                  <a:lnTo>
                    <a:pt x="0" y="60591"/>
                  </a:lnTo>
                  <a:close/>
                </a:path>
              </a:pathLst>
            </a:custGeom>
            <a:solidFill>
              <a:srgbClr val="10315C"/>
            </a:solidFill>
          </p:spPr>
          <p:txBody>
            <a:bodyPr/>
            <a:lstStyle/>
            <a:p>
              <a:endParaRPr lang="en-GB"/>
            </a:p>
          </p:txBody>
        </p:sp>
        <p:sp>
          <p:nvSpPr>
            <p:cNvPr id="7" name="TextBox 7"/>
            <p:cNvSpPr txBox="1"/>
            <p:nvPr/>
          </p:nvSpPr>
          <p:spPr>
            <a:xfrm>
              <a:off x="0" y="-38100"/>
              <a:ext cx="5311101" cy="98691"/>
            </a:xfrm>
            <a:prstGeom prst="rect">
              <a:avLst/>
            </a:prstGeom>
          </p:spPr>
          <p:txBody>
            <a:bodyPr lIns="50800" tIns="50800" rIns="50800" bIns="50800" rtlCol="0" anchor="ctr"/>
            <a:lstStyle/>
            <a:p>
              <a:pPr algn="ctr">
                <a:lnSpc>
                  <a:spcPts val="2659"/>
                </a:lnSpc>
              </a:pPr>
              <a:endParaRPr/>
            </a:p>
          </p:txBody>
        </p:sp>
      </p:grpSp>
      <p:pic>
        <p:nvPicPr>
          <p:cNvPr id="11" name="Picture 10" descr="Blue text on a black background&#10;&#10;Description automatically generated">
            <a:extLst>
              <a:ext uri="{FF2B5EF4-FFF2-40B4-BE49-F238E27FC236}">
                <a16:creationId xmlns:a16="http://schemas.microsoft.com/office/drawing/2014/main" id="{EBC570D3-A065-6D18-C3F4-4753DD3625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48958" y="9126199"/>
            <a:ext cx="2084247" cy="1004607"/>
          </a:xfrm>
          <a:prstGeom prst="rect">
            <a:avLst/>
          </a:prstGeom>
        </p:spPr>
      </p:pic>
      <p:sp>
        <p:nvSpPr>
          <p:cNvPr id="13" name="TextBox 12">
            <a:extLst>
              <a:ext uri="{FF2B5EF4-FFF2-40B4-BE49-F238E27FC236}">
                <a16:creationId xmlns:a16="http://schemas.microsoft.com/office/drawing/2014/main" id="{758B241C-B45E-4D60-9B26-C7E061545928}"/>
              </a:ext>
            </a:extLst>
          </p:cNvPr>
          <p:cNvSpPr txBox="1"/>
          <p:nvPr/>
        </p:nvSpPr>
        <p:spPr>
          <a:xfrm>
            <a:off x="-3342993" y="9236972"/>
            <a:ext cx="10079830" cy="893834"/>
          </a:xfrm>
          <a:prstGeom prst="rect">
            <a:avLst/>
          </a:prstGeom>
          <a:noFill/>
        </p:spPr>
        <p:txBody>
          <a:bodyPr wrap="square">
            <a:spAutoFit/>
          </a:bodyPr>
          <a:lstStyle/>
          <a:p>
            <a:pPr marL="0" lvl="0" indent="0" algn="ctr">
              <a:lnSpc>
                <a:spcPts val="6999"/>
              </a:lnSpc>
              <a:spcBef>
                <a:spcPct val="0"/>
              </a:spcBef>
            </a:pPr>
            <a:r>
              <a:rPr lang="en-US" sz="5000" dirty="0">
                <a:solidFill>
                  <a:srgbClr val="00CDFF"/>
                </a:solidFill>
                <a:latin typeface="Barlow"/>
                <a:ea typeface="Barlow"/>
                <a:cs typeface="Barlow"/>
                <a:sym typeface="Barlow"/>
              </a:rPr>
              <a:t>5 Minutes</a:t>
            </a:r>
          </a:p>
        </p:txBody>
      </p:sp>
      <p:sp>
        <p:nvSpPr>
          <p:cNvPr id="14" name="TextBox 10">
            <a:extLst>
              <a:ext uri="{FF2B5EF4-FFF2-40B4-BE49-F238E27FC236}">
                <a16:creationId xmlns:a16="http://schemas.microsoft.com/office/drawing/2014/main" id="{445271E1-7F01-2367-EA42-F101F5569D32}"/>
              </a:ext>
            </a:extLst>
          </p:cNvPr>
          <p:cNvSpPr txBox="1"/>
          <p:nvPr/>
        </p:nvSpPr>
        <p:spPr>
          <a:xfrm>
            <a:off x="1028700" y="485553"/>
            <a:ext cx="16230600" cy="1075936"/>
          </a:xfrm>
          <a:prstGeom prst="rect">
            <a:avLst/>
          </a:prstGeom>
        </p:spPr>
        <p:txBody>
          <a:bodyPr lIns="0" tIns="0" rIns="0" bIns="0" rtlCol="0" anchor="t">
            <a:spAutoFit/>
          </a:bodyPr>
          <a:lstStyle/>
          <a:p>
            <a:pPr marL="0" lvl="0" indent="0" algn="l">
              <a:lnSpc>
                <a:spcPts val="9379"/>
              </a:lnSpc>
              <a:spcBef>
                <a:spcPct val="0"/>
              </a:spcBef>
            </a:pPr>
            <a:r>
              <a:rPr lang="en-US" sz="6699" dirty="0">
                <a:solidFill>
                  <a:srgbClr val="FFFFFF"/>
                </a:solidFill>
                <a:latin typeface="Barlow"/>
                <a:ea typeface="Barlow"/>
                <a:cs typeface="Barlow"/>
                <a:sym typeface="Barlow"/>
              </a:rPr>
              <a:t>Probability: Tripple Venn Diagram</a:t>
            </a:r>
          </a:p>
        </p:txBody>
      </p:sp>
      <p:sp>
        <p:nvSpPr>
          <p:cNvPr id="16" name="TextBox 8">
            <a:extLst>
              <a:ext uri="{FF2B5EF4-FFF2-40B4-BE49-F238E27FC236}">
                <a16:creationId xmlns:a16="http://schemas.microsoft.com/office/drawing/2014/main" id="{D3E3A487-542C-5695-60A0-26BA21CE84AA}"/>
              </a:ext>
            </a:extLst>
          </p:cNvPr>
          <p:cNvSpPr txBox="1"/>
          <p:nvPr/>
        </p:nvSpPr>
        <p:spPr>
          <a:xfrm>
            <a:off x="327709" y="2046487"/>
            <a:ext cx="7444692" cy="769057"/>
          </a:xfrm>
          <a:prstGeom prst="rect">
            <a:avLst/>
          </a:prstGeom>
        </p:spPr>
        <p:txBody>
          <a:bodyPr wrap="square" lIns="0" tIns="0" rIns="0" bIns="0" rtlCol="0" anchor="t">
            <a:spAutoFit/>
          </a:bodyPr>
          <a:lstStyle/>
          <a:p>
            <a:pPr>
              <a:lnSpc>
                <a:spcPts val="7140"/>
              </a:lnSpc>
            </a:pPr>
            <a:r>
              <a:rPr lang="en-US" sz="2400" dirty="0">
                <a:solidFill>
                  <a:srgbClr val="10315C"/>
                </a:solidFill>
                <a:latin typeface="Poppins"/>
                <a:ea typeface="Poppins"/>
                <a:cs typeface="Poppins"/>
                <a:sym typeface="Poppins"/>
              </a:rPr>
              <a:t>An insurance company has 10,000 policyholders. </a:t>
            </a:r>
          </a:p>
        </p:txBody>
      </p:sp>
      <p:sp>
        <p:nvSpPr>
          <p:cNvPr id="18" name="TextBox 8">
            <a:extLst>
              <a:ext uri="{FF2B5EF4-FFF2-40B4-BE49-F238E27FC236}">
                <a16:creationId xmlns:a16="http://schemas.microsoft.com/office/drawing/2014/main" id="{60E50E89-831F-9D30-217A-FD75AD69F5FF}"/>
              </a:ext>
            </a:extLst>
          </p:cNvPr>
          <p:cNvSpPr txBox="1"/>
          <p:nvPr/>
        </p:nvSpPr>
        <p:spPr>
          <a:xfrm>
            <a:off x="685800" y="3163655"/>
            <a:ext cx="13944601" cy="2000548"/>
          </a:xfrm>
          <a:prstGeom prst="rect">
            <a:avLst/>
          </a:prstGeom>
        </p:spPr>
        <p:txBody>
          <a:bodyPr wrap="square" lIns="0" tIns="0" rIns="0" bIns="0" rtlCol="0" anchor="t">
            <a:spAutoFit/>
          </a:bodyPr>
          <a:lstStyle/>
          <a:p>
            <a:pPr marL="571500" indent="-571500">
              <a:spcAft>
                <a:spcPts val="1200"/>
              </a:spcAft>
              <a:buClr>
                <a:srgbClr val="00CDFF"/>
              </a:buClr>
              <a:buFont typeface="+mj-lt"/>
              <a:buAutoNum type="romanUcPeriod"/>
            </a:pPr>
            <a:r>
              <a:rPr lang="en-US" sz="2400" dirty="0">
                <a:solidFill>
                  <a:srgbClr val="10315C"/>
                </a:solidFill>
                <a:latin typeface="Poppins" panose="00000500000000000000" pitchFamily="2" charset="0"/>
                <a:cs typeface="Poppins" panose="00000500000000000000" pitchFamily="2" charset="0"/>
              </a:rPr>
              <a:t>Young or old</a:t>
            </a:r>
          </a:p>
          <a:p>
            <a:pPr marL="571500" indent="-571500">
              <a:spcAft>
                <a:spcPts val="1200"/>
              </a:spcAft>
              <a:buClr>
                <a:srgbClr val="00CDFF"/>
              </a:buClr>
              <a:buFont typeface="+mj-lt"/>
              <a:buAutoNum type="romanUcPeriod"/>
            </a:pPr>
            <a:r>
              <a:rPr lang="en-US" sz="2400" dirty="0">
                <a:solidFill>
                  <a:srgbClr val="10315C"/>
                </a:solidFill>
                <a:latin typeface="Poppins" panose="00000500000000000000" pitchFamily="2" charset="0"/>
                <a:cs typeface="Poppins" panose="00000500000000000000" pitchFamily="2" charset="0"/>
              </a:rPr>
              <a:t>Male or female</a:t>
            </a:r>
          </a:p>
          <a:p>
            <a:pPr marL="571500" indent="-571500">
              <a:spcAft>
                <a:spcPts val="1200"/>
              </a:spcAft>
              <a:buClr>
                <a:srgbClr val="00CDFF"/>
              </a:buClr>
              <a:buFont typeface="+mj-lt"/>
              <a:buAutoNum type="romanUcPeriod"/>
            </a:pPr>
            <a:r>
              <a:rPr lang="en-US" sz="2400" dirty="0">
                <a:solidFill>
                  <a:srgbClr val="10315C"/>
                </a:solidFill>
                <a:latin typeface="Poppins" panose="00000500000000000000" pitchFamily="2" charset="0"/>
                <a:cs typeface="Poppins" panose="00000500000000000000" pitchFamily="2" charset="0"/>
              </a:rPr>
              <a:t>Married or single</a:t>
            </a:r>
          </a:p>
          <a:p>
            <a:pPr>
              <a:spcAft>
                <a:spcPts val="1200"/>
              </a:spcAft>
              <a:buClr>
                <a:srgbClr val="00CDFF"/>
              </a:buClr>
            </a:pPr>
            <a:endParaRPr lang="en-US" sz="2400" dirty="0">
              <a:solidFill>
                <a:srgbClr val="10315C"/>
              </a:solidFill>
              <a:latin typeface="Poppins"/>
              <a:ea typeface="Poppins"/>
              <a:cs typeface="Poppins"/>
              <a:sym typeface="Poppins"/>
            </a:endParaRPr>
          </a:p>
        </p:txBody>
      </p:sp>
      <p:sp>
        <p:nvSpPr>
          <p:cNvPr id="19" name="TextBox 8">
            <a:extLst>
              <a:ext uri="{FF2B5EF4-FFF2-40B4-BE49-F238E27FC236}">
                <a16:creationId xmlns:a16="http://schemas.microsoft.com/office/drawing/2014/main" id="{24FC6617-FAFD-6F63-83B6-803D8609AF53}"/>
              </a:ext>
            </a:extLst>
          </p:cNvPr>
          <p:cNvSpPr txBox="1"/>
          <p:nvPr/>
        </p:nvSpPr>
        <p:spPr>
          <a:xfrm>
            <a:off x="457200" y="4476719"/>
            <a:ext cx="10266951" cy="4411079"/>
          </a:xfrm>
          <a:prstGeom prst="rect">
            <a:avLst/>
          </a:prstGeom>
        </p:spPr>
        <p:txBody>
          <a:bodyPr wrap="square" lIns="0" tIns="0" rIns="0" bIns="0" rtlCol="0" anchor="t">
            <a:spAutoFit/>
          </a:bodyPr>
          <a:lstStyle/>
          <a:p>
            <a:pPr>
              <a:lnSpc>
                <a:spcPts val="7140"/>
              </a:lnSpc>
            </a:pPr>
            <a:r>
              <a:rPr lang="en-US" sz="2400" dirty="0">
                <a:solidFill>
                  <a:srgbClr val="10315C"/>
                </a:solidFill>
                <a:latin typeface="Poppins"/>
                <a:ea typeface="Poppins"/>
                <a:cs typeface="Poppins"/>
                <a:sym typeface="Poppins"/>
              </a:rPr>
              <a:t>Of these </a:t>
            </a:r>
            <a:r>
              <a:rPr lang="en-US" sz="2400" dirty="0">
                <a:solidFill>
                  <a:srgbClr val="10315C"/>
                </a:solidFill>
                <a:latin typeface="Poppins" panose="00000500000000000000" pitchFamily="2" charset="0"/>
                <a:ea typeface="Poppins"/>
                <a:cs typeface="Poppins" panose="00000500000000000000" pitchFamily="2" charset="0"/>
                <a:sym typeface="Poppins"/>
              </a:rPr>
              <a:t>policyholders, 3000 are young, 4600 are male and 7000 are married. The policyholders can </a:t>
            </a:r>
            <a:r>
              <a:rPr lang="en-US" altLang="en-US" sz="2400" dirty="0">
                <a:solidFill>
                  <a:srgbClr val="10315C"/>
                </a:solidFill>
                <a:latin typeface="Poppins" panose="00000500000000000000" pitchFamily="2" charset="0"/>
                <a:cs typeface="Poppins" panose="00000500000000000000" pitchFamily="2" charset="0"/>
              </a:rPr>
              <a:t>also be classified as 1320 young males, 3010 married males, and 1400 young married persons. Finally, 600 of the policyholders are young married males.</a:t>
            </a:r>
          </a:p>
          <a:p>
            <a:pPr algn="ctr">
              <a:lnSpc>
                <a:spcPts val="7140"/>
              </a:lnSpc>
            </a:pPr>
            <a:endParaRPr lang="en-US" sz="2400" dirty="0">
              <a:solidFill>
                <a:srgbClr val="10315C"/>
              </a:solidFill>
              <a:latin typeface="Poppins"/>
              <a:ea typeface="Poppins"/>
              <a:cs typeface="Poppins"/>
              <a:sym typeface="Poppins"/>
            </a:endParaRPr>
          </a:p>
        </p:txBody>
      </p:sp>
      <p:sp>
        <p:nvSpPr>
          <p:cNvPr id="20" name="TextBox 8">
            <a:extLst>
              <a:ext uri="{FF2B5EF4-FFF2-40B4-BE49-F238E27FC236}">
                <a16:creationId xmlns:a16="http://schemas.microsoft.com/office/drawing/2014/main" id="{DFB4FDDD-DC4F-5773-476D-E58F4FF44D95}"/>
              </a:ext>
            </a:extLst>
          </p:cNvPr>
          <p:cNvSpPr txBox="1"/>
          <p:nvPr/>
        </p:nvSpPr>
        <p:spPr>
          <a:xfrm>
            <a:off x="2286000" y="8380226"/>
            <a:ext cx="7878519" cy="738664"/>
          </a:xfrm>
          <a:prstGeom prst="rect">
            <a:avLst/>
          </a:prstGeom>
        </p:spPr>
        <p:txBody>
          <a:bodyPr wrap="square" lIns="0" tIns="0" rIns="0" bIns="0" rtlCol="0" anchor="t">
            <a:spAutoFit/>
          </a:bodyPr>
          <a:lstStyle/>
          <a:p>
            <a:pPr>
              <a:defRPr/>
            </a:pPr>
            <a:r>
              <a:rPr lang="en-US" altLang="en-US" sz="2400" dirty="0">
                <a:solidFill>
                  <a:srgbClr val="10315C"/>
                </a:solidFill>
                <a:latin typeface="Poppins" panose="00000500000000000000" pitchFamily="2" charset="0"/>
                <a:cs typeface="Poppins" panose="00000500000000000000" pitchFamily="2" charset="0"/>
              </a:rPr>
              <a:t>Calculate the probability of randomly selecting a policyholder who is </a:t>
            </a:r>
            <a:r>
              <a:rPr lang="en-US" altLang="en-US" sz="2400" b="1" dirty="0">
                <a:solidFill>
                  <a:srgbClr val="00CDFF"/>
                </a:solidFill>
                <a:latin typeface="Poppins" panose="00000500000000000000" pitchFamily="2" charset="0"/>
                <a:cs typeface="Poppins" panose="00000500000000000000" pitchFamily="2" charset="0"/>
              </a:rPr>
              <a:t>young</a:t>
            </a:r>
            <a:r>
              <a:rPr lang="en-US" altLang="en-US" sz="2400" dirty="0">
                <a:solidFill>
                  <a:srgbClr val="10315C"/>
                </a:solidFill>
                <a:latin typeface="Poppins" panose="00000500000000000000" pitchFamily="2" charset="0"/>
                <a:cs typeface="Poppins" panose="00000500000000000000" pitchFamily="2" charset="0"/>
              </a:rPr>
              <a:t>, </a:t>
            </a:r>
            <a:r>
              <a:rPr lang="en-US" altLang="en-US" sz="2400" b="1" dirty="0">
                <a:solidFill>
                  <a:srgbClr val="00CDFF"/>
                </a:solidFill>
                <a:latin typeface="Poppins" panose="00000500000000000000" pitchFamily="2" charset="0"/>
                <a:cs typeface="Poppins" panose="00000500000000000000" pitchFamily="2" charset="0"/>
              </a:rPr>
              <a:t>female</a:t>
            </a:r>
            <a:r>
              <a:rPr lang="en-US" altLang="en-US" sz="2400" dirty="0">
                <a:solidFill>
                  <a:srgbClr val="10315C"/>
                </a:solidFill>
                <a:latin typeface="Poppins" panose="00000500000000000000" pitchFamily="2" charset="0"/>
                <a:cs typeface="Poppins" panose="00000500000000000000" pitchFamily="2" charset="0"/>
              </a:rPr>
              <a:t>, and </a:t>
            </a:r>
            <a:r>
              <a:rPr lang="en-US" altLang="en-US" sz="2400" b="1" dirty="0">
                <a:solidFill>
                  <a:srgbClr val="00CDFF"/>
                </a:solidFill>
                <a:latin typeface="Poppins" panose="00000500000000000000" pitchFamily="2" charset="0"/>
                <a:cs typeface="Poppins" panose="00000500000000000000" pitchFamily="2" charset="0"/>
              </a:rPr>
              <a:t>single</a:t>
            </a:r>
            <a:r>
              <a:rPr lang="en-US" altLang="en-US" sz="2400" dirty="0">
                <a:solidFill>
                  <a:srgbClr val="10315C"/>
                </a:solidFill>
                <a:latin typeface="Poppins" panose="00000500000000000000" pitchFamily="2" charset="0"/>
                <a:cs typeface="Poppins" panose="00000500000000000000" pitchFamily="2" charset="0"/>
              </a:rPr>
              <a:t>.</a:t>
            </a:r>
          </a:p>
        </p:txBody>
      </p:sp>
      <p:sp>
        <p:nvSpPr>
          <p:cNvPr id="8" name="TextBox 8">
            <a:extLst>
              <a:ext uri="{FF2B5EF4-FFF2-40B4-BE49-F238E27FC236}">
                <a16:creationId xmlns:a16="http://schemas.microsoft.com/office/drawing/2014/main" id="{5E958118-5810-84E6-4AB7-3558A3EE808A}"/>
              </a:ext>
            </a:extLst>
          </p:cNvPr>
          <p:cNvSpPr txBox="1"/>
          <p:nvPr/>
        </p:nvSpPr>
        <p:spPr>
          <a:xfrm>
            <a:off x="327709" y="2395661"/>
            <a:ext cx="7444692" cy="769057"/>
          </a:xfrm>
          <a:prstGeom prst="rect">
            <a:avLst/>
          </a:prstGeom>
        </p:spPr>
        <p:txBody>
          <a:bodyPr wrap="square" lIns="0" tIns="0" rIns="0" bIns="0" rtlCol="0" anchor="t">
            <a:spAutoFit/>
          </a:bodyPr>
          <a:lstStyle/>
          <a:p>
            <a:pPr>
              <a:lnSpc>
                <a:spcPts val="7140"/>
              </a:lnSpc>
            </a:pPr>
            <a:r>
              <a:rPr lang="en-US" sz="2400" dirty="0">
                <a:solidFill>
                  <a:srgbClr val="10315C"/>
                </a:solidFill>
                <a:latin typeface="Poppins"/>
                <a:ea typeface="Poppins"/>
                <a:cs typeface="Poppins"/>
                <a:sym typeface="Poppins"/>
              </a:rPr>
              <a:t>. </a:t>
            </a:r>
          </a:p>
        </p:txBody>
      </p:sp>
      <p:sp>
        <p:nvSpPr>
          <p:cNvPr id="9" name="TextBox 8">
            <a:extLst>
              <a:ext uri="{FF2B5EF4-FFF2-40B4-BE49-F238E27FC236}">
                <a16:creationId xmlns:a16="http://schemas.microsoft.com/office/drawing/2014/main" id="{53DB6238-867B-B540-CB97-122AAFE5F053}"/>
              </a:ext>
            </a:extLst>
          </p:cNvPr>
          <p:cNvSpPr txBox="1"/>
          <p:nvPr/>
        </p:nvSpPr>
        <p:spPr>
          <a:xfrm>
            <a:off x="327709" y="2391011"/>
            <a:ext cx="7444692" cy="769057"/>
          </a:xfrm>
          <a:prstGeom prst="rect">
            <a:avLst/>
          </a:prstGeom>
        </p:spPr>
        <p:txBody>
          <a:bodyPr wrap="square" lIns="0" tIns="0" rIns="0" bIns="0" rtlCol="0" anchor="t">
            <a:spAutoFit/>
          </a:bodyPr>
          <a:lstStyle/>
          <a:p>
            <a:pPr>
              <a:lnSpc>
                <a:spcPts val="7140"/>
              </a:lnSpc>
            </a:pPr>
            <a:r>
              <a:rPr lang="en-US" sz="2400" dirty="0">
                <a:solidFill>
                  <a:srgbClr val="10315C"/>
                </a:solidFill>
                <a:latin typeface="Poppins"/>
                <a:ea typeface="Poppins"/>
                <a:cs typeface="Poppins"/>
                <a:sym typeface="Poppins"/>
              </a:rPr>
              <a:t>Each policyholder is classified as: </a:t>
            </a:r>
          </a:p>
        </p:txBody>
      </p:sp>
      <p:sp>
        <p:nvSpPr>
          <p:cNvPr id="22" name="Oval 21">
            <a:extLst>
              <a:ext uri="{FF2B5EF4-FFF2-40B4-BE49-F238E27FC236}">
                <a16:creationId xmlns:a16="http://schemas.microsoft.com/office/drawing/2014/main" id="{6A5D3DAA-6657-4BE7-A4E7-588D664899CF}"/>
              </a:ext>
            </a:extLst>
          </p:cNvPr>
          <p:cNvSpPr>
            <a:spLocks/>
          </p:cNvSpPr>
          <p:nvPr/>
        </p:nvSpPr>
        <p:spPr>
          <a:xfrm>
            <a:off x="12676463" y="3039316"/>
            <a:ext cx="3561238" cy="3634311"/>
          </a:xfrm>
          <a:prstGeom prst="ellipse">
            <a:avLst/>
          </a:prstGeom>
          <a:solidFill>
            <a:srgbClr val="00CDFF"/>
          </a:solidFill>
          <a:ln>
            <a:solidFill>
              <a:srgbClr val="57C1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CDFF"/>
              </a:solidFill>
              <a:latin typeface="Manrope" pitchFamily="2" charset="0"/>
            </a:endParaRPr>
          </a:p>
        </p:txBody>
      </p:sp>
      <p:sp>
        <p:nvSpPr>
          <p:cNvPr id="23" name="Oval 22">
            <a:extLst>
              <a:ext uri="{FF2B5EF4-FFF2-40B4-BE49-F238E27FC236}">
                <a16:creationId xmlns:a16="http://schemas.microsoft.com/office/drawing/2014/main" id="{44125813-9C71-8069-9686-86ABB94184B9}"/>
              </a:ext>
            </a:extLst>
          </p:cNvPr>
          <p:cNvSpPr>
            <a:spLocks/>
          </p:cNvSpPr>
          <p:nvPr/>
        </p:nvSpPr>
        <p:spPr>
          <a:xfrm>
            <a:off x="11353800" y="5069182"/>
            <a:ext cx="3561238" cy="3634311"/>
          </a:xfrm>
          <a:prstGeom prst="ellipse">
            <a:avLst/>
          </a:prstGeom>
          <a:solidFill>
            <a:schemeClr val="bg1"/>
          </a:solidFill>
          <a:ln>
            <a:solidFill>
              <a:srgbClr val="57C1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CDFF"/>
              </a:solidFill>
              <a:latin typeface="Manrope" pitchFamily="2" charset="0"/>
            </a:endParaRPr>
          </a:p>
        </p:txBody>
      </p:sp>
      <p:sp>
        <p:nvSpPr>
          <p:cNvPr id="24" name="Oval 23">
            <a:extLst>
              <a:ext uri="{FF2B5EF4-FFF2-40B4-BE49-F238E27FC236}">
                <a16:creationId xmlns:a16="http://schemas.microsoft.com/office/drawing/2014/main" id="{1CEDA7F5-6A4F-FA15-9B45-1F2E5F601CC7}"/>
              </a:ext>
            </a:extLst>
          </p:cNvPr>
          <p:cNvSpPr>
            <a:spLocks/>
          </p:cNvSpPr>
          <p:nvPr/>
        </p:nvSpPr>
        <p:spPr>
          <a:xfrm>
            <a:off x="13888562" y="5120868"/>
            <a:ext cx="3561238" cy="3634311"/>
          </a:xfrm>
          <a:prstGeom prst="ellipse">
            <a:avLst/>
          </a:prstGeom>
          <a:solidFill>
            <a:schemeClr val="bg1"/>
          </a:solidFill>
          <a:ln>
            <a:solidFill>
              <a:srgbClr val="57C1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anrope" pitchFamily="2" charset="0"/>
            </a:endParaRPr>
          </a:p>
        </p:txBody>
      </p:sp>
      <p:sp>
        <p:nvSpPr>
          <p:cNvPr id="25" name="Oval 24">
            <a:extLst>
              <a:ext uri="{FF2B5EF4-FFF2-40B4-BE49-F238E27FC236}">
                <a16:creationId xmlns:a16="http://schemas.microsoft.com/office/drawing/2014/main" id="{40C3D61B-B654-EBD9-1D9C-5559ECEF6FA7}"/>
              </a:ext>
            </a:extLst>
          </p:cNvPr>
          <p:cNvSpPr>
            <a:spLocks/>
          </p:cNvSpPr>
          <p:nvPr/>
        </p:nvSpPr>
        <p:spPr>
          <a:xfrm>
            <a:off x="12676463" y="3039316"/>
            <a:ext cx="3561238" cy="3634311"/>
          </a:xfrm>
          <a:prstGeom prst="ellipse">
            <a:avLst/>
          </a:prstGeom>
          <a:noFill/>
          <a:ln>
            <a:solidFill>
              <a:srgbClr val="57C1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anrope" pitchFamily="2" charset="0"/>
            </a:endParaRPr>
          </a:p>
        </p:txBody>
      </p:sp>
      <p:sp>
        <p:nvSpPr>
          <p:cNvPr id="26" name="Oval 25">
            <a:extLst>
              <a:ext uri="{FF2B5EF4-FFF2-40B4-BE49-F238E27FC236}">
                <a16:creationId xmlns:a16="http://schemas.microsoft.com/office/drawing/2014/main" id="{F65E60BC-75D0-1BFC-3A15-1DEB7D1ADDA2}"/>
              </a:ext>
            </a:extLst>
          </p:cNvPr>
          <p:cNvSpPr>
            <a:spLocks/>
          </p:cNvSpPr>
          <p:nvPr/>
        </p:nvSpPr>
        <p:spPr>
          <a:xfrm>
            <a:off x="11353800" y="5069182"/>
            <a:ext cx="3561238" cy="3634311"/>
          </a:xfrm>
          <a:prstGeom prst="ellipse">
            <a:avLst/>
          </a:prstGeom>
          <a:noFill/>
          <a:ln>
            <a:solidFill>
              <a:srgbClr val="57C1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anrope" pitchFamily="2" charset="0"/>
            </a:endParaRPr>
          </a:p>
        </p:txBody>
      </p:sp>
      <p:sp>
        <p:nvSpPr>
          <p:cNvPr id="27" name="Oval 26">
            <a:extLst>
              <a:ext uri="{FF2B5EF4-FFF2-40B4-BE49-F238E27FC236}">
                <a16:creationId xmlns:a16="http://schemas.microsoft.com/office/drawing/2014/main" id="{18209270-C42F-55AD-54B5-DCD962AA03D8}"/>
              </a:ext>
            </a:extLst>
          </p:cNvPr>
          <p:cNvSpPr>
            <a:spLocks/>
          </p:cNvSpPr>
          <p:nvPr/>
        </p:nvSpPr>
        <p:spPr>
          <a:xfrm>
            <a:off x="13888562" y="5120868"/>
            <a:ext cx="3561238" cy="3634311"/>
          </a:xfrm>
          <a:prstGeom prst="ellipse">
            <a:avLst/>
          </a:prstGeom>
          <a:noFill/>
          <a:ln>
            <a:solidFill>
              <a:srgbClr val="57C1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CDFF"/>
              </a:solidFill>
              <a:latin typeface="Manrope" pitchFamily="2" charset="0"/>
            </a:endParaRPr>
          </a:p>
        </p:txBody>
      </p:sp>
      <p:sp>
        <p:nvSpPr>
          <p:cNvPr id="30" name="TextBox 29">
            <a:extLst>
              <a:ext uri="{FF2B5EF4-FFF2-40B4-BE49-F238E27FC236}">
                <a16:creationId xmlns:a16="http://schemas.microsoft.com/office/drawing/2014/main" id="{08419FDB-06FD-7EE9-F81F-FCBE2C89D55B}"/>
              </a:ext>
            </a:extLst>
          </p:cNvPr>
          <p:cNvSpPr txBox="1"/>
          <p:nvPr/>
        </p:nvSpPr>
        <p:spPr>
          <a:xfrm>
            <a:off x="13888562" y="2517594"/>
            <a:ext cx="1503838" cy="400110"/>
          </a:xfrm>
          <a:prstGeom prst="rect">
            <a:avLst/>
          </a:prstGeom>
          <a:noFill/>
        </p:spPr>
        <p:txBody>
          <a:bodyPr wrap="square">
            <a:spAutoFit/>
          </a:bodyPr>
          <a:lstStyle/>
          <a:p>
            <a:r>
              <a:rPr lang="en-US" sz="2000" b="1" dirty="0">
                <a:solidFill>
                  <a:srgbClr val="10315C"/>
                </a:solidFill>
                <a:latin typeface="Poppins" panose="00000500000000000000" pitchFamily="2" charset="0"/>
                <a:cs typeface="Poppins" panose="00000500000000000000" pitchFamily="2" charset="0"/>
                <a:sym typeface="Poppins"/>
              </a:rPr>
              <a:t>Young</a:t>
            </a:r>
            <a:endParaRPr lang="en-GB" sz="2000" b="1" dirty="0">
              <a:solidFill>
                <a:srgbClr val="10315C"/>
              </a:solidFill>
            </a:endParaRPr>
          </a:p>
        </p:txBody>
      </p:sp>
      <p:sp>
        <p:nvSpPr>
          <p:cNvPr id="31" name="TextBox 30">
            <a:extLst>
              <a:ext uri="{FF2B5EF4-FFF2-40B4-BE49-F238E27FC236}">
                <a16:creationId xmlns:a16="http://schemas.microsoft.com/office/drawing/2014/main" id="{1050FBD9-5EE0-3A10-E82E-793E1707C545}"/>
              </a:ext>
            </a:extLst>
          </p:cNvPr>
          <p:cNvSpPr txBox="1"/>
          <p:nvPr/>
        </p:nvSpPr>
        <p:spPr>
          <a:xfrm>
            <a:off x="11062061" y="8265613"/>
            <a:ext cx="1503838" cy="400110"/>
          </a:xfrm>
          <a:prstGeom prst="rect">
            <a:avLst/>
          </a:prstGeom>
          <a:noFill/>
        </p:spPr>
        <p:txBody>
          <a:bodyPr wrap="square">
            <a:spAutoFit/>
          </a:bodyPr>
          <a:lstStyle/>
          <a:p>
            <a:r>
              <a:rPr lang="en-US" sz="2000" b="1" dirty="0">
                <a:solidFill>
                  <a:srgbClr val="10315C"/>
                </a:solidFill>
                <a:latin typeface="Poppins" panose="00000500000000000000" pitchFamily="2" charset="0"/>
                <a:cs typeface="Poppins" panose="00000500000000000000" pitchFamily="2" charset="0"/>
                <a:sym typeface="Poppins"/>
              </a:rPr>
              <a:t>Male</a:t>
            </a:r>
            <a:endParaRPr lang="en-GB" sz="2000" b="1" dirty="0">
              <a:solidFill>
                <a:srgbClr val="10315C"/>
              </a:solidFill>
            </a:endParaRPr>
          </a:p>
        </p:txBody>
      </p:sp>
      <p:sp>
        <p:nvSpPr>
          <p:cNvPr id="32" name="TextBox 31">
            <a:extLst>
              <a:ext uri="{FF2B5EF4-FFF2-40B4-BE49-F238E27FC236}">
                <a16:creationId xmlns:a16="http://schemas.microsoft.com/office/drawing/2014/main" id="{84E6A5A5-EE7F-8B00-37A3-5A43E5D1F118}"/>
              </a:ext>
            </a:extLst>
          </p:cNvPr>
          <p:cNvSpPr txBox="1"/>
          <p:nvPr/>
        </p:nvSpPr>
        <p:spPr>
          <a:xfrm>
            <a:off x="17015322" y="8215990"/>
            <a:ext cx="1503838" cy="400110"/>
          </a:xfrm>
          <a:prstGeom prst="rect">
            <a:avLst/>
          </a:prstGeom>
          <a:noFill/>
        </p:spPr>
        <p:txBody>
          <a:bodyPr wrap="square">
            <a:spAutoFit/>
          </a:bodyPr>
          <a:lstStyle/>
          <a:p>
            <a:r>
              <a:rPr lang="en-US" sz="2000" b="1" dirty="0">
                <a:solidFill>
                  <a:srgbClr val="10315C"/>
                </a:solidFill>
                <a:latin typeface="Poppins" panose="00000500000000000000" pitchFamily="2" charset="0"/>
                <a:cs typeface="Poppins" panose="00000500000000000000" pitchFamily="2" charset="0"/>
                <a:sym typeface="Poppins"/>
              </a:rPr>
              <a:t>Married</a:t>
            </a:r>
            <a:endParaRPr lang="en-GB" sz="2000" b="1" dirty="0">
              <a:solidFill>
                <a:srgbClr val="10315C"/>
              </a:solidFill>
            </a:endParaRPr>
          </a:p>
        </p:txBody>
      </p:sp>
    </p:spTree>
    <p:extLst>
      <p:ext uri="{BB962C8B-B14F-4D97-AF65-F5344CB8AC3E}">
        <p14:creationId xmlns:p14="http://schemas.microsoft.com/office/powerpoint/2010/main" val="1614962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2225231"/>
            <a:chOff x="0" y="0"/>
            <a:chExt cx="4994711" cy="586069"/>
          </a:xfrm>
        </p:grpSpPr>
        <p:sp>
          <p:nvSpPr>
            <p:cNvPr id="3" name="Freeform 3"/>
            <p:cNvSpPr/>
            <p:nvPr/>
          </p:nvSpPr>
          <p:spPr>
            <a:xfrm>
              <a:off x="0" y="0"/>
              <a:ext cx="4994711" cy="586069"/>
            </a:xfrm>
            <a:custGeom>
              <a:avLst/>
              <a:gdLst/>
              <a:ahLst/>
              <a:cxnLst/>
              <a:rect l="l" t="t" r="r" b="b"/>
              <a:pathLst>
                <a:path w="4994711" h="586069">
                  <a:moveTo>
                    <a:pt x="0" y="0"/>
                  </a:moveTo>
                  <a:lnTo>
                    <a:pt x="4994711" y="0"/>
                  </a:lnTo>
                  <a:lnTo>
                    <a:pt x="4994711" y="586069"/>
                  </a:lnTo>
                  <a:lnTo>
                    <a:pt x="0" y="586069"/>
                  </a:lnTo>
                  <a:close/>
                </a:path>
              </a:pathLst>
            </a:custGeom>
            <a:solidFill>
              <a:srgbClr val="F27349"/>
            </a:solidFill>
          </p:spPr>
          <p:txBody>
            <a:bodyPr/>
            <a:lstStyle/>
            <a:p>
              <a:endParaRPr lang="en-GB" dirty="0"/>
            </a:p>
          </p:txBody>
        </p:sp>
        <p:sp>
          <p:nvSpPr>
            <p:cNvPr id="4" name="TextBox 4"/>
            <p:cNvSpPr txBox="1"/>
            <p:nvPr/>
          </p:nvSpPr>
          <p:spPr>
            <a:xfrm>
              <a:off x="0" y="-38100"/>
              <a:ext cx="4994711" cy="624169"/>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0" y="1995176"/>
            <a:ext cx="18536649" cy="276467"/>
            <a:chOff x="0" y="0"/>
            <a:chExt cx="5311101" cy="60591"/>
          </a:xfrm>
        </p:grpSpPr>
        <p:sp>
          <p:nvSpPr>
            <p:cNvPr id="6" name="Freeform 6"/>
            <p:cNvSpPr/>
            <p:nvPr/>
          </p:nvSpPr>
          <p:spPr>
            <a:xfrm>
              <a:off x="0" y="0"/>
              <a:ext cx="5311101" cy="60591"/>
            </a:xfrm>
            <a:custGeom>
              <a:avLst/>
              <a:gdLst/>
              <a:ahLst/>
              <a:cxnLst/>
              <a:rect l="l" t="t" r="r" b="b"/>
              <a:pathLst>
                <a:path w="5311101" h="60591">
                  <a:moveTo>
                    <a:pt x="0" y="0"/>
                  </a:moveTo>
                  <a:lnTo>
                    <a:pt x="5311101" y="0"/>
                  </a:lnTo>
                  <a:lnTo>
                    <a:pt x="5311101" y="60591"/>
                  </a:lnTo>
                  <a:lnTo>
                    <a:pt x="0" y="60591"/>
                  </a:lnTo>
                  <a:close/>
                </a:path>
              </a:pathLst>
            </a:custGeom>
            <a:solidFill>
              <a:srgbClr val="10315C"/>
            </a:solidFill>
          </p:spPr>
          <p:txBody>
            <a:bodyPr/>
            <a:lstStyle/>
            <a:p>
              <a:endParaRPr lang="en-GB"/>
            </a:p>
          </p:txBody>
        </p:sp>
        <p:sp>
          <p:nvSpPr>
            <p:cNvPr id="7" name="TextBox 7"/>
            <p:cNvSpPr txBox="1"/>
            <p:nvPr/>
          </p:nvSpPr>
          <p:spPr>
            <a:xfrm>
              <a:off x="0" y="-38100"/>
              <a:ext cx="5311101" cy="98691"/>
            </a:xfrm>
            <a:prstGeom prst="rect">
              <a:avLst/>
            </a:prstGeom>
          </p:spPr>
          <p:txBody>
            <a:bodyPr lIns="50800" tIns="50800" rIns="50800" bIns="50800" rtlCol="0" anchor="ctr"/>
            <a:lstStyle/>
            <a:p>
              <a:pPr algn="ctr">
                <a:lnSpc>
                  <a:spcPts val="2659"/>
                </a:lnSpc>
              </a:pPr>
              <a:endParaRPr/>
            </a:p>
          </p:txBody>
        </p:sp>
      </p:grpSp>
      <p:pic>
        <p:nvPicPr>
          <p:cNvPr id="11" name="Picture 10" descr="Blue text on a black background&#10;&#10;Description automatically generated">
            <a:extLst>
              <a:ext uri="{FF2B5EF4-FFF2-40B4-BE49-F238E27FC236}">
                <a16:creationId xmlns:a16="http://schemas.microsoft.com/office/drawing/2014/main" id="{EBC570D3-A065-6D18-C3F4-4753DD3625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48958" y="9126199"/>
            <a:ext cx="2084247" cy="1004607"/>
          </a:xfrm>
          <a:prstGeom prst="rect">
            <a:avLst/>
          </a:prstGeom>
        </p:spPr>
      </p:pic>
      <p:sp>
        <p:nvSpPr>
          <p:cNvPr id="13" name="TextBox 12">
            <a:extLst>
              <a:ext uri="{FF2B5EF4-FFF2-40B4-BE49-F238E27FC236}">
                <a16:creationId xmlns:a16="http://schemas.microsoft.com/office/drawing/2014/main" id="{758B241C-B45E-4D60-9B26-C7E061545928}"/>
              </a:ext>
            </a:extLst>
          </p:cNvPr>
          <p:cNvSpPr txBox="1"/>
          <p:nvPr/>
        </p:nvSpPr>
        <p:spPr>
          <a:xfrm>
            <a:off x="-3342993" y="9236972"/>
            <a:ext cx="10079830" cy="893834"/>
          </a:xfrm>
          <a:prstGeom prst="rect">
            <a:avLst/>
          </a:prstGeom>
          <a:noFill/>
        </p:spPr>
        <p:txBody>
          <a:bodyPr wrap="square">
            <a:spAutoFit/>
          </a:bodyPr>
          <a:lstStyle/>
          <a:p>
            <a:pPr marL="0" lvl="0" indent="0" algn="ctr">
              <a:lnSpc>
                <a:spcPts val="6999"/>
              </a:lnSpc>
              <a:spcBef>
                <a:spcPct val="0"/>
              </a:spcBef>
            </a:pPr>
            <a:r>
              <a:rPr lang="en-US" sz="5000" dirty="0">
                <a:solidFill>
                  <a:srgbClr val="00CDFF"/>
                </a:solidFill>
                <a:latin typeface="Barlow"/>
                <a:ea typeface="Barlow"/>
                <a:cs typeface="Barlow"/>
                <a:sym typeface="Barlow"/>
              </a:rPr>
              <a:t>5 Minutes</a:t>
            </a:r>
          </a:p>
        </p:txBody>
      </p:sp>
      <p:sp>
        <p:nvSpPr>
          <p:cNvPr id="14" name="TextBox 10">
            <a:extLst>
              <a:ext uri="{FF2B5EF4-FFF2-40B4-BE49-F238E27FC236}">
                <a16:creationId xmlns:a16="http://schemas.microsoft.com/office/drawing/2014/main" id="{445271E1-7F01-2367-EA42-F101F5569D32}"/>
              </a:ext>
            </a:extLst>
          </p:cNvPr>
          <p:cNvSpPr txBox="1"/>
          <p:nvPr/>
        </p:nvSpPr>
        <p:spPr>
          <a:xfrm>
            <a:off x="1028700" y="485553"/>
            <a:ext cx="16230600" cy="1075936"/>
          </a:xfrm>
          <a:prstGeom prst="rect">
            <a:avLst/>
          </a:prstGeom>
        </p:spPr>
        <p:txBody>
          <a:bodyPr lIns="0" tIns="0" rIns="0" bIns="0" rtlCol="0" anchor="t">
            <a:spAutoFit/>
          </a:bodyPr>
          <a:lstStyle/>
          <a:p>
            <a:pPr marL="0" lvl="0" indent="0" algn="l">
              <a:lnSpc>
                <a:spcPts val="9379"/>
              </a:lnSpc>
              <a:spcBef>
                <a:spcPct val="0"/>
              </a:spcBef>
            </a:pPr>
            <a:r>
              <a:rPr lang="en-US" sz="6699" dirty="0">
                <a:solidFill>
                  <a:srgbClr val="FFFFFF"/>
                </a:solidFill>
                <a:latin typeface="Barlow"/>
                <a:ea typeface="Barlow"/>
                <a:cs typeface="Barlow"/>
                <a:sym typeface="Barlow"/>
              </a:rPr>
              <a:t>Probability: Tripple Venn Diagram</a:t>
            </a:r>
          </a:p>
        </p:txBody>
      </p:sp>
      <p:sp>
        <p:nvSpPr>
          <p:cNvPr id="16" name="TextBox 8">
            <a:extLst>
              <a:ext uri="{FF2B5EF4-FFF2-40B4-BE49-F238E27FC236}">
                <a16:creationId xmlns:a16="http://schemas.microsoft.com/office/drawing/2014/main" id="{D3E3A487-542C-5695-60A0-26BA21CE84AA}"/>
              </a:ext>
            </a:extLst>
          </p:cNvPr>
          <p:cNvSpPr txBox="1"/>
          <p:nvPr/>
        </p:nvSpPr>
        <p:spPr>
          <a:xfrm>
            <a:off x="327709" y="2046487"/>
            <a:ext cx="7444692" cy="769057"/>
          </a:xfrm>
          <a:prstGeom prst="rect">
            <a:avLst/>
          </a:prstGeom>
        </p:spPr>
        <p:txBody>
          <a:bodyPr wrap="square" lIns="0" tIns="0" rIns="0" bIns="0" rtlCol="0" anchor="t">
            <a:spAutoFit/>
          </a:bodyPr>
          <a:lstStyle/>
          <a:p>
            <a:pPr>
              <a:lnSpc>
                <a:spcPts val="7140"/>
              </a:lnSpc>
            </a:pPr>
            <a:r>
              <a:rPr lang="en-US" sz="2400" dirty="0">
                <a:solidFill>
                  <a:srgbClr val="10315C"/>
                </a:solidFill>
                <a:latin typeface="Poppins"/>
                <a:ea typeface="Poppins"/>
                <a:cs typeface="Poppins"/>
                <a:sym typeface="Poppins"/>
              </a:rPr>
              <a:t>An insurance company has 10,000 policyholders. </a:t>
            </a:r>
          </a:p>
        </p:txBody>
      </p:sp>
      <p:sp>
        <p:nvSpPr>
          <p:cNvPr id="18" name="TextBox 8">
            <a:extLst>
              <a:ext uri="{FF2B5EF4-FFF2-40B4-BE49-F238E27FC236}">
                <a16:creationId xmlns:a16="http://schemas.microsoft.com/office/drawing/2014/main" id="{60E50E89-831F-9D30-217A-FD75AD69F5FF}"/>
              </a:ext>
            </a:extLst>
          </p:cNvPr>
          <p:cNvSpPr txBox="1"/>
          <p:nvPr/>
        </p:nvSpPr>
        <p:spPr>
          <a:xfrm>
            <a:off x="685800" y="3163655"/>
            <a:ext cx="13944601" cy="2000548"/>
          </a:xfrm>
          <a:prstGeom prst="rect">
            <a:avLst/>
          </a:prstGeom>
        </p:spPr>
        <p:txBody>
          <a:bodyPr wrap="square" lIns="0" tIns="0" rIns="0" bIns="0" rtlCol="0" anchor="t">
            <a:spAutoFit/>
          </a:bodyPr>
          <a:lstStyle/>
          <a:p>
            <a:pPr marL="571500" indent="-571500">
              <a:spcAft>
                <a:spcPts val="1200"/>
              </a:spcAft>
              <a:buClr>
                <a:srgbClr val="00CDFF"/>
              </a:buClr>
              <a:buFont typeface="+mj-lt"/>
              <a:buAutoNum type="romanUcPeriod"/>
            </a:pPr>
            <a:r>
              <a:rPr lang="en-US" sz="2400" dirty="0">
                <a:solidFill>
                  <a:srgbClr val="10315C"/>
                </a:solidFill>
                <a:latin typeface="Poppins" panose="00000500000000000000" pitchFamily="2" charset="0"/>
                <a:cs typeface="Poppins" panose="00000500000000000000" pitchFamily="2" charset="0"/>
              </a:rPr>
              <a:t>Young or old</a:t>
            </a:r>
          </a:p>
          <a:p>
            <a:pPr marL="571500" indent="-571500">
              <a:spcAft>
                <a:spcPts val="1200"/>
              </a:spcAft>
              <a:buClr>
                <a:srgbClr val="00CDFF"/>
              </a:buClr>
              <a:buFont typeface="+mj-lt"/>
              <a:buAutoNum type="romanUcPeriod"/>
            </a:pPr>
            <a:r>
              <a:rPr lang="en-US" sz="2400" dirty="0">
                <a:solidFill>
                  <a:srgbClr val="10315C"/>
                </a:solidFill>
                <a:latin typeface="Poppins" panose="00000500000000000000" pitchFamily="2" charset="0"/>
                <a:cs typeface="Poppins" panose="00000500000000000000" pitchFamily="2" charset="0"/>
              </a:rPr>
              <a:t>Male or female</a:t>
            </a:r>
          </a:p>
          <a:p>
            <a:pPr marL="571500" indent="-571500">
              <a:spcAft>
                <a:spcPts val="1200"/>
              </a:spcAft>
              <a:buClr>
                <a:srgbClr val="00CDFF"/>
              </a:buClr>
              <a:buFont typeface="+mj-lt"/>
              <a:buAutoNum type="romanUcPeriod"/>
            </a:pPr>
            <a:r>
              <a:rPr lang="en-US" sz="2400" dirty="0">
                <a:solidFill>
                  <a:srgbClr val="10315C"/>
                </a:solidFill>
                <a:latin typeface="Poppins" panose="00000500000000000000" pitchFamily="2" charset="0"/>
                <a:cs typeface="Poppins" panose="00000500000000000000" pitchFamily="2" charset="0"/>
              </a:rPr>
              <a:t>Married or single</a:t>
            </a:r>
          </a:p>
          <a:p>
            <a:pPr>
              <a:spcAft>
                <a:spcPts val="1200"/>
              </a:spcAft>
              <a:buClr>
                <a:srgbClr val="00CDFF"/>
              </a:buClr>
            </a:pPr>
            <a:endParaRPr lang="en-US" sz="2400" dirty="0">
              <a:solidFill>
                <a:srgbClr val="10315C"/>
              </a:solidFill>
              <a:latin typeface="Poppins"/>
              <a:ea typeface="Poppins"/>
              <a:cs typeface="Poppins"/>
              <a:sym typeface="Poppins"/>
            </a:endParaRPr>
          </a:p>
        </p:txBody>
      </p:sp>
      <p:sp>
        <p:nvSpPr>
          <p:cNvPr id="19" name="TextBox 8">
            <a:extLst>
              <a:ext uri="{FF2B5EF4-FFF2-40B4-BE49-F238E27FC236}">
                <a16:creationId xmlns:a16="http://schemas.microsoft.com/office/drawing/2014/main" id="{24FC6617-FAFD-6F63-83B6-803D8609AF53}"/>
              </a:ext>
            </a:extLst>
          </p:cNvPr>
          <p:cNvSpPr txBox="1"/>
          <p:nvPr/>
        </p:nvSpPr>
        <p:spPr>
          <a:xfrm>
            <a:off x="457200" y="4476719"/>
            <a:ext cx="10266951" cy="4411079"/>
          </a:xfrm>
          <a:prstGeom prst="rect">
            <a:avLst/>
          </a:prstGeom>
        </p:spPr>
        <p:txBody>
          <a:bodyPr wrap="square" lIns="0" tIns="0" rIns="0" bIns="0" rtlCol="0" anchor="t">
            <a:spAutoFit/>
          </a:bodyPr>
          <a:lstStyle/>
          <a:p>
            <a:pPr>
              <a:lnSpc>
                <a:spcPts val="7140"/>
              </a:lnSpc>
            </a:pPr>
            <a:r>
              <a:rPr lang="en-US" sz="2400" dirty="0">
                <a:solidFill>
                  <a:srgbClr val="10315C"/>
                </a:solidFill>
                <a:latin typeface="Poppins"/>
                <a:ea typeface="Poppins"/>
                <a:cs typeface="Poppins"/>
                <a:sym typeface="Poppins"/>
              </a:rPr>
              <a:t>Of these </a:t>
            </a:r>
            <a:r>
              <a:rPr lang="en-US" sz="2400" dirty="0">
                <a:solidFill>
                  <a:srgbClr val="10315C"/>
                </a:solidFill>
                <a:latin typeface="Poppins" panose="00000500000000000000" pitchFamily="2" charset="0"/>
                <a:ea typeface="Poppins"/>
                <a:cs typeface="Poppins" panose="00000500000000000000" pitchFamily="2" charset="0"/>
                <a:sym typeface="Poppins"/>
              </a:rPr>
              <a:t>policyholders, 3000 are young, 4600 are male and 7000 are married. The policyholders can </a:t>
            </a:r>
            <a:r>
              <a:rPr lang="en-US" altLang="en-US" sz="2400" dirty="0">
                <a:solidFill>
                  <a:srgbClr val="10315C"/>
                </a:solidFill>
                <a:latin typeface="Poppins" panose="00000500000000000000" pitchFamily="2" charset="0"/>
                <a:cs typeface="Poppins" panose="00000500000000000000" pitchFamily="2" charset="0"/>
              </a:rPr>
              <a:t>also be classified as 1320 young males, 3010 married males, and 1400 young married persons. </a:t>
            </a:r>
            <a:r>
              <a:rPr lang="en-US" altLang="en-US" sz="2400" b="1" dirty="0">
                <a:solidFill>
                  <a:srgbClr val="10315C"/>
                </a:solidFill>
                <a:latin typeface="Poppins" panose="00000500000000000000" pitchFamily="2" charset="0"/>
                <a:cs typeface="Poppins" panose="00000500000000000000" pitchFamily="2" charset="0"/>
              </a:rPr>
              <a:t>Finally, 600 of the policyholders are young married males.</a:t>
            </a:r>
          </a:p>
          <a:p>
            <a:pPr algn="ctr">
              <a:lnSpc>
                <a:spcPts val="7140"/>
              </a:lnSpc>
            </a:pPr>
            <a:endParaRPr lang="en-US" sz="2400" dirty="0">
              <a:solidFill>
                <a:srgbClr val="10315C"/>
              </a:solidFill>
              <a:latin typeface="Poppins"/>
              <a:ea typeface="Poppins"/>
              <a:cs typeface="Poppins"/>
              <a:sym typeface="Poppins"/>
            </a:endParaRPr>
          </a:p>
        </p:txBody>
      </p:sp>
      <p:sp>
        <p:nvSpPr>
          <p:cNvPr id="20" name="TextBox 8">
            <a:extLst>
              <a:ext uri="{FF2B5EF4-FFF2-40B4-BE49-F238E27FC236}">
                <a16:creationId xmlns:a16="http://schemas.microsoft.com/office/drawing/2014/main" id="{DFB4FDDD-DC4F-5773-476D-E58F4FF44D95}"/>
              </a:ext>
            </a:extLst>
          </p:cNvPr>
          <p:cNvSpPr txBox="1"/>
          <p:nvPr/>
        </p:nvSpPr>
        <p:spPr>
          <a:xfrm>
            <a:off x="2286000" y="8380226"/>
            <a:ext cx="7878519" cy="738664"/>
          </a:xfrm>
          <a:prstGeom prst="rect">
            <a:avLst/>
          </a:prstGeom>
        </p:spPr>
        <p:txBody>
          <a:bodyPr wrap="square" lIns="0" tIns="0" rIns="0" bIns="0" rtlCol="0" anchor="t">
            <a:spAutoFit/>
          </a:bodyPr>
          <a:lstStyle/>
          <a:p>
            <a:pPr>
              <a:defRPr/>
            </a:pPr>
            <a:r>
              <a:rPr lang="en-US" altLang="en-US" sz="2400" dirty="0">
                <a:solidFill>
                  <a:srgbClr val="10315C"/>
                </a:solidFill>
                <a:latin typeface="Poppins" panose="00000500000000000000" pitchFamily="2" charset="0"/>
                <a:cs typeface="Poppins" panose="00000500000000000000" pitchFamily="2" charset="0"/>
              </a:rPr>
              <a:t>Calculate the probability of randomly selecting a policyholder who is young, female, and single.</a:t>
            </a:r>
          </a:p>
        </p:txBody>
      </p:sp>
      <p:sp>
        <p:nvSpPr>
          <p:cNvPr id="8" name="TextBox 8">
            <a:extLst>
              <a:ext uri="{FF2B5EF4-FFF2-40B4-BE49-F238E27FC236}">
                <a16:creationId xmlns:a16="http://schemas.microsoft.com/office/drawing/2014/main" id="{5E958118-5810-84E6-4AB7-3558A3EE808A}"/>
              </a:ext>
            </a:extLst>
          </p:cNvPr>
          <p:cNvSpPr txBox="1"/>
          <p:nvPr/>
        </p:nvSpPr>
        <p:spPr>
          <a:xfrm>
            <a:off x="327709" y="2395661"/>
            <a:ext cx="7444692" cy="769057"/>
          </a:xfrm>
          <a:prstGeom prst="rect">
            <a:avLst/>
          </a:prstGeom>
        </p:spPr>
        <p:txBody>
          <a:bodyPr wrap="square" lIns="0" tIns="0" rIns="0" bIns="0" rtlCol="0" anchor="t">
            <a:spAutoFit/>
          </a:bodyPr>
          <a:lstStyle/>
          <a:p>
            <a:pPr>
              <a:lnSpc>
                <a:spcPts val="7140"/>
              </a:lnSpc>
            </a:pPr>
            <a:r>
              <a:rPr lang="en-US" sz="2400" dirty="0">
                <a:solidFill>
                  <a:srgbClr val="10315C"/>
                </a:solidFill>
                <a:latin typeface="Poppins"/>
                <a:ea typeface="Poppins"/>
                <a:cs typeface="Poppins"/>
                <a:sym typeface="Poppins"/>
              </a:rPr>
              <a:t>. </a:t>
            </a:r>
          </a:p>
        </p:txBody>
      </p:sp>
      <p:sp>
        <p:nvSpPr>
          <p:cNvPr id="9" name="TextBox 8">
            <a:extLst>
              <a:ext uri="{FF2B5EF4-FFF2-40B4-BE49-F238E27FC236}">
                <a16:creationId xmlns:a16="http://schemas.microsoft.com/office/drawing/2014/main" id="{53DB6238-867B-B540-CB97-122AAFE5F053}"/>
              </a:ext>
            </a:extLst>
          </p:cNvPr>
          <p:cNvSpPr txBox="1"/>
          <p:nvPr/>
        </p:nvSpPr>
        <p:spPr>
          <a:xfrm>
            <a:off x="327709" y="2391011"/>
            <a:ext cx="7444692" cy="769057"/>
          </a:xfrm>
          <a:prstGeom prst="rect">
            <a:avLst/>
          </a:prstGeom>
        </p:spPr>
        <p:txBody>
          <a:bodyPr wrap="square" lIns="0" tIns="0" rIns="0" bIns="0" rtlCol="0" anchor="t">
            <a:spAutoFit/>
          </a:bodyPr>
          <a:lstStyle/>
          <a:p>
            <a:pPr>
              <a:lnSpc>
                <a:spcPts val="7140"/>
              </a:lnSpc>
            </a:pPr>
            <a:r>
              <a:rPr lang="en-US" sz="2400" dirty="0">
                <a:solidFill>
                  <a:srgbClr val="10315C"/>
                </a:solidFill>
                <a:latin typeface="Poppins"/>
                <a:ea typeface="Poppins"/>
                <a:cs typeface="Poppins"/>
                <a:sym typeface="Poppins"/>
              </a:rPr>
              <a:t>Each policyholder is classified as: </a:t>
            </a:r>
          </a:p>
        </p:txBody>
      </p:sp>
      <p:sp>
        <p:nvSpPr>
          <p:cNvPr id="22" name="Oval 21">
            <a:extLst>
              <a:ext uri="{FF2B5EF4-FFF2-40B4-BE49-F238E27FC236}">
                <a16:creationId xmlns:a16="http://schemas.microsoft.com/office/drawing/2014/main" id="{6A5D3DAA-6657-4BE7-A4E7-588D664899CF}"/>
              </a:ext>
            </a:extLst>
          </p:cNvPr>
          <p:cNvSpPr>
            <a:spLocks/>
          </p:cNvSpPr>
          <p:nvPr/>
        </p:nvSpPr>
        <p:spPr>
          <a:xfrm>
            <a:off x="12676463" y="3039316"/>
            <a:ext cx="3561238" cy="3634311"/>
          </a:xfrm>
          <a:prstGeom prst="ellipse">
            <a:avLst/>
          </a:prstGeom>
          <a:solidFill>
            <a:srgbClr val="00CDFF"/>
          </a:solidFill>
          <a:ln>
            <a:solidFill>
              <a:srgbClr val="57C1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CDFF"/>
              </a:solidFill>
              <a:latin typeface="Manrope" pitchFamily="2" charset="0"/>
            </a:endParaRPr>
          </a:p>
        </p:txBody>
      </p:sp>
      <p:sp>
        <p:nvSpPr>
          <p:cNvPr id="23" name="Oval 22">
            <a:extLst>
              <a:ext uri="{FF2B5EF4-FFF2-40B4-BE49-F238E27FC236}">
                <a16:creationId xmlns:a16="http://schemas.microsoft.com/office/drawing/2014/main" id="{44125813-9C71-8069-9686-86ABB94184B9}"/>
              </a:ext>
            </a:extLst>
          </p:cNvPr>
          <p:cNvSpPr>
            <a:spLocks/>
          </p:cNvSpPr>
          <p:nvPr/>
        </p:nvSpPr>
        <p:spPr>
          <a:xfrm>
            <a:off x="11353800" y="5069182"/>
            <a:ext cx="3561238" cy="3634311"/>
          </a:xfrm>
          <a:prstGeom prst="ellipse">
            <a:avLst/>
          </a:prstGeom>
          <a:solidFill>
            <a:schemeClr val="bg1"/>
          </a:solidFill>
          <a:ln>
            <a:solidFill>
              <a:srgbClr val="57C1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CDFF"/>
              </a:solidFill>
              <a:latin typeface="Manrope" pitchFamily="2" charset="0"/>
            </a:endParaRPr>
          </a:p>
        </p:txBody>
      </p:sp>
      <p:sp>
        <p:nvSpPr>
          <p:cNvPr id="24" name="Oval 23">
            <a:extLst>
              <a:ext uri="{FF2B5EF4-FFF2-40B4-BE49-F238E27FC236}">
                <a16:creationId xmlns:a16="http://schemas.microsoft.com/office/drawing/2014/main" id="{1CEDA7F5-6A4F-FA15-9B45-1F2E5F601CC7}"/>
              </a:ext>
            </a:extLst>
          </p:cNvPr>
          <p:cNvSpPr>
            <a:spLocks/>
          </p:cNvSpPr>
          <p:nvPr/>
        </p:nvSpPr>
        <p:spPr>
          <a:xfrm>
            <a:off x="13921366" y="5120867"/>
            <a:ext cx="3561238" cy="3634311"/>
          </a:xfrm>
          <a:prstGeom prst="ellipse">
            <a:avLst/>
          </a:prstGeom>
          <a:solidFill>
            <a:schemeClr val="bg1"/>
          </a:solidFill>
          <a:ln>
            <a:solidFill>
              <a:srgbClr val="57C1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anrope" pitchFamily="2" charset="0"/>
            </a:endParaRPr>
          </a:p>
        </p:txBody>
      </p:sp>
      <p:sp>
        <p:nvSpPr>
          <p:cNvPr id="25" name="Oval 24">
            <a:extLst>
              <a:ext uri="{FF2B5EF4-FFF2-40B4-BE49-F238E27FC236}">
                <a16:creationId xmlns:a16="http://schemas.microsoft.com/office/drawing/2014/main" id="{40C3D61B-B654-EBD9-1D9C-5559ECEF6FA7}"/>
              </a:ext>
            </a:extLst>
          </p:cNvPr>
          <p:cNvSpPr>
            <a:spLocks/>
          </p:cNvSpPr>
          <p:nvPr/>
        </p:nvSpPr>
        <p:spPr>
          <a:xfrm>
            <a:off x="12676463" y="3039316"/>
            <a:ext cx="3561238" cy="3634311"/>
          </a:xfrm>
          <a:prstGeom prst="ellipse">
            <a:avLst/>
          </a:prstGeom>
          <a:noFill/>
          <a:ln>
            <a:solidFill>
              <a:srgbClr val="57C1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anrope" pitchFamily="2" charset="0"/>
            </a:endParaRPr>
          </a:p>
        </p:txBody>
      </p:sp>
      <p:sp>
        <p:nvSpPr>
          <p:cNvPr id="26" name="Oval 25">
            <a:extLst>
              <a:ext uri="{FF2B5EF4-FFF2-40B4-BE49-F238E27FC236}">
                <a16:creationId xmlns:a16="http://schemas.microsoft.com/office/drawing/2014/main" id="{F65E60BC-75D0-1BFC-3A15-1DEB7D1ADDA2}"/>
              </a:ext>
            </a:extLst>
          </p:cNvPr>
          <p:cNvSpPr>
            <a:spLocks/>
          </p:cNvSpPr>
          <p:nvPr/>
        </p:nvSpPr>
        <p:spPr>
          <a:xfrm>
            <a:off x="11353800" y="5069182"/>
            <a:ext cx="3561238" cy="3634311"/>
          </a:xfrm>
          <a:prstGeom prst="ellipse">
            <a:avLst/>
          </a:prstGeom>
          <a:noFill/>
          <a:ln>
            <a:solidFill>
              <a:srgbClr val="57C1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anrope" pitchFamily="2" charset="0"/>
            </a:endParaRPr>
          </a:p>
        </p:txBody>
      </p:sp>
      <p:sp>
        <p:nvSpPr>
          <p:cNvPr id="27" name="Oval 26">
            <a:extLst>
              <a:ext uri="{FF2B5EF4-FFF2-40B4-BE49-F238E27FC236}">
                <a16:creationId xmlns:a16="http://schemas.microsoft.com/office/drawing/2014/main" id="{18209270-C42F-55AD-54B5-DCD962AA03D8}"/>
              </a:ext>
            </a:extLst>
          </p:cNvPr>
          <p:cNvSpPr>
            <a:spLocks/>
          </p:cNvSpPr>
          <p:nvPr/>
        </p:nvSpPr>
        <p:spPr>
          <a:xfrm>
            <a:off x="13888562" y="5120868"/>
            <a:ext cx="3561238" cy="3634311"/>
          </a:xfrm>
          <a:prstGeom prst="ellipse">
            <a:avLst/>
          </a:prstGeom>
          <a:noFill/>
          <a:ln>
            <a:solidFill>
              <a:srgbClr val="57C1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CDFF"/>
              </a:solidFill>
              <a:latin typeface="Manrope" pitchFamily="2" charset="0"/>
            </a:endParaRPr>
          </a:p>
        </p:txBody>
      </p:sp>
      <p:sp>
        <p:nvSpPr>
          <p:cNvPr id="30" name="TextBox 29">
            <a:extLst>
              <a:ext uri="{FF2B5EF4-FFF2-40B4-BE49-F238E27FC236}">
                <a16:creationId xmlns:a16="http://schemas.microsoft.com/office/drawing/2014/main" id="{08419FDB-06FD-7EE9-F81F-FCBE2C89D55B}"/>
              </a:ext>
            </a:extLst>
          </p:cNvPr>
          <p:cNvSpPr txBox="1"/>
          <p:nvPr/>
        </p:nvSpPr>
        <p:spPr>
          <a:xfrm>
            <a:off x="13888562" y="2517594"/>
            <a:ext cx="1503838" cy="400110"/>
          </a:xfrm>
          <a:prstGeom prst="rect">
            <a:avLst/>
          </a:prstGeom>
          <a:noFill/>
        </p:spPr>
        <p:txBody>
          <a:bodyPr wrap="square">
            <a:spAutoFit/>
          </a:bodyPr>
          <a:lstStyle/>
          <a:p>
            <a:r>
              <a:rPr lang="en-US" sz="2000" b="1" dirty="0">
                <a:solidFill>
                  <a:srgbClr val="10315C"/>
                </a:solidFill>
                <a:latin typeface="Poppins" panose="00000500000000000000" pitchFamily="2" charset="0"/>
                <a:cs typeface="Poppins" panose="00000500000000000000" pitchFamily="2" charset="0"/>
                <a:sym typeface="Poppins"/>
              </a:rPr>
              <a:t>Young</a:t>
            </a:r>
            <a:endParaRPr lang="en-GB" sz="2000" b="1" dirty="0">
              <a:solidFill>
                <a:srgbClr val="10315C"/>
              </a:solidFill>
            </a:endParaRPr>
          </a:p>
        </p:txBody>
      </p:sp>
      <p:sp>
        <p:nvSpPr>
          <p:cNvPr id="31" name="TextBox 30">
            <a:extLst>
              <a:ext uri="{FF2B5EF4-FFF2-40B4-BE49-F238E27FC236}">
                <a16:creationId xmlns:a16="http://schemas.microsoft.com/office/drawing/2014/main" id="{1050FBD9-5EE0-3A10-E82E-793E1707C545}"/>
              </a:ext>
            </a:extLst>
          </p:cNvPr>
          <p:cNvSpPr txBox="1"/>
          <p:nvPr/>
        </p:nvSpPr>
        <p:spPr>
          <a:xfrm>
            <a:off x="11062061" y="8265613"/>
            <a:ext cx="1503838" cy="400110"/>
          </a:xfrm>
          <a:prstGeom prst="rect">
            <a:avLst/>
          </a:prstGeom>
          <a:noFill/>
        </p:spPr>
        <p:txBody>
          <a:bodyPr wrap="square">
            <a:spAutoFit/>
          </a:bodyPr>
          <a:lstStyle/>
          <a:p>
            <a:r>
              <a:rPr lang="en-US" sz="2000" b="1" dirty="0">
                <a:solidFill>
                  <a:srgbClr val="10315C"/>
                </a:solidFill>
                <a:latin typeface="Poppins" panose="00000500000000000000" pitchFamily="2" charset="0"/>
                <a:cs typeface="Poppins" panose="00000500000000000000" pitchFamily="2" charset="0"/>
                <a:sym typeface="Poppins"/>
              </a:rPr>
              <a:t>Male</a:t>
            </a:r>
            <a:endParaRPr lang="en-GB" sz="2000" b="1" dirty="0">
              <a:solidFill>
                <a:srgbClr val="10315C"/>
              </a:solidFill>
            </a:endParaRPr>
          </a:p>
        </p:txBody>
      </p:sp>
      <p:sp>
        <p:nvSpPr>
          <p:cNvPr id="32" name="TextBox 31">
            <a:extLst>
              <a:ext uri="{FF2B5EF4-FFF2-40B4-BE49-F238E27FC236}">
                <a16:creationId xmlns:a16="http://schemas.microsoft.com/office/drawing/2014/main" id="{84E6A5A5-EE7F-8B00-37A3-5A43E5D1F118}"/>
              </a:ext>
            </a:extLst>
          </p:cNvPr>
          <p:cNvSpPr txBox="1"/>
          <p:nvPr/>
        </p:nvSpPr>
        <p:spPr>
          <a:xfrm>
            <a:off x="17015322" y="8215990"/>
            <a:ext cx="1503838" cy="400110"/>
          </a:xfrm>
          <a:prstGeom prst="rect">
            <a:avLst/>
          </a:prstGeom>
          <a:noFill/>
        </p:spPr>
        <p:txBody>
          <a:bodyPr wrap="square">
            <a:spAutoFit/>
          </a:bodyPr>
          <a:lstStyle/>
          <a:p>
            <a:r>
              <a:rPr lang="en-US" sz="2000" b="1" dirty="0">
                <a:solidFill>
                  <a:srgbClr val="10315C"/>
                </a:solidFill>
                <a:latin typeface="Poppins" panose="00000500000000000000" pitchFamily="2" charset="0"/>
                <a:cs typeface="Poppins" panose="00000500000000000000" pitchFamily="2" charset="0"/>
                <a:sym typeface="Poppins"/>
              </a:rPr>
              <a:t>Married</a:t>
            </a:r>
            <a:endParaRPr lang="en-GB" sz="2000" b="1" dirty="0">
              <a:solidFill>
                <a:srgbClr val="10315C"/>
              </a:solidFill>
            </a:endParaRPr>
          </a:p>
        </p:txBody>
      </p:sp>
      <p:sp>
        <p:nvSpPr>
          <p:cNvPr id="10" name="TextBox 9">
            <a:extLst>
              <a:ext uri="{FF2B5EF4-FFF2-40B4-BE49-F238E27FC236}">
                <a16:creationId xmlns:a16="http://schemas.microsoft.com/office/drawing/2014/main" id="{9DA44269-398B-A0EB-9949-701AC0BDDF0C}"/>
              </a:ext>
            </a:extLst>
          </p:cNvPr>
          <p:cNvSpPr txBox="1"/>
          <p:nvPr/>
        </p:nvSpPr>
        <p:spPr>
          <a:xfrm>
            <a:off x="14097043" y="6121166"/>
            <a:ext cx="1503838" cy="400110"/>
          </a:xfrm>
          <a:prstGeom prst="rect">
            <a:avLst/>
          </a:prstGeom>
          <a:noFill/>
        </p:spPr>
        <p:txBody>
          <a:bodyPr wrap="square">
            <a:spAutoFit/>
          </a:bodyPr>
          <a:lstStyle/>
          <a:p>
            <a:r>
              <a:rPr lang="en-US" sz="2000" b="1" dirty="0">
                <a:solidFill>
                  <a:srgbClr val="10315C"/>
                </a:solidFill>
                <a:latin typeface="Poppins" panose="00000500000000000000" pitchFamily="2" charset="0"/>
                <a:cs typeface="Poppins" panose="00000500000000000000" pitchFamily="2" charset="0"/>
                <a:sym typeface="Poppins"/>
              </a:rPr>
              <a:t>600</a:t>
            </a:r>
            <a:endParaRPr lang="en-GB" sz="2000" b="1" dirty="0">
              <a:solidFill>
                <a:srgbClr val="10315C"/>
              </a:solidFill>
            </a:endParaRPr>
          </a:p>
        </p:txBody>
      </p:sp>
    </p:spTree>
    <p:extLst>
      <p:ext uri="{BB962C8B-B14F-4D97-AF65-F5344CB8AC3E}">
        <p14:creationId xmlns:p14="http://schemas.microsoft.com/office/powerpoint/2010/main" val="3939894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2848</Words>
  <Application>Microsoft Office PowerPoint</Application>
  <PresentationFormat>Custom</PresentationFormat>
  <Paragraphs>387</Paragraphs>
  <Slides>28</Slides>
  <Notes>24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28</vt:i4>
      </vt:variant>
    </vt:vector>
  </HeadingPairs>
  <TitlesOfParts>
    <vt:vector size="39" baseType="lpstr">
      <vt:lpstr>Proxima Nova Lt</vt:lpstr>
      <vt:lpstr>Manrope SemiBold</vt:lpstr>
      <vt:lpstr>Arial</vt:lpstr>
      <vt:lpstr>Barlow</vt:lpstr>
      <vt:lpstr>Calibri</vt:lpstr>
      <vt:lpstr>Poppins</vt:lpstr>
      <vt:lpstr>Poppins Bold</vt:lpstr>
      <vt:lpstr>Aptos</vt:lpstr>
      <vt:lpstr>Manrope</vt:lpstr>
      <vt:lpstr>Manrope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Careers In Insurance</dc:title>
  <dc:creator>Frankie Austin</dc:creator>
  <cp:lastModifiedBy>Frankie Austin</cp:lastModifiedBy>
  <cp:revision>26</cp:revision>
  <dcterms:created xsi:type="dcterms:W3CDTF">2006-08-16T00:00:00Z</dcterms:created>
  <dcterms:modified xsi:type="dcterms:W3CDTF">2024-09-12T13:15:14Z</dcterms:modified>
  <dc:identifier>DAGQXpAO3X4</dc:identifier>
</cp:coreProperties>
</file>