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3"/>
  </p:notesMasterIdLst>
  <p:sldIdLst>
    <p:sldId id="561" r:id="rId3"/>
    <p:sldId id="547" r:id="rId4"/>
    <p:sldId id="397" r:id="rId5"/>
    <p:sldId id="497" r:id="rId6"/>
    <p:sldId id="485" r:id="rId7"/>
    <p:sldId id="548" r:id="rId8"/>
    <p:sldId id="348" r:id="rId9"/>
    <p:sldId id="541" r:id="rId10"/>
    <p:sldId id="540" r:id="rId11"/>
    <p:sldId id="498" r:id="rId12"/>
    <p:sldId id="517" r:id="rId13"/>
    <p:sldId id="542" r:id="rId14"/>
    <p:sldId id="543" r:id="rId15"/>
    <p:sldId id="549" r:id="rId16"/>
    <p:sldId id="507" r:id="rId17"/>
    <p:sldId id="550" r:id="rId18"/>
    <p:sldId id="508" r:id="rId19"/>
    <p:sldId id="509" r:id="rId20"/>
    <p:sldId id="544" r:id="rId21"/>
    <p:sldId id="55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anrope" pitchFamily="2" charset="0"/>
      <p:regular r:id="rId30"/>
      <p:bold r:id="rId31"/>
    </p:embeddedFont>
    <p:embeddedFont>
      <p:font typeface="Manrope Light" pitchFamily="2" charset="0"/>
      <p:regular r:id="rId32"/>
    </p:embeddedFont>
    <p:embeddedFont>
      <p:font typeface="Manrope SemiBold" pitchFamily="2" charset="0"/>
      <p:bold r:id="rId33"/>
    </p:embeddedFont>
    <p:embeddedFont>
      <p:font typeface="Proxima Nova Lt" panose="02000506030000020004" pitchFamily="50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842"/>
    <a:srgbClr val="F1AE02"/>
    <a:srgbClr val="57C1DF"/>
    <a:srgbClr val="004C73"/>
    <a:srgbClr val="E7F0FF"/>
    <a:srgbClr val="BE2CC8"/>
    <a:srgbClr val="1074B8"/>
    <a:srgbClr val="612F82"/>
    <a:srgbClr val="E01349"/>
    <a:srgbClr val="3B2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2082" autoAdjust="0"/>
  </p:normalViewPr>
  <p:slideViewPr>
    <p:cSldViewPr snapToGrid="0">
      <p:cViewPr varScale="1">
        <p:scale>
          <a:sx n="91" d="100"/>
          <a:sy n="91" d="100"/>
        </p:scale>
        <p:origin x="13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5CFC0-BD5B-4D01-A77C-9449D1BFFC53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C0EE2-1FBA-4A27-9EB7-2BB9CD72B4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8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4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29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205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52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Preparation: Handout the case study to each of the students. You can choose if they work on this task in pairs or individually.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E01349"/>
              </a:buClr>
              <a:buFont typeface="+mj-lt"/>
              <a:buAutoNum type="arabicPeriod"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be asked to read through the car insurance case study to answer the following question: </a:t>
            </a:r>
            <a:r>
              <a:rPr lang="en-US" sz="1800" i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How has the car insurance industry adapted over the last 100 years to meet the needs of customers today?</a:t>
            </a:r>
            <a:r>
              <a:rPr lang="en-US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E0134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They are given three questions to help them develop a comprehensive answer to the question. Their answers should be about 2-4 paragraphs long.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1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activity for this section will be to complete a ‘fill in the gaps’ task about the social data revolution. </a:t>
            </a:r>
            <a:endParaRPr lang="en-GB" sz="18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animations reveal the answers: </a:t>
            </a:r>
            <a:r>
              <a:rPr lang="en-US" sz="1800" b="1" i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90%</a:t>
            </a:r>
            <a:r>
              <a:rPr lang="en-US" sz="1800" i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of the world’s recorded data was produced in the past two years. In an increasingly </a:t>
            </a:r>
            <a:r>
              <a:rPr lang="en-US" sz="1800" b="1" i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autonomous</a:t>
            </a:r>
            <a:r>
              <a:rPr lang="en-US" sz="1800" i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world, the amount of data being recorded is growing exponentially. The social data revolution is the shift in human </a:t>
            </a:r>
            <a:r>
              <a:rPr lang="en-US" sz="1800" b="1" i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en-US" sz="1800" i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patterns towards increased personal information sharing and its related implications.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266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be given 3 predictions for the future of the insurance industry. Although the examples provided are directed at car insurance, they can choose to look at any form of insurance. 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They can choose which prediction they would like to focus on to create a poster which outlines </a:t>
            </a:r>
            <a:r>
              <a:rPr lang="en-US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how the change would </a:t>
            </a:r>
            <a:r>
              <a:rPr lang="en-US" sz="1800" b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impact a customer </a:t>
            </a:r>
            <a:r>
              <a:rPr lang="en-US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and the </a:t>
            </a:r>
            <a:r>
              <a:rPr lang="en-US" sz="1800" b="1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benefits of that change</a:t>
            </a:r>
            <a:r>
              <a:rPr lang="en-US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994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 the plenary activity, students are provided with 3 scenarios which could arise in the future regarding self-driving cars. They will need to discuss who they believe is responsible in each scenario (the owner, the insurer or the manufacturer) and justify their answers.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184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882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66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Students are given the descriptions of 4 keywords and the start of a crossword. They need to workout what the 4 missing words in the crossword are.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1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92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31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 this activity, students can either provide their best estimate in their books or by writing on whiteboards. There will be three questions in this ‘Best estimate’ activity.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128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6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86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 pairs, students will need to discuss and make notes about three different questions. You will then go through each of the three questions through the next 3 PPT slides.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4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5ACE-30D9-F9B2-375F-D3309A363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807F5-B783-01A7-C85A-6570238CE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2CE8-CF22-F7AD-864B-C8FE4D14D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52ED-D265-0069-4C04-C80D973F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40EC0-5E39-7255-ED7A-B094BE2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27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D9725-F2BE-9753-A67A-756151CB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2F81F-62F7-2BF0-B4AF-FF9B6BEA4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DDA3-4050-D08A-8EA1-3A31D74A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8BFBF-7A7E-18A2-BEF1-5EC04198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39321-76B3-BC49-915B-3B3D9010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81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C9DF3-BFD6-CE61-DEEE-91F8E32B8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F39C3-E4D0-CF8E-06DD-C5D60580C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06F2-807B-A74F-2C0B-919CA99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DD51C-477F-7C95-F56E-CC63E25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C4809-4019-FC2E-98BF-93D0E7BC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04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4DCD9B-6713-4D5C-BC1C-CE0C4ACE4686}"/>
              </a:ext>
            </a:extLst>
          </p:cNvPr>
          <p:cNvCxnSpPr/>
          <p:nvPr userDrawn="1"/>
        </p:nvCxnSpPr>
        <p:spPr>
          <a:xfrm>
            <a:off x="433495" y="6150185"/>
            <a:ext cx="11297920" cy="0"/>
          </a:xfrm>
          <a:prstGeom prst="line">
            <a:avLst/>
          </a:prstGeom>
          <a:ln w="28575">
            <a:gradFill flip="none" rotWithShape="1">
              <a:gsLst>
                <a:gs pos="100000">
                  <a:srgbClr val="1074B8"/>
                </a:gs>
                <a:gs pos="50000">
                  <a:srgbClr val="612F82"/>
                </a:gs>
                <a:gs pos="0">
                  <a:srgbClr val="E01349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982CBFF-776E-45F7-89C1-A2FD630243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17" y="6150186"/>
            <a:ext cx="1572945" cy="5870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56703F-1D23-4E8A-9B22-D27CB9456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687493"/>
            <a:ext cx="6156959" cy="8405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13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D99E-C6A2-B7D0-4B8D-7DD8EDDA0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89AA9-B2F0-CA3C-6374-E92A59477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8A502-F270-6C1B-2421-54BD87FA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30DC7-6B32-E149-1943-5A77F347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F0503-0AAE-C467-7DAF-AD065BCE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046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2BDA-2993-0AF1-971F-1EF8407F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02CEE-159A-0DB0-8042-95843412F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7285-BCCC-63D8-FB80-B084CC2C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F0BCF-854D-2ADD-46D8-F0EB92F5D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246F2-F871-2FE7-2686-976E12A4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74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DD04-CD15-DADA-5766-2578521C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A063-634E-5399-2F86-BA074795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D84C0-6C1D-4588-72C2-D127403D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01E8C-310E-9B54-9DCB-7D473745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71B41-C9FE-10DC-6F03-5222235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93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1322-1190-FDDA-BFFE-D433736B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B63AE-152D-F3C8-FE65-3E5E35DF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2F94-071B-201B-8152-8418E9F6A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E61C7-9C17-F688-C5BA-64A2370D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001E0-E3CE-1497-7B25-F6AACBB7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7D5C6-EFE7-ADF6-56B9-CB637830D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25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3569-BCFB-E79E-483B-387CDBB0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382B9-4D68-A5BE-B0C9-1A708194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D4FE1-0ABE-65B3-BB26-DBD85BACA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A6ABC-974C-1E86-ABDD-586DFA0D6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BBBAB-8A17-6E76-FF77-3ED16A90A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ADBEA7-A3A1-DAF2-0178-C245719E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0208B-4771-9C4A-E037-29452A05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6EDFC2-0B72-13B4-CB09-1C6B2ACE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689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18CD-734B-088A-507D-3B5A8CE1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59004-02A1-73A7-CA51-5ACBA655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10381-30B9-D849-7551-A3D7984E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9F4DE-EB89-1014-790A-1C1B5744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08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81AF0-95E8-F2D7-22B0-942C5DB5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B6B7-CE36-8A5D-E35B-7591F739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8C7FA-8322-476E-656A-1C9ECE9B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38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4CBF-FB6E-287D-8885-69C2DE85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5BF6F-67F0-EC6A-9A09-7E503B408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8F501-4E8C-EE0B-DE5C-77FC68B8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DC92C-AEB0-D436-F167-5E4F5F171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A37E-FCC5-F503-6A0C-17276724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84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8A9A-B3BA-4348-8093-2D27FF58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3244-7059-ABFA-D811-85195DB6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48F69-E328-9DCC-94AA-290EA4709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F7238-7161-BBC6-3BEC-C82F086D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6FB56-1607-FEC4-B587-99011AC9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E628E-BCEA-2F8A-AFFB-D230A911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91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7640-9377-60AF-B4B3-90AC87FD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DE9062-4D7D-0519-EFFF-A7EFBBA13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F4457-589F-62C6-2254-17BBDDFC9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387E0-70E0-BA83-12C2-0706CB25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51D6E-5EA2-2B92-8D60-2519E96F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D7CE7-8875-DED8-5AE7-38FC1C85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339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C6823-EEC4-3630-37CD-D851203C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D1589-5153-3CB4-2D09-8106256DA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174F8-9212-CB9C-F506-1AA72F6B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219A2-78DC-39A6-7600-536DE599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4EEB1-B8C7-1894-14C2-64AA9337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69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6E2C5-4466-BA89-885D-AFB9D255A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F26A4-99B9-8C7E-340C-3280B6D0C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C3C7F-DBEB-0A8C-CD73-6F740418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C98ED-9220-453B-76BC-E1A7B6A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4286-1D1B-AAF7-88A7-EB38E162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6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4DCD9B-6713-4D5C-BC1C-CE0C4ACE4686}"/>
              </a:ext>
            </a:extLst>
          </p:cNvPr>
          <p:cNvCxnSpPr/>
          <p:nvPr userDrawn="1"/>
        </p:nvCxnSpPr>
        <p:spPr>
          <a:xfrm>
            <a:off x="433495" y="6150185"/>
            <a:ext cx="11297920" cy="0"/>
          </a:xfrm>
          <a:prstGeom prst="line">
            <a:avLst/>
          </a:prstGeom>
          <a:ln w="28575">
            <a:solidFill>
              <a:srgbClr val="014C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556703F-1D23-4E8A-9B22-D27CB9456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687493"/>
            <a:ext cx="6156959" cy="8405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E9BE2B-50AA-8054-D4C1-5779434CB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2971" r="2982" b="12633"/>
          <a:stretch/>
        </p:blipFill>
        <p:spPr>
          <a:xfrm>
            <a:off x="8137803" y="6267450"/>
            <a:ext cx="3638560" cy="4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3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C6C5-2492-6135-5885-46DE8067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1A460-54B3-5145-030A-0824240BA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10588-35C9-9647-557C-02123DB4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06F1B-2682-BABE-0B5B-933DFA4B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962FF-D8F9-B728-5791-B1061F9D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9792-A74A-0B4C-C6C4-2E4E5BA7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5C1D0-3831-4C02-1EC9-1E50826AF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EAD79-0A19-1C57-E986-22D0E1149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C1124-88F8-59C0-A476-9F67465B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376EF-A987-C592-EFD0-7C7C739B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C8707-8F2B-254D-9460-B68D70D6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10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FED6-29BC-A643-E8DC-B9281A04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ED6A9-EC84-4FB8-34E5-CE4144D4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301D9-09C3-3FEA-CAF0-DCBF609EC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30068-76D3-C5A1-8E72-3E9B9ACB8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52CA-75BE-5A6A-4792-E312C5F16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36D34E-8A21-D5AE-785C-F51CB3A2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4468FE-9E88-58AC-97A5-1AEBFE5D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B5AC3B-82D7-0A36-432A-E9B0D91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28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BA1AB-D6F9-D01F-B8A2-D6E32BB1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CF281-1DEF-2818-72E8-662D68AA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B5249-7F85-0B75-E709-CB1761DF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DD0C5-C39E-71E2-66F4-2A6EA813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55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7EB4C-7E66-8791-7B20-1C85AA1A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15ED5-D55C-9EED-9597-E78ADEBF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64D21-B801-EEE2-71A4-B67077BC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2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1864C-DDC9-1FA4-1352-C1CEDE7E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9CF19-E25A-4BB2-F9FE-AA768E4C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0B373-E815-5A79-1B22-31853A16E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98D80-3315-6E21-39FC-CC615E12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470CE-78B3-14E2-4ABF-BC22EF73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ECC6C-7B5F-53E0-2301-BD3B3AEA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81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47BA-9597-1A51-A9BD-AAD6127F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C8827-906B-5B23-54A9-8B440C6C8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912FB-7ECD-E5B1-0073-C858CB0C5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43281-36BE-5596-259E-C577D89D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81BA2-99FF-0646-F957-52245D4C6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F1268-D25A-E341-1D97-C6A8B1F1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96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7EA57-2168-0632-9C78-B5B518DF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74659-2072-F38C-AAD5-F508D8273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9AA33-F3CE-15A0-46D6-771B85589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2EF9E-B3A0-8381-BE61-5660C0494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570-D699-A9F5-F273-208A2CAF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6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3D9D4-7664-F9CB-EEB9-3ABEF5EA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D3F2C-139A-C8E8-D4EF-77A3983B7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51EFF-20FD-382C-79AA-51B206441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99D7-C1D1-4E69-9EAE-F582180FB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33CF9-7CCF-DAE4-F09C-5436E135B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50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inwheel, outdoor object, vector graphics&#10;&#10;Description automatically generated">
            <a:extLst>
              <a:ext uri="{FF2B5EF4-FFF2-40B4-BE49-F238E27FC236}">
                <a16:creationId xmlns:a16="http://schemas.microsoft.com/office/drawing/2014/main" id="{D2033BC5-9A73-FF57-D6A8-7E8BE02B2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5084" r="47000" b="33743"/>
          <a:stretch/>
        </p:blipFill>
        <p:spPr>
          <a:xfrm>
            <a:off x="2828260" y="0"/>
            <a:ext cx="936374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182DF8-E498-8BB2-7349-8673A598E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2" b="12772"/>
          <a:stretch/>
        </p:blipFill>
        <p:spPr>
          <a:xfrm>
            <a:off x="-1100335" y="-101600"/>
            <a:ext cx="12041605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22" y="470865"/>
            <a:ext cx="11232988" cy="1316292"/>
          </a:xfrm>
        </p:spPr>
        <p:txBody>
          <a:bodyPr>
            <a:no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Activity: In pairs, discuss and make notes about the following points 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pic>
        <p:nvPicPr>
          <p:cNvPr id="18" name="Graphic 17" descr="Badge 3 outline">
            <a:extLst>
              <a:ext uri="{FF2B5EF4-FFF2-40B4-BE49-F238E27FC236}">
                <a16:creationId xmlns:a16="http://schemas.microsoft.com/office/drawing/2014/main" id="{8886092F-586D-2D0C-BA2C-EB1D6C71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152" y="4706302"/>
            <a:ext cx="1235842" cy="1235842"/>
          </a:xfrm>
          <a:prstGeom prst="rect">
            <a:avLst/>
          </a:prstGeom>
        </p:spPr>
      </p:pic>
      <p:pic>
        <p:nvPicPr>
          <p:cNvPr id="19" name="Graphic 18" descr="Badge 1 outline">
            <a:extLst>
              <a:ext uri="{FF2B5EF4-FFF2-40B4-BE49-F238E27FC236}">
                <a16:creationId xmlns:a16="http://schemas.microsoft.com/office/drawing/2014/main" id="{E4355E99-FC58-BDAA-F047-4582FFC24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152" y="1801362"/>
            <a:ext cx="1235842" cy="1235842"/>
          </a:xfrm>
          <a:prstGeom prst="rect">
            <a:avLst/>
          </a:prstGeom>
        </p:spPr>
      </p:pic>
      <p:pic>
        <p:nvPicPr>
          <p:cNvPr id="20" name="Graphic 19" descr="Badge outline">
            <a:extLst>
              <a:ext uri="{FF2B5EF4-FFF2-40B4-BE49-F238E27FC236}">
                <a16:creationId xmlns:a16="http://schemas.microsoft.com/office/drawing/2014/main" id="{8E54EEC2-1749-6E35-6831-9DBAFFA80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152" y="3253832"/>
            <a:ext cx="1235842" cy="12358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6F4D0B-B913-716D-88AC-2EF3A2CD9322}"/>
              </a:ext>
            </a:extLst>
          </p:cNvPr>
          <p:cNvSpPr txBox="1"/>
          <p:nvPr/>
        </p:nvSpPr>
        <p:spPr>
          <a:xfrm>
            <a:off x="1679459" y="2188450"/>
            <a:ext cx="1032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How would a natural disaster affect people and businesses in that area? </a:t>
            </a:r>
            <a:endParaRPr lang="en-US" sz="2400" b="1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8195E0-DB55-25B1-0131-FA47E02B461B}"/>
              </a:ext>
            </a:extLst>
          </p:cNvPr>
          <p:cNvSpPr txBox="1"/>
          <p:nvPr/>
        </p:nvSpPr>
        <p:spPr>
          <a:xfrm>
            <a:off x="1679459" y="3640920"/>
            <a:ext cx="740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What would happen in a world without insurance?</a:t>
            </a:r>
            <a:endParaRPr lang="en-US" sz="2400" b="1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D35698-7172-456E-02F4-6B46D629CF9B}"/>
              </a:ext>
            </a:extLst>
          </p:cNvPr>
          <p:cNvSpPr txBox="1"/>
          <p:nvPr/>
        </p:nvSpPr>
        <p:spPr>
          <a:xfrm>
            <a:off x="1679459" y="5093390"/>
            <a:ext cx="831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Why do you think insurance is necessary for society?</a:t>
            </a:r>
            <a:endParaRPr lang="en-US" sz="2400" b="1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F483A-31F0-1B3C-AD2C-34BF2C3A4ABB}"/>
              </a:ext>
            </a:extLst>
          </p:cNvPr>
          <p:cNvSpPr txBox="1"/>
          <p:nvPr/>
        </p:nvSpPr>
        <p:spPr>
          <a:xfrm>
            <a:off x="358487" y="6267450"/>
            <a:ext cx="199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178714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22" y="650389"/>
            <a:ext cx="11222477" cy="1057224"/>
          </a:xfrm>
        </p:spPr>
        <p:txBody>
          <a:bodyPr>
            <a:no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How would a natural disaster affect people and businesses in that area?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E02E8-FE67-8C91-3C45-09F2C9CD5AAD}"/>
              </a:ext>
            </a:extLst>
          </p:cNvPr>
          <p:cNvSpPr txBox="1"/>
          <p:nvPr/>
        </p:nvSpPr>
        <p:spPr>
          <a:xfrm>
            <a:off x="428722" y="2201124"/>
            <a:ext cx="55666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1AE02"/>
                </a:solidFill>
                <a:latin typeface="Manrope SemiBold" pitchFamily="2" charset="0"/>
              </a:rPr>
              <a:t>People:</a:t>
            </a:r>
          </a:p>
          <a:p>
            <a:pPr marL="514350" indent="-514350">
              <a:buClr>
                <a:srgbClr val="F1AE0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People may have loss or damage to their homes and property, which may take time and cost lots to repair. </a:t>
            </a:r>
          </a:p>
          <a:p>
            <a:pPr marL="514350" indent="-514350">
              <a:buClr>
                <a:srgbClr val="F1AE0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4C73"/>
              </a:solidFill>
              <a:latin typeface="Manrope Light" pitchFamily="2" charset="0"/>
            </a:endParaRPr>
          </a:p>
          <a:p>
            <a:pPr marL="514350" indent="-514350">
              <a:buClr>
                <a:srgbClr val="F1AE0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They may have to temporarily relocate their families.</a:t>
            </a:r>
          </a:p>
          <a:p>
            <a:pPr marL="514350" indent="-514350">
              <a:buClr>
                <a:srgbClr val="F1AE0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4C73"/>
              </a:solidFill>
              <a:latin typeface="Manrope Light" pitchFamily="2" charset="0"/>
            </a:endParaRPr>
          </a:p>
          <a:p>
            <a:pPr marL="514350" indent="-514350">
              <a:spcAft>
                <a:spcPts val="1200"/>
              </a:spcAft>
              <a:buClr>
                <a:srgbClr val="F1AE0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People may have injuries or illnesses affecting them earning income for either short-term or long-term.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94F85-4D2B-45DF-B5F2-F38F0866BBFF}"/>
              </a:ext>
            </a:extLst>
          </p:cNvPr>
          <p:cNvSpPr txBox="1"/>
          <p:nvPr/>
        </p:nvSpPr>
        <p:spPr>
          <a:xfrm>
            <a:off x="6447527" y="2201124"/>
            <a:ext cx="50723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5B842"/>
                </a:solidFill>
                <a:latin typeface="Manrope SemiBold" pitchFamily="2" charset="0"/>
              </a:rPr>
              <a:t>Businesses:</a:t>
            </a:r>
          </a:p>
          <a:p>
            <a:pPr marL="514350" indent="-514350">
              <a:buClr>
                <a:srgbClr val="75B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There may be loss or damage to property.</a:t>
            </a:r>
          </a:p>
          <a:p>
            <a:pPr marL="514350" indent="-514350">
              <a:buClr>
                <a:srgbClr val="75B84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4C73"/>
              </a:solidFill>
              <a:latin typeface="Manrope Light" pitchFamily="2" charset="0"/>
            </a:endParaRPr>
          </a:p>
          <a:p>
            <a:pPr marL="514350" indent="-514350">
              <a:buClr>
                <a:srgbClr val="75B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They may struggle to have the right number of staff or customers. </a:t>
            </a:r>
          </a:p>
          <a:p>
            <a:pPr marL="514350" indent="-514350">
              <a:buClr>
                <a:srgbClr val="75B84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4C73"/>
              </a:solidFill>
              <a:latin typeface="Manrope Light" pitchFamily="2" charset="0"/>
            </a:endParaRPr>
          </a:p>
          <a:p>
            <a:pPr marL="514350" indent="-514350">
              <a:buClr>
                <a:srgbClr val="75B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Agricultural losses may have a negative impact on the community for years.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6B40A9-56B7-7F0A-8A0A-5BDE9CF7FE2F}"/>
              </a:ext>
            </a:extLst>
          </p:cNvPr>
          <p:cNvCxnSpPr/>
          <p:nvPr/>
        </p:nvCxnSpPr>
        <p:spPr>
          <a:xfrm>
            <a:off x="6202392" y="2032035"/>
            <a:ext cx="0" cy="3754497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" y="554868"/>
            <a:ext cx="10202974" cy="840528"/>
          </a:xfrm>
        </p:spPr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What would happen in a world without insurance?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9EB9954-3294-401B-027C-FEB56FC2A863}"/>
              </a:ext>
            </a:extLst>
          </p:cNvPr>
          <p:cNvSpPr/>
          <p:nvPr/>
        </p:nvSpPr>
        <p:spPr>
          <a:xfrm>
            <a:off x="489766" y="1629103"/>
            <a:ext cx="5867901" cy="2123388"/>
          </a:xfrm>
          <a:prstGeom prst="wedgeRoundRectCallout">
            <a:avLst>
              <a:gd name="adj1" fmla="val -39805"/>
              <a:gd name="adj2" fmla="val 67756"/>
              <a:gd name="adj3" fmla="val 16667"/>
            </a:avLst>
          </a:prstGeom>
          <a:ln w="12700">
            <a:solidFill>
              <a:srgbClr val="75B84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5B842"/>
                </a:solidFill>
                <a:latin typeface="Manrope SemiBold" pitchFamily="2" charset="0"/>
              </a:rPr>
              <a:t>Home ownership would only be for the very wealthy.</a:t>
            </a:r>
            <a:r>
              <a:rPr lang="en-US" dirty="0">
                <a:solidFill>
                  <a:schemeClr val="tx1"/>
                </a:solidFill>
                <a:latin typeface="Manrope SemiBold" pitchFamily="2" charset="0"/>
              </a:rPr>
              <a:t> </a:t>
            </a:r>
          </a:p>
          <a:p>
            <a:pPr algn="ctr"/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Would you still buy a house knowing you could go bankrupt after one unfortunate event? Even if you would, mortgage companies might not be willing to lend you a large sum of money if there was no way they’d get quickly reimbursed after a large loss.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0101CB-0614-34E2-0E03-F0DD0F27CCE7}"/>
              </a:ext>
            </a:extLst>
          </p:cNvPr>
          <p:cNvSpPr/>
          <p:nvPr/>
        </p:nvSpPr>
        <p:spPr>
          <a:xfrm>
            <a:off x="6694099" y="1442322"/>
            <a:ext cx="5307184" cy="1828801"/>
          </a:xfrm>
          <a:prstGeom prst="wedgeRoundRectCallout">
            <a:avLst>
              <a:gd name="adj1" fmla="val 42979"/>
              <a:gd name="adj2" fmla="val 66340"/>
              <a:gd name="adj3" fmla="val 16667"/>
            </a:avLst>
          </a:prstGeom>
          <a:ln w="12700">
            <a:solidFill>
              <a:srgbClr val="57C1D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7C1DF"/>
                </a:solidFill>
                <a:latin typeface="Manrope SemiBold" pitchFamily="2" charset="0"/>
              </a:rPr>
              <a:t>It would be nearly impossible to start a business. </a:t>
            </a:r>
          </a:p>
          <a:p>
            <a:pPr algn="ctr"/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Without insurance, people and businesses would be unwilling to take risks, so there would be less invention and less investment in money- and life-saving innovations.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CE1126F-7284-B53A-7ECC-B39951FBBF9B}"/>
              </a:ext>
            </a:extLst>
          </p:cNvPr>
          <p:cNvSpPr/>
          <p:nvPr/>
        </p:nvSpPr>
        <p:spPr>
          <a:xfrm>
            <a:off x="5538665" y="3846786"/>
            <a:ext cx="6172702" cy="1908327"/>
          </a:xfrm>
          <a:prstGeom prst="wedgeRoundRectCallout">
            <a:avLst>
              <a:gd name="adj1" fmla="val -36737"/>
              <a:gd name="adj2" fmla="val 66192"/>
              <a:gd name="adj3" fmla="val 16667"/>
            </a:avLst>
          </a:prstGeom>
          <a:ln w="12700">
            <a:solidFill>
              <a:srgbClr val="F1AE0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1AE02"/>
                </a:solidFill>
                <a:latin typeface="Manrope SemiBold" pitchFamily="2" charset="0"/>
              </a:rPr>
              <a:t>People would shy away from risky—but necessary—jobs. </a:t>
            </a:r>
          </a:p>
          <a:p>
            <a:pPr algn="ctr"/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If people with particularly risky jobs (like surgeons) knew they could lose everything over an accidental error (or even defending a baseless claim), they would be much less likely to enter a certain profession.</a:t>
            </a:r>
            <a:endParaRPr lang="en-US" sz="1600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04D5BBC-7014-A423-E8B7-08ED679A4B00}"/>
              </a:ext>
            </a:extLst>
          </p:cNvPr>
          <p:cNvSpPr/>
          <p:nvPr/>
        </p:nvSpPr>
        <p:spPr>
          <a:xfrm>
            <a:off x="718367" y="4351345"/>
            <a:ext cx="4461794" cy="1403768"/>
          </a:xfrm>
          <a:prstGeom prst="wedgeRoundRectCallout">
            <a:avLst>
              <a:gd name="adj1" fmla="val 37730"/>
              <a:gd name="adj2" fmla="val 67415"/>
              <a:gd name="adj3" fmla="val 16667"/>
            </a:avLst>
          </a:prstGeom>
          <a:ln w="12700">
            <a:solidFill>
              <a:srgbClr val="BE2C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BE2CC8"/>
                </a:solidFill>
                <a:latin typeface="Manrope SemiBold" pitchFamily="2" charset="0"/>
              </a:rPr>
              <a:t>Things probably wouldn’t be as safe. </a:t>
            </a:r>
          </a:p>
          <a:p>
            <a:pPr algn="ctr"/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Insurance companies </a:t>
            </a:r>
            <a:r>
              <a:rPr lang="en-US" dirty="0" err="1">
                <a:solidFill>
                  <a:srgbClr val="004C73"/>
                </a:solidFill>
                <a:latin typeface="Manrope Light" pitchFamily="2" charset="0"/>
              </a:rPr>
              <a:t>incentivise</a:t>
            </a: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 us to live safer by offering discounts for safe driving, having fire alarms and more. </a:t>
            </a:r>
          </a:p>
        </p:txBody>
      </p:sp>
    </p:spTree>
    <p:extLst>
      <p:ext uri="{BB962C8B-B14F-4D97-AF65-F5344CB8AC3E}">
        <p14:creationId xmlns:p14="http://schemas.microsoft.com/office/powerpoint/2010/main" val="27919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687493"/>
            <a:ext cx="10402671" cy="840528"/>
          </a:xfrm>
        </p:spPr>
        <p:txBody>
          <a:bodyPr>
            <a:no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Why do you think insurance is necessary for society?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4DE5A-093C-0B83-53DF-67E9399AE8CD}"/>
              </a:ext>
            </a:extLst>
          </p:cNvPr>
          <p:cNvSpPr txBox="1"/>
          <p:nvPr/>
        </p:nvSpPr>
        <p:spPr>
          <a:xfrm>
            <a:off x="1296394" y="2151225"/>
            <a:ext cx="1007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Without insurance contracts, </a:t>
            </a:r>
            <a:r>
              <a:rPr lang="en-US" sz="2400" dirty="0">
                <a:solidFill>
                  <a:srgbClr val="57C1DF"/>
                </a:solidFill>
                <a:latin typeface="Manrope Light" pitchFamily="2" charset="0"/>
              </a:rPr>
              <a:t>transactions would be more difficult and costly</a:t>
            </a:r>
            <a:r>
              <a:rPr lang="en-US" sz="2400" dirty="0">
                <a:latin typeface="Manrope Light" pitchFamily="2" charset="0"/>
              </a:rPr>
              <a:t>, 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and a great part of them would probably never take place.</a:t>
            </a:r>
          </a:p>
        </p:txBody>
      </p:sp>
      <p:pic>
        <p:nvPicPr>
          <p:cNvPr id="8" name="Graphic 7" descr="Pound outline">
            <a:extLst>
              <a:ext uri="{FF2B5EF4-FFF2-40B4-BE49-F238E27FC236}">
                <a16:creationId xmlns:a16="http://schemas.microsoft.com/office/drawing/2014/main" id="{59267DB2-8CCB-EEEF-F036-3FB34DEB0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788" y="2067822"/>
            <a:ext cx="914400" cy="914400"/>
          </a:xfrm>
          <a:prstGeom prst="rect">
            <a:avLst/>
          </a:prstGeom>
        </p:spPr>
      </p:pic>
      <p:pic>
        <p:nvPicPr>
          <p:cNvPr id="10" name="Graphic 9" descr="Warning outline">
            <a:extLst>
              <a:ext uri="{FF2B5EF4-FFF2-40B4-BE49-F238E27FC236}">
                <a16:creationId xmlns:a16="http://schemas.microsoft.com/office/drawing/2014/main" id="{C8EBDEDA-3EEA-7764-D5F1-88D4B9AA6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319" y="3504330"/>
            <a:ext cx="914400" cy="914400"/>
          </a:xfrm>
          <a:prstGeom prst="rect">
            <a:avLst/>
          </a:prstGeom>
        </p:spPr>
      </p:pic>
      <p:pic>
        <p:nvPicPr>
          <p:cNvPr id="12" name="Graphic 11" descr="Shield outline">
            <a:extLst>
              <a:ext uri="{FF2B5EF4-FFF2-40B4-BE49-F238E27FC236}">
                <a16:creationId xmlns:a16="http://schemas.microsoft.com/office/drawing/2014/main" id="{136D2B86-B99F-8C30-B1F8-8D886A6D3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319" y="493673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085E48-EB23-0875-FAEF-F9AD739FE137}"/>
              </a:ext>
            </a:extLst>
          </p:cNvPr>
          <p:cNvSpPr txBox="1"/>
          <p:nvPr/>
        </p:nvSpPr>
        <p:spPr>
          <a:xfrm>
            <a:off x="1296394" y="3546031"/>
            <a:ext cx="994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Insurance</a:t>
            </a:r>
            <a:r>
              <a:rPr lang="en-US" sz="2400" dirty="0">
                <a:latin typeface="Manrope Light" pitchFamily="2" charset="0"/>
              </a:rPr>
              <a:t> </a:t>
            </a:r>
            <a:r>
              <a:rPr lang="en-US" sz="2400" dirty="0">
                <a:solidFill>
                  <a:srgbClr val="F1AE02"/>
                </a:solidFill>
                <a:latin typeface="Manrope Light" pitchFamily="2" charset="0"/>
              </a:rPr>
              <a:t>covers a large number of risks</a:t>
            </a:r>
            <a:r>
              <a:rPr lang="en-US" sz="2400" dirty="0">
                <a:latin typeface="Manrope Light" pitchFamily="2" charset="0"/>
              </a:rPr>
              <a:t> 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through the contracts that guarantee compensation to the insured person or business.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D4B4DB-538F-ACC0-EC3F-006E2AE7A9F1}"/>
              </a:ext>
            </a:extLst>
          </p:cNvPr>
          <p:cNvSpPr txBox="1"/>
          <p:nvPr/>
        </p:nvSpPr>
        <p:spPr>
          <a:xfrm>
            <a:off x="1296394" y="5020136"/>
            <a:ext cx="994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It provides a </a:t>
            </a:r>
            <a:r>
              <a:rPr lang="en-US" sz="2400" dirty="0">
                <a:solidFill>
                  <a:srgbClr val="75B842"/>
                </a:solidFill>
                <a:latin typeface="Manrope Light" pitchFamily="2" charset="0"/>
              </a:rPr>
              <a:t>sense of security 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and significantly </a:t>
            </a:r>
            <a:r>
              <a:rPr lang="en-US" sz="2400" dirty="0">
                <a:solidFill>
                  <a:srgbClr val="75B842"/>
                </a:solidFill>
                <a:latin typeface="Manrope Light" pitchFamily="2" charset="0"/>
              </a:rPr>
              <a:t>reduces the fears 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associated with adverse events. </a:t>
            </a:r>
          </a:p>
        </p:txBody>
      </p:sp>
    </p:spTree>
    <p:extLst>
      <p:ext uri="{BB962C8B-B14F-4D97-AF65-F5344CB8AC3E}">
        <p14:creationId xmlns:p14="http://schemas.microsoft.com/office/powerpoint/2010/main" val="15411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15C1A78-F0B3-D849-0192-1E7B1CC38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829" b="8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931D75-3A91-05AD-E989-50E27ECE3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AE0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2AB69-2F24-6CAE-8F60-A31CE2F8C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22C00A-41C0-54DF-1A66-47FF32EDAEA4}"/>
              </a:ext>
            </a:extLst>
          </p:cNvPr>
          <p:cNvGrpSpPr/>
          <p:nvPr/>
        </p:nvGrpSpPr>
        <p:grpSpPr>
          <a:xfrm>
            <a:off x="91827" y="2951946"/>
            <a:ext cx="12100173" cy="3906054"/>
            <a:chOff x="-781944" y="3284456"/>
            <a:chExt cx="12100173" cy="3906054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A6554B64-CE40-6CE6-F860-6D2576771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585" y="6504712"/>
              <a:ext cx="4429644" cy="68579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95C2C-E419-14CF-30DA-4B3E7CBA9761}"/>
                </a:ext>
              </a:extLst>
            </p:cNvPr>
            <p:cNvSpPr txBox="1"/>
            <p:nvPr/>
          </p:nvSpPr>
          <p:spPr>
            <a:xfrm>
              <a:off x="-781944" y="3284456"/>
              <a:ext cx="71708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Manrope" pitchFamily="2" charset="0"/>
                </a:rPr>
                <a:t>How does the insurance meet the needs of people today?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159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687493"/>
            <a:ext cx="8931222" cy="840528"/>
          </a:xfrm>
        </p:spPr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Activity: Car Insurance Case Study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86BA9-9C1A-2FC4-9144-E0C425019672}"/>
              </a:ext>
            </a:extLst>
          </p:cNvPr>
          <p:cNvSpPr txBox="1"/>
          <p:nvPr/>
        </p:nvSpPr>
        <p:spPr>
          <a:xfrm>
            <a:off x="428722" y="1651555"/>
            <a:ext cx="109346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Read through the case study and answer the following question: </a:t>
            </a:r>
            <a:endParaRPr lang="en-US" sz="2400" dirty="0">
              <a:solidFill>
                <a:srgbClr val="3B2D4D"/>
              </a:solidFill>
              <a:latin typeface="Manrope Light" pitchFamily="2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75B842"/>
                </a:solidFill>
                <a:latin typeface="Manrope Light" pitchFamily="2" charset="0"/>
              </a:rPr>
              <a:t>How has the car insurance industry adapted over the last 100 years to meet the needs of customers today?</a:t>
            </a:r>
          </a:p>
          <a:p>
            <a:pPr algn="ctr"/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(Your answer should be around 2 – 4 paragraphs)</a:t>
            </a:r>
          </a:p>
          <a:p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Think about:</a:t>
            </a:r>
          </a:p>
          <a:p>
            <a:pPr marL="342900" indent="-342900">
              <a:spcAft>
                <a:spcPts val="600"/>
              </a:spcAft>
              <a:buClr>
                <a:srgbClr val="75B84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What did car insurance look like for a customer when it was first introduced?</a:t>
            </a:r>
          </a:p>
          <a:p>
            <a:pPr marL="342900" indent="-342900">
              <a:spcAft>
                <a:spcPts val="600"/>
              </a:spcAft>
              <a:buClr>
                <a:srgbClr val="75B84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How has technology assisted the car insurance industry?</a:t>
            </a:r>
          </a:p>
          <a:p>
            <a:pPr marL="342900" indent="-342900">
              <a:spcAft>
                <a:spcPts val="600"/>
              </a:spcAft>
              <a:buClr>
                <a:srgbClr val="75B84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What helped the car insurance industry move towards </a:t>
            </a:r>
            <a:r>
              <a:rPr lang="en-US" sz="2400" dirty="0" err="1">
                <a:solidFill>
                  <a:srgbClr val="004C73"/>
                </a:solidFill>
                <a:latin typeface="Manrope Light" pitchFamily="2" charset="0"/>
              </a:rPr>
              <a:t>personalised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 policies?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9FDC2-1440-3279-CE47-AA8EB23BCE7A}"/>
              </a:ext>
            </a:extLst>
          </p:cNvPr>
          <p:cNvSpPr txBox="1"/>
          <p:nvPr/>
        </p:nvSpPr>
        <p:spPr>
          <a:xfrm>
            <a:off x="358488" y="6267450"/>
            <a:ext cx="194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14C74"/>
                </a:solidFill>
                <a:latin typeface="Manrope Light" pitchFamily="2" charset="0"/>
              </a:rPr>
              <a:t>15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 minutes</a:t>
            </a:r>
          </a:p>
        </p:txBody>
      </p:sp>
    </p:spTree>
    <p:extLst>
      <p:ext uri="{BB962C8B-B14F-4D97-AF65-F5344CB8AC3E}">
        <p14:creationId xmlns:p14="http://schemas.microsoft.com/office/powerpoint/2010/main" val="1858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15C1A78-F0B3-D849-0192-1E7B1CC38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829" b="8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931D75-3A91-05AD-E989-50E27ECE3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AE0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C9BD3-9650-625C-BDB3-A3B882CA4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22C00A-41C0-54DF-1A66-47FF32EDAEA4}"/>
              </a:ext>
            </a:extLst>
          </p:cNvPr>
          <p:cNvGrpSpPr/>
          <p:nvPr/>
        </p:nvGrpSpPr>
        <p:grpSpPr>
          <a:xfrm>
            <a:off x="115068" y="2951946"/>
            <a:ext cx="12076932" cy="3906054"/>
            <a:chOff x="-758703" y="3284456"/>
            <a:chExt cx="12076932" cy="3906054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A6554B64-CE40-6CE6-F860-6D2576771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585" y="6504712"/>
              <a:ext cx="4429644" cy="68579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95C2C-E419-14CF-30DA-4B3E7CBA9761}"/>
                </a:ext>
              </a:extLst>
            </p:cNvPr>
            <p:cNvSpPr txBox="1"/>
            <p:nvPr/>
          </p:nvSpPr>
          <p:spPr>
            <a:xfrm>
              <a:off x="-758703" y="3284456"/>
              <a:ext cx="69395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Manrope" pitchFamily="2" charset="0"/>
                </a:rPr>
                <a:t>What ways can the insurance industry adapt for the future?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231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Activity: Fill in the gaps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2D054-525D-1D4D-A305-A55F7797151A}"/>
              </a:ext>
            </a:extLst>
          </p:cNvPr>
          <p:cNvSpPr txBox="1"/>
          <p:nvPr/>
        </p:nvSpPr>
        <p:spPr>
          <a:xfrm>
            <a:off x="433495" y="1722217"/>
            <a:ext cx="6473270" cy="39395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500" dirty="0">
                <a:solidFill>
                  <a:srgbClr val="75B842"/>
                </a:solidFill>
                <a:latin typeface="Manrope SemiBold" pitchFamily="2" charset="0"/>
              </a:rPr>
              <a:t>____</a:t>
            </a:r>
            <a:r>
              <a:rPr lang="en-US" sz="2500" dirty="0">
                <a:latin typeface="Manrope Light" pitchFamily="2" charset="0"/>
              </a:rPr>
              <a:t> </a:t>
            </a:r>
            <a:r>
              <a:rPr lang="en-US" sz="2500" dirty="0">
                <a:solidFill>
                  <a:srgbClr val="004C73"/>
                </a:solidFill>
                <a:latin typeface="Manrope Light" pitchFamily="2" charset="0"/>
              </a:rPr>
              <a:t>of the world’s recorded data was produced in the past two years. In an increasingly</a:t>
            </a:r>
            <a:r>
              <a:rPr lang="en-US" sz="2500" dirty="0">
                <a:latin typeface="Manrope Light" pitchFamily="2" charset="0"/>
              </a:rPr>
              <a:t> </a:t>
            </a:r>
            <a:r>
              <a:rPr lang="en-US" sz="2500" dirty="0">
                <a:solidFill>
                  <a:srgbClr val="75B842"/>
                </a:solidFill>
                <a:latin typeface="Manrope SemiBold" pitchFamily="2" charset="0"/>
              </a:rPr>
              <a:t>____________</a:t>
            </a:r>
            <a:r>
              <a:rPr lang="en-US" sz="2500" dirty="0">
                <a:latin typeface="Manrope Light" pitchFamily="2" charset="0"/>
              </a:rPr>
              <a:t> </a:t>
            </a:r>
            <a:r>
              <a:rPr lang="en-US" sz="2500" dirty="0">
                <a:solidFill>
                  <a:srgbClr val="004C73"/>
                </a:solidFill>
                <a:latin typeface="Manrope Light" pitchFamily="2" charset="0"/>
              </a:rPr>
              <a:t>world, the amount of data being recorded is growing exponentially.</a:t>
            </a:r>
          </a:p>
          <a:p>
            <a:pPr algn="ctr"/>
            <a:endParaRPr lang="en-US" sz="2500" dirty="0">
              <a:latin typeface="Manrope Light" pitchFamily="2" charset="0"/>
            </a:endParaRPr>
          </a:p>
          <a:p>
            <a:pPr algn="ctr"/>
            <a:r>
              <a:rPr lang="en-US" sz="2500" dirty="0">
                <a:solidFill>
                  <a:srgbClr val="004C73"/>
                </a:solidFill>
                <a:latin typeface="Manrope Light" pitchFamily="2" charset="0"/>
              </a:rPr>
              <a:t>The social data revolution is the shift in human </a:t>
            </a:r>
            <a:r>
              <a:rPr lang="en-US" sz="2500" dirty="0">
                <a:solidFill>
                  <a:srgbClr val="75B842"/>
                </a:solidFill>
                <a:latin typeface="Manrope SemiBold" pitchFamily="2" charset="0"/>
              </a:rPr>
              <a:t>____________</a:t>
            </a:r>
            <a:r>
              <a:rPr lang="en-US" sz="2500" dirty="0">
                <a:latin typeface="Manrope Light" pitchFamily="2" charset="0"/>
              </a:rPr>
              <a:t> </a:t>
            </a:r>
            <a:r>
              <a:rPr lang="en-US" sz="2500" dirty="0">
                <a:solidFill>
                  <a:srgbClr val="004C73"/>
                </a:solidFill>
                <a:latin typeface="Manrope Light" pitchFamily="2" charset="0"/>
              </a:rPr>
              <a:t>patterns towards increased personal information sharing and its related implications.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6560D-29AF-BE61-0A51-A0677299F402}"/>
              </a:ext>
            </a:extLst>
          </p:cNvPr>
          <p:cNvSpPr txBox="1"/>
          <p:nvPr/>
        </p:nvSpPr>
        <p:spPr>
          <a:xfrm>
            <a:off x="7478805" y="4630250"/>
            <a:ext cx="409553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dirty="0">
                <a:solidFill>
                  <a:srgbClr val="75B842"/>
                </a:solidFill>
                <a:latin typeface="Manrope SemiBold" pitchFamily="2" charset="0"/>
              </a:rPr>
              <a:t>90%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4E18A-D792-1D09-97F6-39766BB0BFB5}"/>
              </a:ext>
            </a:extLst>
          </p:cNvPr>
          <p:cNvSpPr txBox="1"/>
          <p:nvPr/>
        </p:nvSpPr>
        <p:spPr>
          <a:xfrm>
            <a:off x="7478805" y="1462810"/>
            <a:ext cx="409553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dirty="0">
                <a:solidFill>
                  <a:srgbClr val="75B842"/>
                </a:solidFill>
                <a:latin typeface="Manrope SemiBold" pitchFamily="2" charset="0"/>
              </a:rPr>
              <a:t>migration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41ADA-F8DC-2E77-B3A2-05BF4FD233B7}"/>
              </a:ext>
            </a:extLst>
          </p:cNvPr>
          <p:cNvSpPr txBox="1"/>
          <p:nvPr/>
        </p:nvSpPr>
        <p:spPr>
          <a:xfrm>
            <a:off x="7478805" y="3041984"/>
            <a:ext cx="409553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dirty="0">
                <a:solidFill>
                  <a:srgbClr val="75B842"/>
                </a:solidFill>
                <a:latin typeface="Manrope SemiBold" pitchFamily="2" charset="0"/>
              </a:rPr>
              <a:t>25%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53788-90C6-05DB-0C89-6C9984EB58EC}"/>
              </a:ext>
            </a:extLst>
          </p:cNvPr>
          <p:cNvSpPr txBox="1"/>
          <p:nvPr/>
        </p:nvSpPr>
        <p:spPr>
          <a:xfrm>
            <a:off x="7478805" y="5421054"/>
            <a:ext cx="409553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dirty="0">
                <a:solidFill>
                  <a:srgbClr val="75B842"/>
                </a:solidFill>
                <a:latin typeface="Manrope SemiBold" pitchFamily="2" charset="0"/>
              </a:rPr>
              <a:t>subdued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C5541-42E7-F530-745E-608C9BAA333A}"/>
              </a:ext>
            </a:extLst>
          </p:cNvPr>
          <p:cNvSpPr txBox="1"/>
          <p:nvPr/>
        </p:nvSpPr>
        <p:spPr>
          <a:xfrm>
            <a:off x="7478805" y="2247851"/>
            <a:ext cx="409553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dirty="0">
                <a:solidFill>
                  <a:srgbClr val="75B842"/>
                </a:solidFill>
                <a:latin typeface="Manrope SemiBold" pitchFamily="2" charset="0"/>
              </a:rPr>
              <a:t>autonomous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91590-6C9A-84C6-DDCF-89567CFA51A7}"/>
              </a:ext>
            </a:extLst>
          </p:cNvPr>
          <p:cNvSpPr txBox="1"/>
          <p:nvPr/>
        </p:nvSpPr>
        <p:spPr>
          <a:xfrm>
            <a:off x="7478805" y="3839446"/>
            <a:ext cx="409553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400" dirty="0">
                <a:solidFill>
                  <a:srgbClr val="75B842"/>
                </a:solidFill>
                <a:latin typeface="Manrope SemiBold" pitchFamily="2" charset="0"/>
              </a:rPr>
              <a:t>communication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3CB6-76B9-FAB1-DF29-E5C506458271}"/>
              </a:ext>
            </a:extLst>
          </p:cNvPr>
          <p:cNvSpPr txBox="1"/>
          <p:nvPr/>
        </p:nvSpPr>
        <p:spPr>
          <a:xfrm>
            <a:off x="358488" y="6267450"/>
            <a:ext cx="239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12566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67187 -0.4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4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47109 0.03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54154 0.08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3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687493"/>
            <a:ext cx="10396430" cy="840528"/>
          </a:xfrm>
        </p:spPr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Predictions for the future of the insurance industry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A64A0-DF28-ED78-D78D-1D23218BC9EA}"/>
              </a:ext>
            </a:extLst>
          </p:cNvPr>
          <p:cNvSpPr txBox="1"/>
          <p:nvPr/>
        </p:nvSpPr>
        <p:spPr>
          <a:xfrm>
            <a:off x="428721" y="1488530"/>
            <a:ext cx="11132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Activity: Choose one of the following predictions and create a poster outlining how the change would impact a customer and the benefits of this change. This can be for any sector of the insurance industry.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D2C4C1-B8DD-F2BA-7155-0181AB533AF8}"/>
              </a:ext>
            </a:extLst>
          </p:cNvPr>
          <p:cNvGrpSpPr/>
          <p:nvPr/>
        </p:nvGrpSpPr>
        <p:grpSpPr>
          <a:xfrm>
            <a:off x="358577" y="2379532"/>
            <a:ext cx="3867478" cy="3383396"/>
            <a:chOff x="358577" y="2379532"/>
            <a:chExt cx="3867478" cy="33833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A2D054-525D-1D4D-A305-A55F7797151A}"/>
                </a:ext>
              </a:extLst>
            </p:cNvPr>
            <p:cNvSpPr txBox="1"/>
            <p:nvPr/>
          </p:nvSpPr>
          <p:spPr>
            <a:xfrm>
              <a:off x="358577" y="3654659"/>
              <a:ext cx="3867478" cy="210826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solidFill>
                    <a:srgbClr val="57C1DF"/>
                  </a:solidFill>
                  <a:latin typeface="Manrope SemiBold" pitchFamily="2" charset="0"/>
                </a:rPr>
                <a:t>Hyper-</a:t>
              </a:r>
              <a:r>
                <a:rPr lang="en-US" dirty="0" err="1">
                  <a:solidFill>
                    <a:srgbClr val="57C1DF"/>
                  </a:solidFill>
                  <a:latin typeface="Manrope SemiBold" pitchFamily="2" charset="0"/>
                </a:rPr>
                <a:t>personalised</a:t>
              </a:r>
              <a:r>
                <a:rPr lang="en-US" dirty="0">
                  <a:solidFill>
                    <a:srgbClr val="57C1DF"/>
                  </a:solidFill>
                  <a:latin typeface="Manrope SemiBold" pitchFamily="2" charset="0"/>
                </a:rPr>
                <a:t> policies </a:t>
              </a:r>
            </a:p>
            <a:p>
              <a:pPr algn="ctr">
                <a:spcAft>
                  <a:spcPts val="2400"/>
                </a:spcAft>
              </a:pPr>
              <a:r>
                <a:rPr lang="en-US" dirty="0">
                  <a:solidFill>
                    <a:srgbClr val="004C73"/>
                  </a:solidFill>
                  <a:latin typeface="Manrope Light" pitchFamily="2" charset="0"/>
                </a:rPr>
                <a:t>End of traditional annual policies and a move to insurance changing on a minute-by-minute basis. For example, depending on the route they take, road conditions and quality of driving.</a:t>
              </a:r>
            </a:p>
          </p:txBody>
        </p:sp>
        <p:pic>
          <p:nvPicPr>
            <p:cNvPr id="9" name="Graphic 8" descr="Badge 1 outline">
              <a:extLst>
                <a:ext uri="{FF2B5EF4-FFF2-40B4-BE49-F238E27FC236}">
                  <a16:creationId xmlns:a16="http://schemas.microsoft.com/office/drawing/2014/main" id="{11791426-C641-FB59-5F61-935A8E7A5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74395" y="2379532"/>
              <a:ext cx="1235842" cy="123584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F34464-F682-C5E1-DABF-26F2DB736A06}"/>
              </a:ext>
            </a:extLst>
          </p:cNvPr>
          <p:cNvGrpSpPr/>
          <p:nvPr/>
        </p:nvGrpSpPr>
        <p:grpSpPr>
          <a:xfrm>
            <a:off x="4510313" y="2399767"/>
            <a:ext cx="3304846" cy="3363161"/>
            <a:chOff x="4538826" y="2396475"/>
            <a:chExt cx="3304846" cy="3363161"/>
          </a:xfrm>
        </p:grpSpPr>
        <p:pic>
          <p:nvPicPr>
            <p:cNvPr id="10" name="Graphic 9" descr="Badge outline">
              <a:extLst>
                <a:ext uri="{FF2B5EF4-FFF2-40B4-BE49-F238E27FC236}">
                  <a16:creationId xmlns:a16="http://schemas.microsoft.com/office/drawing/2014/main" id="{A122A3C4-E074-1CEC-387B-D6F275B23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73328" y="2396475"/>
              <a:ext cx="1235842" cy="12358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196F8D-79F1-8D66-B3A1-9AB540DB7417}"/>
                </a:ext>
              </a:extLst>
            </p:cNvPr>
            <p:cNvSpPr txBox="1"/>
            <p:nvPr/>
          </p:nvSpPr>
          <p:spPr>
            <a:xfrm>
              <a:off x="4538826" y="3651367"/>
              <a:ext cx="3304846" cy="210826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solidFill>
                    <a:srgbClr val="F1AE02"/>
                  </a:solidFill>
                  <a:latin typeface="Manrope SemiBold" pitchFamily="2" charset="0"/>
                </a:rPr>
                <a:t>Flexible insurance </a:t>
              </a:r>
            </a:p>
            <a:p>
              <a:pPr algn="ctr">
                <a:spcAft>
                  <a:spcPts val="2400"/>
                </a:spcAft>
              </a:pPr>
              <a:r>
                <a:rPr lang="en-US" dirty="0">
                  <a:solidFill>
                    <a:srgbClr val="004C73"/>
                  </a:solidFill>
                  <a:latin typeface="Manrope Light" pitchFamily="2" charset="0"/>
                </a:rPr>
                <a:t>Providing products that customers can </a:t>
              </a:r>
              <a:r>
                <a:rPr lang="en-US" dirty="0" err="1">
                  <a:solidFill>
                    <a:srgbClr val="004C73"/>
                  </a:solidFill>
                  <a:latin typeface="Manrope Light" pitchFamily="2" charset="0"/>
                </a:rPr>
                <a:t>customise</a:t>
              </a:r>
              <a:r>
                <a:rPr lang="en-US" dirty="0">
                  <a:solidFill>
                    <a:srgbClr val="004C73"/>
                  </a:solidFill>
                  <a:latin typeface="Manrope Light" pitchFamily="2" charset="0"/>
                </a:rPr>
                <a:t> through add-ons, such as Uber vouchers instead of a courtesy car if their vehicle has to be repaired.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4C7DA3-82E6-7E3D-4BB2-3787AC7540A8}"/>
              </a:ext>
            </a:extLst>
          </p:cNvPr>
          <p:cNvGrpSpPr/>
          <p:nvPr/>
        </p:nvGrpSpPr>
        <p:grpSpPr>
          <a:xfrm>
            <a:off x="8099418" y="2390567"/>
            <a:ext cx="3867478" cy="3346727"/>
            <a:chOff x="8099418" y="2390567"/>
            <a:chExt cx="3867478" cy="3346727"/>
          </a:xfrm>
        </p:grpSpPr>
        <p:pic>
          <p:nvPicPr>
            <p:cNvPr id="8" name="Graphic 7" descr="Badge 3 outline">
              <a:extLst>
                <a:ext uri="{FF2B5EF4-FFF2-40B4-BE49-F238E27FC236}">
                  <a16:creationId xmlns:a16="http://schemas.microsoft.com/office/drawing/2014/main" id="{24BB0EA4-1966-D274-CAA7-AE0BDB126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5236" y="2390567"/>
              <a:ext cx="1235842" cy="12358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AB58FF-B36B-1CB3-2F88-9F9A5AF02290}"/>
                </a:ext>
              </a:extLst>
            </p:cNvPr>
            <p:cNvSpPr txBox="1"/>
            <p:nvPr/>
          </p:nvSpPr>
          <p:spPr>
            <a:xfrm>
              <a:off x="8099418" y="3629025"/>
              <a:ext cx="3867478" cy="210826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solidFill>
                    <a:srgbClr val="75B842"/>
                  </a:solidFill>
                  <a:latin typeface="Manrope SemiBold" pitchFamily="2" charset="0"/>
                </a:rPr>
                <a:t>Shared ownership </a:t>
              </a:r>
            </a:p>
            <a:p>
              <a:pPr algn="ctr">
                <a:spcAft>
                  <a:spcPts val="2400"/>
                </a:spcAft>
              </a:pPr>
              <a:r>
                <a:rPr lang="en-US" dirty="0">
                  <a:solidFill>
                    <a:srgbClr val="004C73"/>
                  </a:solidFill>
                  <a:latin typeface="Manrope Light" pitchFamily="2" charset="0"/>
                </a:rPr>
                <a:t>A move away from private ownership of motor vehicles to the shared ownership of electric vehicles - which could include scooters/bikes - will require very different ways of assessing risk.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140BDB-4870-3FA3-341A-0F2EF78CB36B}"/>
              </a:ext>
            </a:extLst>
          </p:cNvPr>
          <p:cNvSpPr txBox="1"/>
          <p:nvPr/>
        </p:nvSpPr>
        <p:spPr>
          <a:xfrm>
            <a:off x="358488" y="6267450"/>
            <a:ext cx="241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14C74"/>
                </a:solidFill>
                <a:latin typeface="Manrope Light" pitchFamily="2" charset="0"/>
              </a:rPr>
              <a:t>20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minutes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D6A8F7-A5FC-31E7-D848-247FF8E26872}"/>
              </a:ext>
            </a:extLst>
          </p:cNvPr>
          <p:cNvCxnSpPr>
            <a:cxnSpLocks/>
          </p:cNvCxnSpPr>
          <p:nvPr/>
        </p:nvCxnSpPr>
        <p:spPr>
          <a:xfrm>
            <a:off x="4352571" y="2535967"/>
            <a:ext cx="0" cy="3201327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8381B6-F9D4-A0FB-27DE-2CF0AFBEB645}"/>
              </a:ext>
            </a:extLst>
          </p:cNvPr>
          <p:cNvCxnSpPr>
            <a:cxnSpLocks/>
          </p:cNvCxnSpPr>
          <p:nvPr/>
        </p:nvCxnSpPr>
        <p:spPr>
          <a:xfrm>
            <a:off x="7947185" y="2535967"/>
            <a:ext cx="0" cy="3201327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8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Discussion: Self-driving cars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2D054-525D-1D4D-A305-A55F7797151A}"/>
              </a:ext>
            </a:extLst>
          </p:cNvPr>
          <p:cNvSpPr txBox="1"/>
          <p:nvPr/>
        </p:nvSpPr>
        <p:spPr>
          <a:xfrm>
            <a:off x="8188063" y="2845738"/>
            <a:ext cx="3293696" cy="26161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75B842"/>
                </a:solidFill>
                <a:latin typeface="Manrope SemiBold" pitchFamily="2" charset="0"/>
              </a:rPr>
              <a:t>Scenario 3</a:t>
            </a:r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rgbClr val="75B842"/>
                </a:solidFill>
                <a:latin typeface="Manrope Light" pitchFamily="2" charset="0"/>
              </a:rPr>
              <a:t>The self-driving car avoids hitting a group of children running out into the road by crashing into a barrier that injures two people in the car.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A64A0-DF28-ED78-D78D-1D23218BC9EA}"/>
              </a:ext>
            </a:extLst>
          </p:cNvPr>
          <p:cNvSpPr txBox="1"/>
          <p:nvPr/>
        </p:nvSpPr>
        <p:spPr>
          <a:xfrm>
            <a:off x="428721" y="1551966"/>
            <a:ext cx="1105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4C73"/>
                </a:solidFill>
                <a:latin typeface="Manrope Light" pitchFamily="2" charset="0"/>
              </a:rPr>
              <a:t>In pairs, decide who is responsible for the following scenarios: </a:t>
            </a:r>
            <a:r>
              <a:rPr lang="en-US" sz="2200" dirty="0">
                <a:solidFill>
                  <a:srgbClr val="004C73"/>
                </a:solidFill>
                <a:latin typeface="Manrope SemiBold" pitchFamily="2" charset="0"/>
              </a:rPr>
              <a:t>the owner </a:t>
            </a:r>
            <a:r>
              <a:rPr lang="en-US" sz="2200" dirty="0">
                <a:solidFill>
                  <a:srgbClr val="004C73"/>
                </a:solidFill>
                <a:latin typeface="Manrope Light" pitchFamily="2" charset="0"/>
              </a:rPr>
              <a:t>of the self-driving car, </a:t>
            </a:r>
            <a:r>
              <a:rPr lang="en-US" sz="2200" dirty="0">
                <a:solidFill>
                  <a:srgbClr val="004C73"/>
                </a:solidFill>
                <a:latin typeface="Manrope SemiBold" pitchFamily="2" charset="0"/>
              </a:rPr>
              <a:t>the insurer </a:t>
            </a:r>
            <a:r>
              <a:rPr lang="en-US" sz="2200" dirty="0">
                <a:solidFill>
                  <a:srgbClr val="004C73"/>
                </a:solidFill>
                <a:latin typeface="Manrope Light" pitchFamily="2" charset="0"/>
              </a:rPr>
              <a:t>or </a:t>
            </a:r>
            <a:r>
              <a:rPr lang="en-US" sz="2200" dirty="0">
                <a:solidFill>
                  <a:srgbClr val="004C73"/>
                </a:solidFill>
                <a:latin typeface="Manrope SemiBold" pitchFamily="2" charset="0"/>
              </a:rPr>
              <a:t>the manufacturer</a:t>
            </a:r>
            <a:r>
              <a:rPr lang="en-US" sz="2200" dirty="0">
                <a:solidFill>
                  <a:srgbClr val="004C73"/>
                </a:solidFill>
                <a:latin typeface="Manrope Light" pitchFamily="2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A718B-9B0F-E8E6-1D3D-F381444DAC88}"/>
              </a:ext>
            </a:extLst>
          </p:cNvPr>
          <p:cNvSpPr txBox="1"/>
          <p:nvPr/>
        </p:nvSpPr>
        <p:spPr>
          <a:xfrm>
            <a:off x="4308392" y="2845738"/>
            <a:ext cx="3293696" cy="29546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F1AE02"/>
                </a:solidFill>
                <a:latin typeface="Manrope SemiBold" pitchFamily="2" charset="0"/>
              </a:rPr>
              <a:t>Scenario 2</a:t>
            </a:r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rgbClr val="F1AE02"/>
                </a:solidFill>
                <a:latin typeface="Manrope Light" pitchFamily="2" charset="0"/>
              </a:rPr>
              <a:t>A self-driving car collides with another self-driving car causing excessive damages to one vehicle and minor damage to the other vehicle.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B8393-617C-CAAE-AA84-32F05C7751B8}"/>
              </a:ext>
            </a:extLst>
          </p:cNvPr>
          <p:cNvSpPr txBox="1"/>
          <p:nvPr/>
        </p:nvSpPr>
        <p:spPr>
          <a:xfrm>
            <a:off x="428721" y="2845738"/>
            <a:ext cx="3293696" cy="26161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57C1DF"/>
                </a:solidFill>
                <a:latin typeface="Manrope SemiBold" pitchFamily="2" charset="0"/>
              </a:rPr>
              <a:t>Scenario 1</a:t>
            </a:r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rgbClr val="57C1DF"/>
                </a:solidFill>
                <a:latin typeface="Manrope Light" pitchFamily="2" charset="0"/>
              </a:rPr>
              <a:t>A self-driving car collides with a normal car. The self-driving car was due a software update 3 days prior that was not completed.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86457-B776-5DFF-E708-D93FD804921F}"/>
              </a:ext>
            </a:extLst>
          </p:cNvPr>
          <p:cNvSpPr txBox="1"/>
          <p:nvPr/>
        </p:nvSpPr>
        <p:spPr>
          <a:xfrm>
            <a:off x="358487" y="6267450"/>
            <a:ext cx="235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5 minutes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860C2A-B044-A78C-6454-83F919851312}"/>
              </a:ext>
            </a:extLst>
          </p:cNvPr>
          <p:cNvCxnSpPr>
            <a:cxnSpLocks/>
          </p:cNvCxnSpPr>
          <p:nvPr/>
        </p:nvCxnSpPr>
        <p:spPr>
          <a:xfrm>
            <a:off x="4058285" y="2599066"/>
            <a:ext cx="0" cy="3201327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EF95DC-AC40-9CF9-A502-0C96992A827B}"/>
              </a:ext>
            </a:extLst>
          </p:cNvPr>
          <p:cNvCxnSpPr>
            <a:cxnSpLocks/>
          </p:cNvCxnSpPr>
          <p:nvPr/>
        </p:nvCxnSpPr>
        <p:spPr>
          <a:xfrm>
            <a:off x="7884119" y="2599066"/>
            <a:ext cx="0" cy="3201327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27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7D07D893-89E1-5A0A-C3F4-6EFDFDF8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3" b="747"/>
          <a:stretch/>
        </p:blipFill>
        <p:spPr>
          <a:xfrm>
            <a:off x="0" y="0"/>
            <a:ext cx="12192002" cy="68459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863FF6-F1BD-0CE8-0C8D-D359CF0681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C1D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066DA-5D3A-860F-5540-241E3D455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4B394-00DD-D69F-E59A-C721ECC6CD20}"/>
              </a:ext>
            </a:extLst>
          </p:cNvPr>
          <p:cNvGrpSpPr/>
          <p:nvPr/>
        </p:nvGrpSpPr>
        <p:grpSpPr>
          <a:xfrm>
            <a:off x="135382" y="2945940"/>
            <a:ext cx="12056618" cy="3912060"/>
            <a:chOff x="-738386" y="3278450"/>
            <a:chExt cx="12056618" cy="3912060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2B52BBDE-25EF-429B-B3F1-4A0DF7C9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588" y="6504712"/>
              <a:ext cx="4429644" cy="6857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74CB15-1794-7CD3-1245-FE3A065FB098}"/>
                </a:ext>
              </a:extLst>
            </p:cNvPr>
            <p:cNvSpPr txBox="1"/>
            <p:nvPr/>
          </p:nvSpPr>
          <p:spPr>
            <a:xfrm>
              <a:off x="-738386" y="3278450"/>
              <a:ext cx="72533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Manrope" pitchFamily="2" charset="0"/>
                </a:rPr>
                <a:t>How does the insurance industry adapt to meet the needs of society?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80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inwheel, outdoor object, vector graphics&#10;&#10;Description automatically generated">
            <a:extLst>
              <a:ext uri="{FF2B5EF4-FFF2-40B4-BE49-F238E27FC236}">
                <a16:creationId xmlns:a16="http://schemas.microsoft.com/office/drawing/2014/main" id="{D2033BC5-9A73-FF57-D6A8-7E8BE02B2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5084" r="47000" b="33743"/>
          <a:stretch/>
        </p:blipFill>
        <p:spPr>
          <a:xfrm>
            <a:off x="2828260" y="0"/>
            <a:ext cx="936374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182DF8-E498-8BB2-7349-8673A598EC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2" b="12772"/>
          <a:stretch/>
        </p:blipFill>
        <p:spPr>
          <a:xfrm>
            <a:off x="-926713" y="-118259"/>
            <a:ext cx="10626300" cy="3642376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3287A57-542E-4239-76E8-A985653DB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8" y="4533646"/>
            <a:ext cx="399331" cy="399331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B2BE851-4807-5748-F069-FF328FDAEF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9" b="92947" l="2857" r="96667">
                        <a14:foregroundMark x1="49167" y1="7509" x2="49167" y2="7509"/>
                        <a14:foregroundMark x1="92976" y1="41411" x2="92976" y2="41411"/>
                        <a14:foregroundMark x1="51786" y1="93174" x2="51786" y2="93174"/>
                        <a14:foregroundMark x1="7738" y1="47099" x2="7738" y2="47099"/>
                        <a14:foregroundMark x1="2976" y1="50171" x2="2976" y2="50171"/>
                        <a14:foregroundMark x1="96667" y1="48919" x2="96667" y2="4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3505" r="2069" b="2632"/>
          <a:stretch/>
        </p:blipFill>
        <p:spPr>
          <a:xfrm>
            <a:off x="384277" y="4029153"/>
            <a:ext cx="392546" cy="3993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B48F952-F8F1-BE60-7C86-117AFE4911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5" y="5032228"/>
            <a:ext cx="392546" cy="40142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E63A490-177F-6A5A-42EE-B5E03C980A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4932" r="5543" b="4375"/>
          <a:stretch/>
        </p:blipFill>
        <p:spPr>
          <a:xfrm>
            <a:off x="384277" y="5538816"/>
            <a:ext cx="400462" cy="39933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044BCCA-B203-4AED-3E1A-D93DDFF71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5" y="6044210"/>
            <a:ext cx="385761" cy="3857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7BC4C2-B054-D97B-CF67-670F17300EAA}"/>
              </a:ext>
            </a:extLst>
          </p:cNvPr>
          <p:cNvSpPr txBox="1"/>
          <p:nvPr/>
        </p:nvSpPr>
        <p:spPr>
          <a:xfrm>
            <a:off x="784739" y="4046061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London Insurance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2800FA-0E7A-8940-E319-8F6C161B7483}"/>
              </a:ext>
            </a:extLst>
          </p:cNvPr>
          <p:cNvSpPr txBox="1"/>
          <p:nvPr/>
        </p:nvSpPr>
        <p:spPr>
          <a:xfrm>
            <a:off x="776822" y="4554239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1C0F98-19A6-BCF3-5159-2DAF1A677A09}"/>
              </a:ext>
            </a:extLst>
          </p:cNvPr>
          <p:cNvSpPr txBox="1"/>
          <p:nvPr/>
        </p:nvSpPr>
        <p:spPr>
          <a:xfrm>
            <a:off x="776823" y="5049586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@londoninsurancelife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58461-9AF7-74FF-811A-2A32C581C7C4}"/>
              </a:ext>
            </a:extLst>
          </p:cNvPr>
          <p:cNvSpPr txBox="1"/>
          <p:nvPr/>
        </p:nvSpPr>
        <p:spPr>
          <a:xfrm>
            <a:off x="776821" y="5548253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@londoninsurancelife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8A0275-4783-BBE7-A414-D3C6A7DDDA4C}"/>
              </a:ext>
            </a:extLst>
          </p:cNvPr>
          <p:cNvSpPr txBox="1"/>
          <p:nvPr/>
        </p:nvSpPr>
        <p:spPr>
          <a:xfrm>
            <a:off x="784739" y="6052424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@LondoninsuranceLife</a:t>
            </a:r>
          </a:p>
        </p:txBody>
      </p:sp>
    </p:spTree>
    <p:extLst>
      <p:ext uri="{BB962C8B-B14F-4D97-AF65-F5344CB8AC3E}">
        <p14:creationId xmlns:p14="http://schemas.microsoft.com/office/powerpoint/2010/main" val="1872283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33" y="900339"/>
            <a:ext cx="6156959" cy="840528"/>
          </a:xfrm>
        </p:spPr>
        <p:txBody>
          <a:bodyPr/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What will we be learning?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D34DBE-16D3-4E60-94E0-8EC6E5BCE793}"/>
              </a:ext>
            </a:extLst>
          </p:cNvPr>
          <p:cNvCxnSpPr/>
          <p:nvPr/>
        </p:nvCxnSpPr>
        <p:spPr>
          <a:xfrm>
            <a:off x="6743700" y="1740867"/>
            <a:ext cx="0" cy="3984172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">
            <a:extLst>
              <a:ext uri="{FF2B5EF4-FFF2-40B4-BE49-F238E27FC236}">
                <a16:creationId xmlns:a16="http://schemas.microsoft.com/office/drawing/2014/main" id="{1238954C-97A6-4E1A-8AD5-899E15DE7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33" y="2370274"/>
            <a:ext cx="5865281" cy="33547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pPr marL="0" indent="0">
              <a:defRPr/>
            </a:pPr>
            <a:r>
              <a:rPr lang="en-US" alt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Today’s Session:</a:t>
            </a:r>
          </a:p>
          <a:p>
            <a:pPr marL="0" indent="0">
              <a:defRPr/>
            </a:pPr>
            <a:endParaRPr lang="en-US" altLang="en-US" sz="2400" dirty="0">
              <a:solidFill>
                <a:srgbClr val="004C73"/>
              </a:solidFill>
              <a:latin typeface="Manrope Light" pitchFamily="2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Identify the need for insurance in a developed society.</a:t>
            </a:r>
          </a:p>
          <a:p>
            <a:pPr marL="342900" indent="-342900">
              <a:spcAft>
                <a:spcPts val="12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004C73"/>
                </a:solidFill>
                <a:latin typeface="Manrope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Describe how the insurance industry meets the needs of people today. </a:t>
            </a:r>
            <a:endParaRPr lang="en-GB" sz="2400" dirty="0">
              <a:solidFill>
                <a:srgbClr val="004C73"/>
              </a:solidFill>
              <a:effectLst/>
              <a:latin typeface="Manrope Light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Explain ways the insurance industry could adapt for the future. </a:t>
            </a:r>
            <a:endParaRPr lang="en-GB" sz="1600" dirty="0">
              <a:solidFill>
                <a:srgbClr val="004C73"/>
              </a:solidFill>
              <a:effectLst/>
              <a:latin typeface="Manrope Light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58CBF04-A0A3-F353-20E2-FC1CD649F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47" y="1224586"/>
            <a:ext cx="4087369" cy="45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3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3A81722D-3CBD-D490-1DA2-36E130214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3163" r="6103" b="3744"/>
          <a:stretch/>
        </p:blipFill>
        <p:spPr>
          <a:xfrm>
            <a:off x="4487917" y="1413721"/>
            <a:ext cx="7567449" cy="4177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573193"/>
            <a:ext cx="6156959" cy="840528"/>
          </a:xfrm>
        </p:spPr>
        <p:txBody>
          <a:bodyPr/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Starter: Keyword Crossword 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2D054-525D-1D4D-A305-A55F7797151A}"/>
              </a:ext>
            </a:extLst>
          </p:cNvPr>
          <p:cNvSpPr txBox="1"/>
          <p:nvPr/>
        </p:nvSpPr>
        <p:spPr>
          <a:xfrm>
            <a:off x="479234" y="1415267"/>
            <a:ext cx="607303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Across:</a:t>
            </a:r>
          </a:p>
          <a:p>
            <a:pPr marL="457200" indent="-457200">
              <a:buClr>
                <a:srgbClr val="57C1DF"/>
              </a:buClr>
              <a:buFont typeface="+mj-lt"/>
              <a:buAutoNum type="arabicPeriod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process where individuals have more freedom to make life-choices and shape their identities because of a weakening of traditional social structures, norms and values.</a:t>
            </a:r>
          </a:p>
          <a:p>
            <a:pPr marL="457200" indent="-457200">
              <a:buClr>
                <a:srgbClr val="75B842"/>
              </a:buClr>
              <a:buFont typeface="+mj-lt"/>
              <a:buAutoNum type="arabicPeriod"/>
            </a:pPr>
            <a:endParaRPr lang="en-US" sz="1600" dirty="0">
              <a:solidFill>
                <a:srgbClr val="004C73"/>
              </a:solidFill>
              <a:latin typeface="Manrope Light" pitchFamily="2" charset="0"/>
            </a:endParaRPr>
          </a:p>
          <a:p>
            <a:pPr marL="457200" indent="-457200">
              <a:spcAft>
                <a:spcPts val="18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increasing connectedness between societies across the globe.</a:t>
            </a:r>
          </a:p>
          <a:p>
            <a:pPr>
              <a:spcAft>
                <a:spcPts val="1800"/>
              </a:spcAft>
              <a:buClr>
                <a:srgbClr val="E01349"/>
              </a:buClr>
            </a:pPr>
            <a:endParaRPr lang="en-US" sz="1100" dirty="0">
              <a:solidFill>
                <a:srgbClr val="004C73"/>
              </a:solidFill>
              <a:latin typeface="Manrope Light" pitchFamily="2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Down:</a:t>
            </a:r>
          </a:p>
          <a:p>
            <a:pPr marL="342900" indent="-342900">
              <a:buClr>
                <a:srgbClr val="F1AE02"/>
              </a:buClr>
              <a:buFont typeface="+mj-lt"/>
              <a:buAutoNum type="arabicPeriod" startAt="3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ongoing integration of digital technologies and digitised data across the economy and society. </a:t>
            </a:r>
          </a:p>
          <a:p>
            <a:pPr marL="342900" indent="-342900">
              <a:buClr>
                <a:srgbClr val="75B842"/>
              </a:buClr>
              <a:buFont typeface="+mj-lt"/>
              <a:buAutoNum type="arabicPeriod" startAt="3"/>
            </a:pPr>
            <a:endParaRPr lang="en-US" sz="1600" dirty="0">
              <a:solidFill>
                <a:srgbClr val="004C73"/>
              </a:solidFill>
              <a:latin typeface="Manrope Light" pitchFamily="2" charset="0"/>
            </a:endParaRPr>
          </a:p>
          <a:p>
            <a:pPr marL="342900" indent="-342900">
              <a:buClr>
                <a:srgbClr val="612F82"/>
              </a:buClr>
              <a:buFont typeface="+mj-lt"/>
              <a:buAutoNum type="arabicPeriod" startAt="3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 economic theory which believes governments should remove restrictions to free trade (deregulation), privatise public services, and keep taxes low.</a:t>
            </a:r>
            <a:endParaRPr lang="en-US" sz="1600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EA8A5-CD73-471A-82C4-910F5448EEF3}"/>
              </a:ext>
            </a:extLst>
          </p:cNvPr>
          <p:cNvSpPr txBox="1"/>
          <p:nvPr/>
        </p:nvSpPr>
        <p:spPr>
          <a:xfrm>
            <a:off x="358488" y="6267450"/>
            <a:ext cx="1659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5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97656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0F6E00AD-F8E9-0105-FF0F-76917FAF2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802" r="9368" b="7958"/>
          <a:stretch/>
        </p:blipFill>
        <p:spPr>
          <a:xfrm>
            <a:off x="4477408" y="1371680"/>
            <a:ext cx="7514897" cy="4063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55B8FB-C999-4373-ED6C-C43574C0489E}"/>
              </a:ext>
            </a:extLst>
          </p:cNvPr>
          <p:cNvSpPr txBox="1"/>
          <p:nvPr/>
        </p:nvSpPr>
        <p:spPr>
          <a:xfrm>
            <a:off x="479234" y="1415267"/>
            <a:ext cx="607303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Across:</a:t>
            </a:r>
          </a:p>
          <a:p>
            <a:pPr marL="457200" indent="-457200">
              <a:buClr>
                <a:srgbClr val="57C1DF"/>
              </a:buClr>
              <a:buFont typeface="+mj-lt"/>
              <a:buAutoNum type="arabicPeriod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process where individuals have more freedom to make life-choices and shape their identities because of a weakening of traditional social structures, norms and values.</a:t>
            </a:r>
          </a:p>
          <a:p>
            <a:pPr marL="457200" indent="-457200">
              <a:buClr>
                <a:srgbClr val="75B842"/>
              </a:buClr>
              <a:buFont typeface="+mj-lt"/>
              <a:buAutoNum type="arabicPeriod"/>
            </a:pPr>
            <a:endParaRPr lang="en-US" sz="1600" dirty="0">
              <a:solidFill>
                <a:srgbClr val="004C73"/>
              </a:solidFill>
              <a:latin typeface="Manrope Light" pitchFamily="2" charset="0"/>
            </a:endParaRPr>
          </a:p>
          <a:p>
            <a:pPr marL="457200" indent="-457200">
              <a:spcAft>
                <a:spcPts val="18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increasing connectedness between societies across the globe.</a:t>
            </a:r>
          </a:p>
          <a:p>
            <a:pPr>
              <a:spcAft>
                <a:spcPts val="1800"/>
              </a:spcAft>
              <a:buClr>
                <a:srgbClr val="E01349"/>
              </a:buClr>
            </a:pPr>
            <a:endParaRPr lang="en-US" sz="1200" dirty="0">
              <a:solidFill>
                <a:srgbClr val="004C73"/>
              </a:solidFill>
              <a:latin typeface="Manrope Light" pitchFamily="2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Down:</a:t>
            </a:r>
          </a:p>
          <a:p>
            <a:pPr marL="342900" indent="-342900">
              <a:buClr>
                <a:srgbClr val="F1AE02"/>
              </a:buClr>
              <a:buFont typeface="+mj-lt"/>
              <a:buAutoNum type="arabicPeriod" startAt="3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ongoing integration of digital technologies and digitised data across the economy and society. </a:t>
            </a:r>
          </a:p>
          <a:p>
            <a:pPr marL="342900" indent="-342900">
              <a:buClr>
                <a:srgbClr val="75B842"/>
              </a:buClr>
              <a:buFont typeface="+mj-lt"/>
              <a:buAutoNum type="arabicPeriod" startAt="3"/>
            </a:pPr>
            <a:endParaRPr lang="en-US" sz="1600" dirty="0">
              <a:solidFill>
                <a:srgbClr val="004C73"/>
              </a:solidFill>
              <a:latin typeface="Manrope Light" pitchFamily="2" charset="0"/>
            </a:endParaRPr>
          </a:p>
          <a:p>
            <a:pPr marL="342900" indent="-342900">
              <a:buClr>
                <a:srgbClr val="612F82"/>
              </a:buClr>
              <a:buFont typeface="+mj-lt"/>
              <a:buAutoNum type="arabicPeriod" startAt="3"/>
            </a:pPr>
            <a:r>
              <a:rPr lang="en-GB" sz="1600" dirty="0">
                <a:solidFill>
                  <a:srgbClr val="004C73"/>
                </a:solidFill>
                <a:effectLst/>
                <a:latin typeface="Manrope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 economic theory which believes governments should remove restrictions to free trade (deregulation), privatise public services, and keep taxes low.</a:t>
            </a:r>
            <a:endParaRPr lang="en-US" sz="1600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14EC19-358D-F7EF-6EE5-818B7EABFE4C}"/>
              </a:ext>
            </a:extLst>
          </p:cNvPr>
          <p:cNvSpPr txBox="1">
            <a:spLocks/>
          </p:cNvSpPr>
          <p:nvPr/>
        </p:nvSpPr>
        <p:spPr>
          <a:xfrm>
            <a:off x="433495" y="573193"/>
            <a:ext cx="6156959" cy="840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defTabSz="60958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Answers: Keyword Crossword 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FA6FAEAE-FF60-1CBB-C50D-445640750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A1443-884A-B07F-C902-AE01B704D3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B84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B194E-B5F2-19E8-3C86-BA1945491F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E07604-BC8D-821D-B0F4-6BE6B94F3D73}"/>
              </a:ext>
            </a:extLst>
          </p:cNvPr>
          <p:cNvGrpSpPr/>
          <p:nvPr/>
        </p:nvGrpSpPr>
        <p:grpSpPr>
          <a:xfrm>
            <a:off x="79799" y="2951946"/>
            <a:ext cx="12100165" cy="3906054"/>
            <a:chOff x="-806010" y="3284456"/>
            <a:chExt cx="12100165" cy="3906054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317E70FA-52C4-B549-6E3F-5C75C0E7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511" y="6504712"/>
              <a:ext cx="4429644" cy="68579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FCC4EE-F6FD-4027-E46B-57AF3026F659}"/>
                </a:ext>
              </a:extLst>
            </p:cNvPr>
            <p:cNvSpPr txBox="1"/>
            <p:nvPr/>
          </p:nvSpPr>
          <p:spPr>
            <a:xfrm>
              <a:off x="-806010" y="3284456"/>
              <a:ext cx="72459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Manrope" pitchFamily="2" charset="0"/>
                </a:rPr>
                <a:t>What is the purpose of insurance in a developed society?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823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C1C60D-D4BB-7581-9EFB-764806D0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Activity: Best estimate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993F3-6AA6-4142-9221-2C808A32CE1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76275" y="1519238"/>
            <a:ext cx="4845050" cy="381317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rgbClr val="57C1DF"/>
                </a:solidFill>
                <a:latin typeface="Manrope Light" pitchFamily="2" charset="0"/>
                <a:cs typeface="Arial" panose="020B0604020202020204" pitchFamily="34" charset="0"/>
              </a:rPr>
              <a:t>A person will take out property insurance to ensure their house and contents are protected at an average cost of £308 a year.</a:t>
            </a:r>
            <a:endParaRPr lang="en-GB" sz="3200" dirty="0">
              <a:solidFill>
                <a:srgbClr val="57C1DF"/>
              </a:solidFill>
              <a:latin typeface="Manrope Light" pitchFamily="2" charset="0"/>
              <a:cs typeface="Arial" panose="020B0604020202020204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46B2B2D-DA8B-46BC-9C31-CD7B5C9A5CCA}"/>
              </a:ext>
            </a:extLst>
          </p:cNvPr>
          <p:cNvSpPr txBox="1">
            <a:spLocks/>
          </p:cNvSpPr>
          <p:nvPr/>
        </p:nvSpPr>
        <p:spPr>
          <a:xfrm>
            <a:off x="6570610" y="1523206"/>
            <a:ext cx="4834758" cy="204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57C1DF"/>
                </a:solidFill>
                <a:latin typeface="Manrope Light" pitchFamily="2" charset="0"/>
                <a:cs typeface="Arial" panose="020B0604020202020204" pitchFamily="34" charset="0"/>
              </a:rPr>
              <a:t>How much do property insurers pay out on average per day in the UK?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1EE7B7-966A-EC0A-5361-E186C1FA21D7}"/>
              </a:ext>
            </a:extLst>
          </p:cNvPr>
          <p:cNvCxnSpPr>
            <a:cxnSpLocks/>
          </p:cNvCxnSpPr>
          <p:nvPr/>
        </p:nvCxnSpPr>
        <p:spPr>
          <a:xfrm>
            <a:off x="6096000" y="1521619"/>
            <a:ext cx="0" cy="3813175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5B86B2E-BC7A-47CC-828E-39D9ED53574E}"/>
              </a:ext>
            </a:extLst>
          </p:cNvPr>
          <p:cNvSpPr txBox="1">
            <a:spLocks/>
          </p:cNvSpPr>
          <p:nvPr/>
        </p:nvSpPr>
        <p:spPr>
          <a:xfrm>
            <a:off x="6570610" y="3741456"/>
            <a:ext cx="4834758" cy="159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57C1DF"/>
                </a:solidFill>
                <a:latin typeface="Manrope SemiBold" pitchFamily="2" charset="0"/>
                <a:cs typeface="Arial" panose="020B0604020202020204" pitchFamily="34" charset="0"/>
              </a:rPr>
              <a:t>£8.1m per day to repair homes and replace contents</a:t>
            </a:r>
            <a:endParaRPr lang="en-GB" sz="3200" dirty="0">
              <a:solidFill>
                <a:srgbClr val="57C1DF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8A3A0-82DD-D580-CAA4-2CEE99F06110}"/>
              </a:ext>
            </a:extLst>
          </p:cNvPr>
          <p:cNvSpPr txBox="1"/>
          <p:nvPr/>
        </p:nvSpPr>
        <p:spPr>
          <a:xfrm>
            <a:off x="358487" y="6267450"/>
            <a:ext cx="2300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C73"/>
                </a:solidFill>
                <a:effectLst/>
                <a:uLnTx/>
                <a:uFillTx/>
                <a:latin typeface="Manrope Light" pitchFamily="2" charset="0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706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24EA72-5054-44E7-29B2-E5D75538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Activity: Best estimate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993F3-6AA6-4142-9221-2C808A32CE1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19125" y="1538288"/>
            <a:ext cx="4845050" cy="381317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dirty="0">
                <a:solidFill>
                  <a:srgbClr val="F1AE02"/>
                </a:solidFill>
                <a:latin typeface="Manrope Light" pitchFamily="2" charset="0"/>
                <a:cs typeface="Arial" panose="020B0604020202020204" pitchFamily="34" charset="0"/>
              </a:rPr>
              <a:t>All businesses in the UK should have liability insurance should anything go wrong. </a:t>
            </a:r>
            <a:endParaRPr lang="en-GB" sz="3600" dirty="0">
              <a:solidFill>
                <a:srgbClr val="F1AE02"/>
              </a:solidFill>
              <a:latin typeface="Manrope Light" pitchFamily="2" charset="0"/>
              <a:cs typeface="Arial" panose="020B0604020202020204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46B2B2D-DA8B-46BC-9C31-CD7B5C9A5CCA}"/>
              </a:ext>
            </a:extLst>
          </p:cNvPr>
          <p:cNvSpPr txBox="1">
            <a:spLocks/>
          </p:cNvSpPr>
          <p:nvPr/>
        </p:nvSpPr>
        <p:spPr>
          <a:xfrm>
            <a:off x="6570610" y="3800475"/>
            <a:ext cx="4834758" cy="1534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1AE02"/>
                </a:solidFill>
                <a:latin typeface="Manrope SemiBold" pitchFamily="2" charset="0"/>
                <a:cs typeface="Arial" panose="020B0604020202020204" pitchFamily="34" charset="0"/>
              </a:rPr>
              <a:t>£7.2m every day to protect businesses</a:t>
            </a:r>
            <a:endParaRPr lang="en-GB" sz="3200" dirty="0">
              <a:solidFill>
                <a:srgbClr val="F1AE02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1EE7B7-966A-EC0A-5361-E186C1FA21D7}"/>
              </a:ext>
            </a:extLst>
          </p:cNvPr>
          <p:cNvCxnSpPr>
            <a:cxnSpLocks/>
          </p:cNvCxnSpPr>
          <p:nvPr/>
        </p:nvCxnSpPr>
        <p:spPr>
          <a:xfrm>
            <a:off x="6096000" y="1521619"/>
            <a:ext cx="0" cy="3813175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21BFB04-2F1C-F8F7-DE72-517F7DD43274}"/>
              </a:ext>
            </a:extLst>
          </p:cNvPr>
          <p:cNvSpPr txBox="1">
            <a:spLocks/>
          </p:cNvSpPr>
          <p:nvPr/>
        </p:nvSpPr>
        <p:spPr>
          <a:xfrm>
            <a:off x="6570610" y="1521619"/>
            <a:ext cx="4834758" cy="243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1AE02"/>
                </a:solidFill>
                <a:latin typeface="Manrope Light" pitchFamily="2" charset="0"/>
                <a:cs typeface="Arial" panose="020B0604020202020204" pitchFamily="34" charset="0"/>
              </a:rPr>
              <a:t>How much do liability insurers pay out on average per day in the UK?</a:t>
            </a:r>
          </a:p>
        </p:txBody>
      </p:sp>
    </p:spTree>
    <p:extLst>
      <p:ext uri="{BB962C8B-B14F-4D97-AF65-F5344CB8AC3E}">
        <p14:creationId xmlns:p14="http://schemas.microsoft.com/office/powerpoint/2010/main" val="3010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1B9F7E-D1CD-6072-993C-EDC34405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</a:rPr>
              <a:t>Activity: Best estimate</a:t>
            </a:r>
            <a:endParaRPr lang="en-GB" dirty="0">
              <a:solidFill>
                <a:srgbClr val="004C73"/>
              </a:solidFill>
              <a:latin typeface="Manrope SemiBol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993F3-6AA6-4142-9221-2C808A32CE1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04918" y="1528818"/>
            <a:ext cx="4845050" cy="381317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0" i="0" dirty="0">
                <a:solidFill>
                  <a:srgbClr val="75B842"/>
                </a:solidFill>
                <a:effectLst/>
                <a:latin typeface="Manrope Light" pitchFamily="2" charset="0"/>
                <a:cs typeface="Arial" panose="020B0604020202020204" pitchFamily="34" charset="0"/>
              </a:rPr>
              <a:t>The average bodily injury claim following a motor accident costs £10,955.</a:t>
            </a:r>
            <a:endParaRPr lang="en-GB" sz="3600" dirty="0">
              <a:solidFill>
                <a:srgbClr val="75B842"/>
              </a:solidFill>
              <a:latin typeface="Manrope Light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1EE7B7-966A-EC0A-5361-E186C1FA21D7}"/>
              </a:ext>
            </a:extLst>
          </p:cNvPr>
          <p:cNvCxnSpPr>
            <a:cxnSpLocks/>
          </p:cNvCxnSpPr>
          <p:nvPr/>
        </p:nvCxnSpPr>
        <p:spPr>
          <a:xfrm>
            <a:off x="6096000" y="1521619"/>
            <a:ext cx="0" cy="3813175"/>
          </a:xfrm>
          <a:prstGeom prst="line">
            <a:avLst/>
          </a:prstGeom>
          <a:ln>
            <a:solidFill>
              <a:srgbClr val="004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EC5B1E-1005-DC7A-89E4-45F2015373AD}"/>
              </a:ext>
            </a:extLst>
          </p:cNvPr>
          <p:cNvSpPr txBox="1">
            <a:spLocks/>
          </p:cNvSpPr>
          <p:nvPr/>
        </p:nvSpPr>
        <p:spPr>
          <a:xfrm>
            <a:off x="6570610" y="1516008"/>
            <a:ext cx="4834758" cy="243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  <a:cs typeface="Arial" panose="020B0604020202020204" pitchFamily="34" charset="0"/>
              </a:rPr>
              <a:t>What is the average annual cost for car insurance in the UK?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8533C74-956D-8FF6-6988-1EB575E5FFBA}"/>
              </a:ext>
            </a:extLst>
          </p:cNvPr>
          <p:cNvSpPr txBox="1">
            <a:spLocks/>
          </p:cNvSpPr>
          <p:nvPr/>
        </p:nvSpPr>
        <p:spPr>
          <a:xfrm>
            <a:off x="6570610" y="3553923"/>
            <a:ext cx="4834758" cy="1788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75B842"/>
                </a:solidFill>
                <a:latin typeface="Manrope SemiBold" pitchFamily="2" charset="0"/>
                <a:cs typeface="Arial" panose="020B0604020202020204" pitchFamily="34" charset="0"/>
              </a:rPr>
              <a:t>£440 per year</a:t>
            </a:r>
          </a:p>
        </p:txBody>
      </p:sp>
    </p:spTree>
    <p:extLst>
      <p:ext uri="{BB962C8B-B14F-4D97-AF65-F5344CB8AC3E}">
        <p14:creationId xmlns:p14="http://schemas.microsoft.com/office/powerpoint/2010/main" val="40745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1607</Words>
  <Application>Microsoft Office PowerPoint</Application>
  <PresentationFormat>Widescreen</PresentationFormat>
  <Paragraphs>146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 Light</vt:lpstr>
      <vt:lpstr>Proxima Nova Lt</vt:lpstr>
      <vt:lpstr>Calibri</vt:lpstr>
      <vt:lpstr>Manrope SemiBold</vt:lpstr>
      <vt:lpstr>Arial</vt:lpstr>
      <vt:lpstr>Manrope</vt:lpstr>
      <vt:lpstr>Manrope Light</vt:lpstr>
      <vt:lpstr>Office Theme</vt:lpstr>
      <vt:lpstr>1_Office Theme</vt:lpstr>
      <vt:lpstr>PowerPoint Presentation</vt:lpstr>
      <vt:lpstr>PowerPoint Presentation</vt:lpstr>
      <vt:lpstr>What will we be learning?</vt:lpstr>
      <vt:lpstr>Starter: Keyword Crossword </vt:lpstr>
      <vt:lpstr>PowerPoint Presentation</vt:lpstr>
      <vt:lpstr>PowerPoint Presentation</vt:lpstr>
      <vt:lpstr>Activity: Best estimate</vt:lpstr>
      <vt:lpstr>Activity: Best estimate</vt:lpstr>
      <vt:lpstr>Activity: Best estimate</vt:lpstr>
      <vt:lpstr>Activity: In pairs, discuss and make notes about the following points </vt:lpstr>
      <vt:lpstr>How would a natural disaster affect people and businesses in that area? </vt:lpstr>
      <vt:lpstr>What would happen in a world without insurance?</vt:lpstr>
      <vt:lpstr>Why do you think insurance is necessary for society?</vt:lpstr>
      <vt:lpstr>PowerPoint Presentation</vt:lpstr>
      <vt:lpstr>Activity: Car Insurance Case Study</vt:lpstr>
      <vt:lpstr>PowerPoint Presentation</vt:lpstr>
      <vt:lpstr>Activity: Fill in the gaps</vt:lpstr>
      <vt:lpstr>Predictions for the future of the insurance industry</vt:lpstr>
      <vt:lpstr>Discussion: Self-driving cars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Green</dc:creator>
  <cp:lastModifiedBy>Kristina Green</cp:lastModifiedBy>
  <cp:revision>41</cp:revision>
  <dcterms:created xsi:type="dcterms:W3CDTF">2022-11-15T15:28:43Z</dcterms:created>
  <dcterms:modified xsi:type="dcterms:W3CDTF">2023-02-28T12:49:39Z</dcterms:modified>
</cp:coreProperties>
</file>